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60"/>
  </p:notesMasterIdLst>
  <p:handoutMasterIdLst>
    <p:handoutMasterId r:id="rId61"/>
  </p:handoutMasterIdLst>
  <p:sldIdLst>
    <p:sldId id="256" r:id="rId5"/>
    <p:sldId id="342" r:id="rId6"/>
    <p:sldId id="302" r:id="rId7"/>
    <p:sldId id="260" r:id="rId8"/>
    <p:sldId id="327" r:id="rId9"/>
    <p:sldId id="369" r:id="rId10"/>
    <p:sldId id="265" r:id="rId11"/>
    <p:sldId id="324" r:id="rId12"/>
    <p:sldId id="325" r:id="rId13"/>
    <p:sldId id="363" r:id="rId14"/>
    <p:sldId id="360" r:id="rId15"/>
    <p:sldId id="326" r:id="rId16"/>
    <p:sldId id="361" r:id="rId17"/>
    <p:sldId id="292" r:id="rId18"/>
    <p:sldId id="329" r:id="rId19"/>
    <p:sldId id="348" r:id="rId20"/>
    <p:sldId id="349" r:id="rId21"/>
    <p:sldId id="364" r:id="rId22"/>
    <p:sldId id="352" r:id="rId23"/>
    <p:sldId id="353" r:id="rId24"/>
    <p:sldId id="354" r:id="rId25"/>
    <p:sldId id="356" r:id="rId26"/>
    <p:sldId id="355" r:id="rId27"/>
    <p:sldId id="357" r:id="rId28"/>
    <p:sldId id="358" r:id="rId29"/>
    <p:sldId id="359" r:id="rId30"/>
    <p:sldId id="351" r:id="rId31"/>
    <p:sldId id="350" r:id="rId32"/>
    <p:sldId id="313" r:id="rId33"/>
    <p:sldId id="315" r:id="rId34"/>
    <p:sldId id="316" r:id="rId35"/>
    <p:sldId id="332" r:id="rId36"/>
    <p:sldId id="333" r:id="rId37"/>
    <p:sldId id="334" r:id="rId38"/>
    <p:sldId id="335" r:id="rId39"/>
    <p:sldId id="336" r:id="rId40"/>
    <p:sldId id="337" r:id="rId41"/>
    <p:sldId id="319" r:id="rId42"/>
    <p:sldId id="365" r:id="rId43"/>
    <p:sldId id="322" r:id="rId44"/>
    <p:sldId id="338" r:id="rId45"/>
    <p:sldId id="339" r:id="rId46"/>
    <p:sldId id="320" r:id="rId47"/>
    <p:sldId id="314" r:id="rId48"/>
    <p:sldId id="340" r:id="rId49"/>
    <p:sldId id="341" r:id="rId50"/>
    <p:sldId id="367" r:id="rId51"/>
    <p:sldId id="366" r:id="rId52"/>
    <p:sldId id="343" r:id="rId53"/>
    <p:sldId id="344" r:id="rId54"/>
    <p:sldId id="345" r:id="rId55"/>
    <p:sldId id="368" r:id="rId56"/>
    <p:sldId id="298" r:id="rId57"/>
    <p:sldId id="300" r:id="rId58"/>
    <p:sldId id="301" r:id="rId5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 id="4" name="Brittany Hart" initials="BH" lastIdx="6" clrIdx="4">
    <p:extLst>
      <p:ext uri="{19B8F6BF-5375-455C-9EA6-DF929625EA0E}">
        <p15:presenceInfo xmlns:p15="http://schemas.microsoft.com/office/powerpoint/2012/main" userId="S-1-5-21-383413107-1061881802-891584314-1002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C00"/>
    <a:srgbClr val="FFB900"/>
    <a:srgbClr val="0070C0"/>
    <a:srgbClr val="0078D7"/>
    <a:srgbClr val="505050"/>
    <a:srgbClr val="D83B01"/>
    <a:srgbClr val="FFFFFF"/>
    <a:srgbClr val="262626"/>
    <a:srgbClr val="99ADD0"/>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9578" autoAdjust="0"/>
  </p:normalViewPr>
  <p:slideViewPr>
    <p:cSldViewPr snapToGrid="0">
      <p:cViewPr varScale="1">
        <p:scale>
          <a:sx n="97" d="100"/>
          <a:sy n="97" d="100"/>
        </p:scale>
        <p:origin x="900" y="84"/>
      </p:cViewPr>
      <p:guideLst/>
    </p:cSldViewPr>
  </p:slideViewPr>
  <p:outlineViewPr>
    <p:cViewPr>
      <p:scale>
        <a:sx n="33" d="100"/>
        <a:sy n="33" d="100"/>
      </p:scale>
      <p:origin x="0" y="-2556"/>
    </p:cViewPr>
  </p:outlineViewPr>
  <p:notesTextViewPr>
    <p:cViewPr>
      <p:scale>
        <a:sx n="100" d="100"/>
        <a:sy n="100" d="100"/>
      </p:scale>
      <p:origin x="0" y="0"/>
    </p:cViewPr>
  </p:notesTextViewPr>
  <p:sorterViewPr>
    <p:cViewPr>
      <p:scale>
        <a:sx n="75" d="100"/>
        <a:sy n="75" d="100"/>
      </p:scale>
      <p:origin x="0" y="0"/>
    </p:cViewPr>
  </p:sorterViewPr>
  <p:notesViewPr>
    <p:cSldViewPr snapToGrid="0" showGuides="1">
      <p:cViewPr varScale="1">
        <p:scale>
          <a:sx n="99" d="100"/>
          <a:sy n="99" d="100"/>
        </p:scale>
        <p:origin x="3492"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handoutMaster" Target="handoutMasters/handoutMaster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notesMaster" Target="notesMasters/notesMaster1.xml"/><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a:latin typeface="Segoe UI" pitchFamily="34" charset="0"/>
              </a:rPr>
              <a:t>Office 365 </a:t>
            </a:r>
            <a:r>
              <a:rPr lang="en-US" dirty="0" err="1">
                <a:latin typeface="Segoe UI" pitchFamily="34" charset="0"/>
              </a:rPr>
              <a:t>CloudRoadShow</a:t>
            </a:r>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4EBA5A7-AA8F-4687-A967-D9A1B764C84B}" type="datetime8">
              <a:rPr lang="en-US" smtClean="0">
                <a:latin typeface="Segoe UI" pitchFamily="34" charset="0"/>
              </a:rPr>
              <a:t>3/18/2017 12:58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jpeg>
</file>

<file path=ppt/media/image12.jpeg>
</file>

<file path=ppt/media/image15.png>
</file>

<file path=ppt/media/image16.png>
</file>

<file path=ppt/media/image19.png>
</file>

<file path=ppt/media/image20.png>
</file>

<file path=ppt/media/image21.png>
</file>

<file path=ppt/media/image22.png>
</file>

<file path=ppt/media/image23.png>
</file>

<file path=ppt/media/image24.png>
</file>

<file path=ppt/media/image25.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49.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a:latin typeface="Segoe UI" pitchFamily="34" charset="0"/>
              </a:rPr>
              <a:t>Office 365 </a:t>
            </a:r>
            <a:r>
              <a:rPr lang="en-US" dirty="0" err="1"/>
              <a:t>CloudRoadShow</a:t>
            </a:r>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8C890F7A-235E-47B2-A09E-E09517EFCF7B}" type="datetime8">
              <a:rPr lang="en-US" smtClean="0"/>
              <a:t>3/18/2017 12:57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7827E0-75C2-4762-9602-52F8A16E59DD}"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2593699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1A3A851C-AA3C-40AF-999F-42D3A983DAA5}" type="datetime8">
              <a:rPr lang="en-US" smtClean="0"/>
              <a:t>3/18/2017 12:57 AM</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a:t>
            </a:fld>
            <a:endParaRPr lang="en-US" dirty="0"/>
          </a:p>
        </p:txBody>
      </p:sp>
      <p:sp>
        <p:nvSpPr>
          <p:cNvPr id="7" name="Header Placeholder 6"/>
          <p:cNvSpPr>
            <a:spLocks noGrp="1"/>
          </p:cNvSpPr>
          <p:nvPr>
            <p:ph type="hdr" sz="quarter" idx="13"/>
          </p:nvPr>
        </p:nvSpPr>
        <p:spPr/>
        <p:txBody>
          <a:bodyPr/>
          <a:lstStyle/>
          <a:p>
            <a:r>
              <a:rPr lang="en-US"/>
              <a:t>Build 2014</a:t>
            </a:r>
            <a:endParaRPr lang="en-US" dirty="0"/>
          </a:p>
        </p:txBody>
      </p:sp>
    </p:spTree>
    <p:extLst>
      <p:ext uri="{BB962C8B-B14F-4D97-AF65-F5344CB8AC3E}">
        <p14:creationId xmlns:p14="http://schemas.microsoft.com/office/powerpoint/2010/main" val="243032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fld id="{8768B217-95E3-443D-88D8-7A16ADD5BDCE}" type="datetime8">
              <a:rPr lang="en-US" smtClean="0"/>
              <a:t>3/18/2017 12:57 AM</a:t>
            </a:fld>
            <a:endParaRPr lang="en-US"/>
          </a:p>
        </p:txBody>
      </p:sp>
      <p:sp>
        <p:nvSpPr>
          <p:cNvPr id="5" name="Slide Number Placeholder 4"/>
          <p:cNvSpPr>
            <a:spLocks noGrp="1"/>
          </p:cNvSpPr>
          <p:nvPr>
            <p:ph type="sldNum" sz="quarter" idx="11"/>
          </p:nvPr>
        </p:nvSpPr>
        <p:spPr/>
        <p:txBody>
          <a:bodyPr/>
          <a:lstStyle/>
          <a:p>
            <a:fld id="{B4008EB6-D09E-4580-8CD6-DDB14511944F}" type="slidenum">
              <a:rPr lang="en-US" smtClean="0"/>
              <a:t>7</a:t>
            </a:fld>
            <a:endParaRPr lang="en-US" dirty="0"/>
          </a:p>
        </p:txBody>
      </p:sp>
      <p:sp>
        <p:nvSpPr>
          <p:cNvPr id="6" name="Header Placeholder 5"/>
          <p:cNvSpPr>
            <a:spLocks noGrp="1"/>
          </p:cNvSpPr>
          <p:nvPr>
            <p:ph type="hdr" sz="quarter" idx="12"/>
          </p:nvPr>
        </p:nvSpPr>
        <p:spPr/>
        <p:txBody>
          <a:bodyPr/>
          <a:lstStyle/>
          <a:p>
            <a:r>
              <a:rPr lang="en-US"/>
              <a:t>Microsoft Office</a:t>
            </a:r>
            <a:endParaRPr lang="en-US" dirty="0"/>
          </a:p>
        </p:txBody>
      </p:sp>
      <p:sp>
        <p:nvSpPr>
          <p:cNvPr id="7" name="Footer Placeholder 6"/>
          <p:cNvSpPr>
            <a:spLocks noGrp="1"/>
          </p:cNvSpPr>
          <p:nvPr>
            <p:ph type="ftr" sz="quarter" idx="13"/>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9780719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latin typeface="Segoe UI" pitchFamily="34" charset="0"/>
              </a:rPr>
              <a:t>Office 365 </a:t>
            </a:r>
            <a:r>
              <a:rPr lang="en-US"/>
              <a:t>CloudRoadShow</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B2509E05-EE16-4049-9E8B-594D0A26CE65}" type="datetime8">
              <a:rPr lang="en-US" smtClean="0"/>
              <a:t>3/18/2017 12:57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53</a:t>
            </a:fld>
            <a:endParaRPr lang="en-US" dirty="0"/>
          </a:p>
        </p:txBody>
      </p:sp>
    </p:spTree>
    <p:extLst>
      <p:ext uri="{BB962C8B-B14F-4D97-AF65-F5344CB8AC3E}">
        <p14:creationId xmlns:p14="http://schemas.microsoft.com/office/powerpoint/2010/main" val="31514424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B9C3C9DC-C0A3-4640-9A7A-3DC41095AE2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050369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12.jpeg"/></Relationships>
</file>

<file path=ppt/slideLayouts/_rels/slideLayout43.xml.rels><?xml version="1.0" encoding="UTF-8" standalone="yes"?>
<Relationships xmlns="http://schemas.openxmlformats.org/package/2006/relationships"><Relationship Id="rId8" Type="http://schemas.openxmlformats.org/officeDocument/2006/relationships/hyperlink" Target="http://dev.office.com/podcasts" TargetMode="External"/><Relationship Id="rId3" Type="http://schemas.openxmlformats.org/officeDocument/2006/relationships/image" Target="../media/image14.emf"/><Relationship Id="rId7" Type="http://schemas.openxmlformats.org/officeDocument/2006/relationships/hyperlink" Target="http://aka.ms/O365DevShow" TargetMode="External"/><Relationship Id="rId2" Type="http://schemas.openxmlformats.org/officeDocument/2006/relationships/image" Target="../media/image13.emf"/><Relationship Id="rId1" Type="http://schemas.openxmlformats.org/officeDocument/2006/relationships/slideMaster" Target="../slideMasters/slideMaster1.xml"/><Relationship Id="rId6" Type="http://schemas.openxmlformats.org/officeDocument/2006/relationships/hyperlink" Target="http://www.twitter.com/OfficeDev" TargetMode="External"/><Relationship Id="rId5" Type="http://schemas.openxmlformats.org/officeDocument/2006/relationships/hyperlink" Target="https://www.yammer.com/itpronetwork" TargetMode="External"/><Relationship Id="rId4" Type="http://schemas.openxmlformats.org/officeDocument/2006/relationships/image" Target="../media/image15.png"/><Relationship Id="rId9" Type="http://schemas.openxmlformats.org/officeDocument/2006/relationships/image" Target="../media/image16.png"/></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hoto_Option">
    <p:spTree>
      <p:nvGrpSpPr>
        <p:cNvPr id="1" name=""/>
        <p:cNvGrpSpPr/>
        <p:nvPr/>
      </p:nvGrpSpPr>
      <p:grpSpPr>
        <a:xfrm>
          <a:off x="0" y="0"/>
          <a:ext cx="0" cy="0"/>
          <a:chOff x="0" y="0"/>
          <a:chExt cx="0" cy="0"/>
        </a:xfrm>
      </p:grpSpPr>
      <p:sp>
        <p:nvSpPr>
          <p:cNvPr id="2" name="Rectangle 1"/>
          <p:cNvSpPr/>
          <p:nvPr userDrawn="1"/>
        </p:nvSpPr>
        <p:spPr bwMode="ltGray">
          <a:xfrm>
            <a:off x="274638" y="2119163"/>
            <a:ext cx="6400800" cy="36640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black">
          <a:xfrm>
            <a:off x="274702" y="2119178"/>
            <a:ext cx="5486336"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black">
          <a:xfrm>
            <a:off x="273050" y="3954463"/>
            <a:ext cx="4789869"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grpSp>
        <p:nvGrpSpPr>
          <p:cNvPr id="4" name="Group 3"/>
          <p:cNvGrpSpPr/>
          <p:nvPr userDrawn="1"/>
        </p:nvGrpSpPr>
        <p:grpSpPr>
          <a:xfrm>
            <a:off x="5333158" y="274303"/>
            <a:ext cx="6637376" cy="6240798"/>
            <a:chOff x="5112327" y="274302"/>
            <a:chExt cx="6858207" cy="6448435"/>
          </a:xfrm>
        </p:grpSpPr>
        <p:grpSp>
          <p:nvGrpSpPr>
            <p:cNvPr id="6" name="Group 5"/>
            <p:cNvGrpSpPr/>
            <p:nvPr userDrawn="1"/>
          </p:nvGrpSpPr>
          <p:grpSpPr>
            <a:xfrm>
              <a:off x="10746023" y="1719434"/>
              <a:ext cx="1224511" cy="1496409"/>
              <a:chOff x="10746023" y="1719434"/>
              <a:chExt cx="1224511" cy="1496409"/>
            </a:xfrm>
          </p:grpSpPr>
          <p:sp>
            <p:nvSpPr>
              <p:cNvPr id="7" name="Rectangle 98"/>
              <p:cNvSpPr>
                <a:spLocks noChangeArrowheads="1"/>
              </p:cNvSpPr>
              <p:nvPr/>
            </p:nvSpPr>
            <p:spPr bwMode="auto">
              <a:xfrm>
                <a:off x="11152890" y="1719434"/>
                <a:ext cx="408822"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99"/>
              <p:cNvSpPr>
                <a:spLocks noEditPoints="1"/>
              </p:cNvSpPr>
              <p:nvPr/>
            </p:nvSpPr>
            <p:spPr bwMode="auto">
              <a:xfrm>
                <a:off x="11244825" y="1811370"/>
                <a:ext cx="203433" cy="2934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7"/>
                    </a:cubicBezTo>
                    <a:cubicBezTo>
                      <a:pt x="0" y="11"/>
                      <a:pt x="2" y="13"/>
                      <a:pt x="5" y="13"/>
                    </a:cubicBezTo>
                    <a:cubicBezTo>
                      <a:pt x="8" y="13"/>
                      <a:pt x="9" y="11"/>
                      <a:pt x="9" y="7"/>
                    </a:cubicBezTo>
                    <a:cubicBezTo>
                      <a:pt x="9" y="2"/>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Rectangle 100"/>
              <p:cNvSpPr>
                <a:spLocks noChangeArrowheads="1"/>
              </p:cNvSpPr>
              <p:nvPr/>
            </p:nvSpPr>
            <p:spPr bwMode="auto">
              <a:xfrm>
                <a:off x="10746023" y="2218236"/>
                <a:ext cx="406867"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01"/>
              <p:cNvSpPr>
                <a:spLocks/>
              </p:cNvSpPr>
              <p:nvPr/>
            </p:nvSpPr>
            <p:spPr bwMode="auto">
              <a:xfrm>
                <a:off x="10859476" y="2310173"/>
                <a:ext cx="134970" cy="293413"/>
              </a:xfrm>
              <a:custGeom>
                <a:avLst/>
                <a:gdLst>
                  <a:gd name="T0" fmla="*/ 69 w 69"/>
                  <a:gd name="T1" fmla="*/ 150 h 150"/>
                  <a:gd name="T2" fmla="*/ 69 w 69"/>
                  <a:gd name="T3" fmla="*/ 0 h 150"/>
                  <a:gd name="T4" fmla="*/ 46 w 69"/>
                  <a:gd name="T5" fmla="*/ 0 h 150"/>
                  <a:gd name="T6" fmla="*/ 0 w 69"/>
                  <a:gd name="T7" fmla="*/ 34 h 150"/>
                  <a:gd name="T8" fmla="*/ 11 w 69"/>
                  <a:gd name="T9" fmla="*/ 58 h 150"/>
                  <a:gd name="T10" fmla="*/ 46 w 69"/>
                  <a:gd name="T11" fmla="*/ 34 h 150"/>
                  <a:gd name="T12" fmla="*/ 46 w 69"/>
                  <a:gd name="T13" fmla="*/ 150 h 150"/>
                  <a:gd name="T14" fmla="*/ 69 w 69"/>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0">
                    <a:moveTo>
                      <a:pt x="69" y="150"/>
                    </a:moveTo>
                    <a:lnTo>
                      <a:pt x="69" y="0"/>
                    </a:lnTo>
                    <a:lnTo>
                      <a:pt x="46" y="0"/>
                    </a:lnTo>
                    <a:lnTo>
                      <a:pt x="0" y="34"/>
                    </a:lnTo>
                    <a:lnTo>
                      <a:pt x="11" y="58"/>
                    </a:lnTo>
                    <a:lnTo>
                      <a:pt x="46" y="34"/>
                    </a:lnTo>
                    <a:lnTo>
                      <a:pt x="46" y="150"/>
                    </a:lnTo>
                    <a:lnTo>
                      <a:pt x="69"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102"/>
              <p:cNvSpPr>
                <a:spLocks noChangeArrowheads="1"/>
              </p:cNvSpPr>
              <p:nvPr/>
            </p:nvSpPr>
            <p:spPr bwMode="auto">
              <a:xfrm>
                <a:off x="11561712" y="2218236"/>
                <a:ext cx="408822"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03"/>
              <p:cNvSpPr>
                <a:spLocks/>
              </p:cNvSpPr>
              <p:nvPr/>
            </p:nvSpPr>
            <p:spPr bwMode="auto">
              <a:xfrm>
                <a:off x="11675165" y="2310173"/>
                <a:ext cx="136926" cy="293413"/>
              </a:xfrm>
              <a:custGeom>
                <a:avLst/>
                <a:gdLst>
                  <a:gd name="T0" fmla="*/ 70 w 70"/>
                  <a:gd name="T1" fmla="*/ 150 h 150"/>
                  <a:gd name="T2" fmla="*/ 70 w 70"/>
                  <a:gd name="T3" fmla="*/ 0 h 150"/>
                  <a:gd name="T4" fmla="*/ 46 w 70"/>
                  <a:gd name="T5" fmla="*/ 0 h 150"/>
                  <a:gd name="T6" fmla="*/ 0 w 70"/>
                  <a:gd name="T7" fmla="*/ 34 h 150"/>
                  <a:gd name="T8" fmla="*/ 12 w 70"/>
                  <a:gd name="T9" fmla="*/ 58 h 150"/>
                  <a:gd name="T10" fmla="*/ 46 w 70"/>
                  <a:gd name="T11" fmla="*/ 34 h 150"/>
                  <a:gd name="T12" fmla="*/ 46 w 70"/>
                  <a:gd name="T13" fmla="*/ 150 h 150"/>
                  <a:gd name="T14" fmla="*/ 70 w 70"/>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0">
                    <a:moveTo>
                      <a:pt x="70" y="150"/>
                    </a:moveTo>
                    <a:lnTo>
                      <a:pt x="70" y="0"/>
                    </a:lnTo>
                    <a:lnTo>
                      <a:pt x="46" y="0"/>
                    </a:lnTo>
                    <a:lnTo>
                      <a:pt x="0" y="34"/>
                    </a:lnTo>
                    <a:lnTo>
                      <a:pt x="12" y="58"/>
                    </a:lnTo>
                    <a:lnTo>
                      <a:pt x="46" y="34"/>
                    </a:lnTo>
                    <a:lnTo>
                      <a:pt x="46" y="150"/>
                    </a:lnTo>
                    <a:lnTo>
                      <a:pt x="70"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104"/>
              <p:cNvSpPr>
                <a:spLocks noChangeArrowheads="1"/>
              </p:cNvSpPr>
              <p:nvPr/>
            </p:nvSpPr>
            <p:spPr bwMode="auto">
              <a:xfrm>
                <a:off x="11561712" y="2717040"/>
                <a:ext cx="408822"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05"/>
              <p:cNvSpPr>
                <a:spLocks noEditPoints="1"/>
              </p:cNvSpPr>
              <p:nvPr/>
            </p:nvSpPr>
            <p:spPr bwMode="auto">
              <a:xfrm>
                <a:off x="11651692" y="2808975"/>
                <a:ext cx="205389" cy="2934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4" y="12"/>
                      <a:pt x="3" y="10"/>
                      <a:pt x="3" y="7"/>
                    </a:cubicBezTo>
                    <a:cubicBezTo>
                      <a:pt x="3" y="3"/>
                      <a:pt x="4"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7" name="Rectangle 86"/>
            <p:cNvSpPr>
              <a:spLocks noChangeArrowheads="1"/>
            </p:cNvSpPr>
            <p:nvPr userDrawn="1"/>
          </p:nvSpPr>
          <p:spPr bwMode="auto">
            <a:xfrm>
              <a:off x="9259747" y="274302"/>
              <a:ext cx="408822"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87"/>
            <p:cNvSpPr>
              <a:spLocks/>
            </p:cNvSpPr>
            <p:nvPr userDrawn="1"/>
          </p:nvSpPr>
          <p:spPr bwMode="auto">
            <a:xfrm>
              <a:off x="9373200" y="364282"/>
              <a:ext cx="136926" cy="295370"/>
            </a:xfrm>
            <a:custGeom>
              <a:avLst/>
              <a:gdLst>
                <a:gd name="T0" fmla="*/ 70 w 70"/>
                <a:gd name="T1" fmla="*/ 151 h 151"/>
                <a:gd name="T2" fmla="*/ 70 w 70"/>
                <a:gd name="T3" fmla="*/ 0 h 151"/>
                <a:gd name="T4" fmla="*/ 46 w 70"/>
                <a:gd name="T5" fmla="*/ 0 h 151"/>
                <a:gd name="T6" fmla="*/ 0 w 70"/>
                <a:gd name="T7" fmla="*/ 35 h 151"/>
                <a:gd name="T8" fmla="*/ 12 w 70"/>
                <a:gd name="T9" fmla="*/ 58 h 151"/>
                <a:gd name="T10" fmla="*/ 46 w 70"/>
                <a:gd name="T11" fmla="*/ 35 h 151"/>
                <a:gd name="T12" fmla="*/ 46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58"/>
                  </a:lnTo>
                  <a:lnTo>
                    <a:pt x="46" y="35"/>
                  </a:lnTo>
                  <a:lnTo>
                    <a:pt x="46"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88"/>
            <p:cNvSpPr>
              <a:spLocks noChangeArrowheads="1"/>
            </p:cNvSpPr>
            <p:nvPr userDrawn="1"/>
          </p:nvSpPr>
          <p:spPr bwMode="auto">
            <a:xfrm>
              <a:off x="9668569" y="274302"/>
              <a:ext cx="406867"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89"/>
            <p:cNvSpPr>
              <a:spLocks noEditPoints="1"/>
            </p:cNvSpPr>
            <p:nvPr userDrawn="1"/>
          </p:nvSpPr>
          <p:spPr bwMode="auto">
            <a:xfrm>
              <a:off x="9758549" y="364282"/>
              <a:ext cx="205389" cy="295370"/>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Rectangle 90"/>
            <p:cNvSpPr>
              <a:spLocks noChangeArrowheads="1"/>
            </p:cNvSpPr>
            <p:nvPr userDrawn="1"/>
          </p:nvSpPr>
          <p:spPr bwMode="auto">
            <a:xfrm>
              <a:off x="10075436" y="773105"/>
              <a:ext cx="408822" cy="475330"/>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91"/>
            <p:cNvSpPr>
              <a:spLocks/>
            </p:cNvSpPr>
            <p:nvPr userDrawn="1"/>
          </p:nvSpPr>
          <p:spPr bwMode="auto">
            <a:xfrm>
              <a:off x="10188889" y="863086"/>
              <a:ext cx="136926" cy="295370"/>
            </a:xfrm>
            <a:custGeom>
              <a:avLst/>
              <a:gdLst>
                <a:gd name="T0" fmla="*/ 70 w 70"/>
                <a:gd name="T1" fmla="*/ 151 h 151"/>
                <a:gd name="T2" fmla="*/ 70 w 70"/>
                <a:gd name="T3" fmla="*/ 0 h 151"/>
                <a:gd name="T4" fmla="*/ 47 w 70"/>
                <a:gd name="T5" fmla="*/ 0 h 151"/>
                <a:gd name="T6" fmla="*/ 0 w 70"/>
                <a:gd name="T7" fmla="*/ 35 h 151"/>
                <a:gd name="T8" fmla="*/ 12 w 70"/>
                <a:gd name="T9" fmla="*/ 46 h 151"/>
                <a:gd name="T10" fmla="*/ 47 w 70"/>
                <a:gd name="T11" fmla="*/ 35 h 151"/>
                <a:gd name="T12" fmla="*/ 47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7" y="0"/>
                  </a:lnTo>
                  <a:lnTo>
                    <a:pt x="0" y="35"/>
                  </a:lnTo>
                  <a:lnTo>
                    <a:pt x="12" y="46"/>
                  </a:lnTo>
                  <a:lnTo>
                    <a:pt x="47" y="35"/>
                  </a:lnTo>
                  <a:lnTo>
                    <a:pt x="47"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Rectangle 92"/>
            <p:cNvSpPr>
              <a:spLocks noChangeArrowheads="1"/>
            </p:cNvSpPr>
            <p:nvPr userDrawn="1"/>
          </p:nvSpPr>
          <p:spPr bwMode="auto">
            <a:xfrm>
              <a:off x="10484259" y="773105"/>
              <a:ext cx="408822" cy="47533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93"/>
            <p:cNvSpPr>
              <a:spLocks noEditPoints="1"/>
            </p:cNvSpPr>
            <p:nvPr userDrawn="1"/>
          </p:nvSpPr>
          <p:spPr bwMode="auto">
            <a:xfrm>
              <a:off x="10576195" y="863086"/>
              <a:ext cx="203433" cy="295370"/>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2 h 13"/>
                <a:gd name="T12" fmla="*/ 7 w 9"/>
                <a:gd name="T13" fmla="*/ 6 h 13"/>
                <a:gd name="T14" fmla="*/ 5 w 9"/>
                <a:gd name="T15" fmla="*/ 11 h 13"/>
                <a:gd name="T16" fmla="*/ 3 w 9"/>
                <a:gd name="T17" fmla="*/ 6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1"/>
                    <a:pt x="2" y="13"/>
                    <a:pt x="5" y="13"/>
                  </a:cubicBezTo>
                  <a:cubicBezTo>
                    <a:pt x="8" y="13"/>
                    <a:pt x="9" y="11"/>
                    <a:pt x="9" y="6"/>
                  </a:cubicBezTo>
                  <a:cubicBezTo>
                    <a:pt x="9" y="2"/>
                    <a:pt x="8" y="0"/>
                    <a:pt x="5" y="0"/>
                  </a:cubicBezTo>
                  <a:close/>
                  <a:moveTo>
                    <a:pt x="5" y="2"/>
                  </a:moveTo>
                  <a:cubicBezTo>
                    <a:pt x="6" y="2"/>
                    <a:pt x="7" y="3"/>
                    <a:pt x="7" y="6"/>
                  </a:cubicBezTo>
                  <a:cubicBezTo>
                    <a:pt x="7" y="10"/>
                    <a:pt x="6" y="11"/>
                    <a:pt x="5" y="11"/>
                  </a:cubicBezTo>
                  <a:cubicBezTo>
                    <a:pt x="3" y="11"/>
                    <a:pt x="3" y="10"/>
                    <a:pt x="3" y="6"/>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Rectangle 94"/>
            <p:cNvSpPr>
              <a:spLocks noChangeArrowheads="1"/>
            </p:cNvSpPr>
            <p:nvPr userDrawn="1"/>
          </p:nvSpPr>
          <p:spPr bwMode="auto">
            <a:xfrm>
              <a:off x="9668569" y="773105"/>
              <a:ext cx="406867" cy="475330"/>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95"/>
            <p:cNvSpPr>
              <a:spLocks/>
            </p:cNvSpPr>
            <p:nvPr userDrawn="1"/>
          </p:nvSpPr>
          <p:spPr bwMode="auto">
            <a:xfrm>
              <a:off x="9782022" y="863086"/>
              <a:ext cx="134970" cy="295370"/>
            </a:xfrm>
            <a:custGeom>
              <a:avLst/>
              <a:gdLst>
                <a:gd name="T0" fmla="*/ 69 w 69"/>
                <a:gd name="T1" fmla="*/ 151 h 151"/>
                <a:gd name="T2" fmla="*/ 69 w 69"/>
                <a:gd name="T3" fmla="*/ 0 h 151"/>
                <a:gd name="T4" fmla="*/ 46 w 69"/>
                <a:gd name="T5" fmla="*/ 0 h 151"/>
                <a:gd name="T6" fmla="*/ 0 w 69"/>
                <a:gd name="T7" fmla="*/ 35 h 151"/>
                <a:gd name="T8" fmla="*/ 11 w 69"/>
                <a:gd name="T9" fmla="*/ 46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46"/>
                  </a:lnTo>
                  <a:lnTo>
                    <a:pt x="46" y="35"/>
                  </a:lnTo>
                  <a:lnTo>
                    <a:pt x="46" y="151"/>
                  </a:lnTo>
                  <a:lnTo>
                    <a:pt x="69"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96"/>
            <p:cNvSpPr>
              <a:spLocks noChangeArrowheads="1"/>
            </p:cNvSpPr>
            <p:nvPr userDrawn="1"/>
          </p:nvSpPr>
          <p:spPr bwMode="auto">
            <a:xfrm>
              <a:off x="10075436" y="1271908"/>
              <a:ext cx="408822" cy="47533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97"/>
            <p:cNvSpPr>
              <a:spLocks noEditPoints="1"/>
            </p:cNvSpPr>
            <p:nvPr userDrawn="1"/>
          </p:nvSpPr>
          <p:spPr bwMode="auto">
            <a:xfrm>
              <a:off x="10167373" y="1361888"/>
              <a:ext cx="203433" cy="295370"/>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3"/>
                    <a:pt x="7" y="6"/>
                  </a:cubicBezTo>
                  <a:cubicBezTo>
                    <a:pt x="7" y="10"/>
                    <a:pt x="6" y="11"/>
                    <a:pt x="5" y="11"/>
                  </a:cubicBezTo>
                  <a:cubicBezTo>
                    <a:pt x="3" y="11"/>
                    <a:pt x="3" y="10"/>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Rectangle 114"/>
            <p:cNvSpPr>
              <a:spLocks noChangeArrowheads="1"/>
            </p:cNvSpPr>
            <p:nvPr userDrawn="1"/>
          </p:nvSpPr>
          <p:spPr bwMode="auto">
            <a:xfrm>
              <a:off x="7082620" y="4468157"/>
              <a:ext cx="408822" cy="49880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115"/>
            <p:cNvSpPr>
              <a:spLocks noEditPoints="1"/>
            </p:cNvSpPr>
            <p:nvPr userDrawn="1"/>
          </p:nvSpPr>
          <p:spPr bwMode="auto">
            <a:xfrm>
              <a:off x="7172600" y="4581610"/>
              <a:ext cx="205389" cy="2934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31" name="Group 30"/>
            <p:cNvGrpSpPr/>
            <p:nvPr userDrawn="1"/>
          </p:nvGrpSpPr>
          <p:grpSpPr>
            <a:xfrm>
              <a:off x="6825497" y="1378359"/>
              <a:ext cx="1264708" cy="1505127"/>
              <a:chOff x="6825497" y="1378359"/>
              <a:chExt cx="1264708" cy="1505127"/>
            </a:xfrm>
          </p:grpSpPr>
          <p:grpSp>
            <p:nvGrpSpPr>
              <p:cNvPr id="32" name="Group 31"/>
              <p:cNvGrpSpPr/>
              <p:nvPr/>
            </p:nvGrpSpPr>
            <p:grpSpPr>
              <a:xfrm>
                <a:off x="6825497" y="1378359"/>
                <a:ext cx="1251014" cy="1505127"/>
                <a:chOff x="6825497" y="1378359"/>
                <a:chExt cx="1251014" cy="1505127"/>
              </a:xfrm>
            </p:grpSpPr>
            <p:sp>
              <p:nvSpPr>
                <p:cNvPr id="35" name="Rectangle 106"/>
                <p:cNvSpPr>
                  <a:spLocks noChangeArrowheads="1"/>
                </p:cNvSpPr>
                <p:nvPr/>
              </p:nvSpPr>
              <p:spPr bwMode="auto">
                <a:xfrm>
                  <a:off x="7260822" y="1378359"/>
                  <a:ext cx="408822"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07"/>
                <p:cNvSpPr>
                  <a:spLocks noEditPoints="1"/>
                </p:cNvSpPr>
                <p:nvPr/>
              </p:nvSpPr>
              <p:spPr bwMode="auto">
                <a:xfrm>
                  <a:off x="7350802" y="1470294"/>
                  <a:ext cx="205389" cy="2934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3" y="12"/>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108"/>
                <p:cNvSpPr>
                  <a:spLocks noChangeArrowheads="1"/>
                </p:cNvSpPr>
                <p:nvPr/>
              </p:nvSpPr>
              <p:spPr bwMode="auto">
                <a:xfrm>
                  <a:off x="7691162" y="1378359"/>
                  <a:ext cx="385349" cy="49880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9"/>
                <p:cNvSpPr>
                  <a:spLocks/>
                </p:cNvSpPr>
                <p:nvPr/>
              </p:nvSpPr>
              <p:spPr bwMode="auto">
                <a:xfrm>
                  <a:off x="7783098" y="1491812"/>
                  <a:ext cx="158443" cy="271897"/>
                </a:xfrm>
                <a:custGeom>
                  <a:avLst/>
                  <a:gdLst>
                    <a:gd name="T0" fmla="*/ 81 w 81"/>
                    <a:gd name="T1" fmla="*/ 139 h 139"/>
                    <a:gd name="T2" fmla="*/ 81 w 81"/>
                    <a:gd name="T3" fmla="*/ 0 h 139"/>
                    <a:gd name="T4" fmla="*/ 46 w 81"/>
                    <a:gd name="T5" fmla="*/ 0 h 139"/>
                    <a:gd name="T6" fmla="*/ 0 w 81"/>
                    <a:gd name="T7" fmla="*/ 23 h 139"/>
                    <a:gd name="T8" fmla="*/ 11 w 81"/>
                    <a:gd name="T9" fmla="*/ 47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46" y="0"/>
                      </a:lnTo>
                      <a:lnTo>
                        <a:pt x="0" y="23"/>
                      </a:lnTo>
                      <a:lnTo>
                        <a:pt x="11" y="47"/>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Rectangle 110"/>
                <p:cNvSpPr>
                  <a:spLocks noChangeArrowheads="1"/>
                </p:cNvSpPr>
                <p:nvPr/>
              </p:nvSpPr>
              <p:spPr bwMode="auto">
                <a:xfrm>
                  <a:off x="6825497" y="2384683"/>
                  <a:ext cx="406866" cy="49880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11"/>
                <p:cNvSpPr>
                  <a:spLocks/>
                </p:cNvSpPr>
                <p:nvPr/>
              </p:nvSpPr>
              <p:spPr bwMode="auto">
                <a:xfrm>
                  <a:off x="6938949" y="2474663"/>
                  <a:ext cx="134969" cy="295370"/>
                </a:xfrm>
                <a:custGeom>
                  <a:avLst/>
                  <a:gdLst>
                    <a:gd name="T0" fmla="*/ 69 w 69"/>
                    <a:gd name="T1" fmla="*/ 151 h 151"/>
                    <a:gd name="T2" fmla="*/ 69 w 69"/>
                    <a:gd name="T3" fmla="*/ 0 h 151"/>
                    <a:gd name="T4" fmla="*/ 46 w 69"/>
                    <a:gd name="T5" fmla="*/ 0 h 151"/>
                    <a:gd name="T6" fmla="*/ 0 w 69"/>
                    <a:gd name="T7" fmla="*/ 35 h 151"/>
                    <a:gd name="T8" fmla="*/ 11 w 69"/>
                    <a:gd name="T9" fmla="*/ 58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58"/>
                      </a:lnTo>
                      <a:lnTo>
                        <a:pt x="46" y="35"/>
                      </a:lnTo>
                      <a:lnTo>
                        <a:pt x="46" y="151"/>
                      </a:lnTo>
                      <a:lnTo>
                        <a:pt x="69" y="15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Rectangle 112"/>
                <p:cNvSpPr>
                  <a:spLocks noChangeArrowheads="1"/>
                </p:cNvSpPr>
                <p:nvPr/>
              </p:nvSpPr>
              <p:spPr bwMode="auto">
                <a:xfrm>
                  <a:off x="7255835" y="1885881"/>
                  <a:ext cx="408822" cy="475330"/>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113"/>
                <p:cNvSpPr>
                  <a:spLocks/>
                </p:cNvSpPr>
                <p:nvPr/>
              </p:nvSpPr>
              <p:spPr bwMode="auto">
                <a:xfrm>
                  <a:off x="7369288" y="1975861"/>
                  <a:ext cx="136926" cy="295370"/>
                </a:xfrm>
                <a:custGeom>
                  <a:avLst/>
                  <a:gdLst>
                    <a:gd name="T0" fmla="*/ 70 w 70"/>
                    <a:gd name="T1" fmla="*/ 151 h 151"/>
                    <a:gd name="T2" fmla="*/ 70 w 70"/>
                    <a:gd name="T3" fmla="*/ 0 h 151"/>
                    <a:gd name="T4" fmla="*/ 46 w 70"/>
                    <a:gd name="T5" fmla="*/ 0 h 151"/>
                    <a:gd name="T6" fmla="*/ 0 w 70"/>
                    <a:gd name="T7" fmla="*/ 35 h 151"/>
                    <a:gd name="T8" fmla="*/ 12 w 70"/>
                    <a:gd name="T9" fmla="*/ 46 h 151"/>
                    <a:gd name="T10" fmla="*/ 35 w 70"/>
                    <a:gd name="T11" fmla="*/ 35 h 151"/>
                    <a:gd name="T12" fmla="*/ 35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46"/>
                      </a:lnTo>
                      <a:lnTo>
                        <a:pt x="35" y="35"/>
                      </a:lnTo>
                      <a:lnTo>
                        <a:pt x="35"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3" name="Rectangle 116"/>
              <p:cNvSpPr>
                <a:spLocks noChangeArrowheads="1"/>
              </p:cNvSpPr>
              <p:nvPr/>
            </p:nvSpPr>
            <p:spPr bwMode="auto">
              <a:xfrm>
                <a:off x="7681383" y="2384682"/>
                <a:ext cx="408822" cy="49880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17"/>
              <p:cNvSpPr>
                <a:spLocks noEditPoints="1"/>
              </p:cNvSpPr>
              <p:nvPr/>
            </p:nvSpPr>
            <p:spPr bwMode="auto">
              <a:xfrm>
                <a:off x="7773319" y="2474662"/>
                <a:ext cx="203433" cy="295370"/>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3" name="Rectangle 118"/>
            <p:cNvSpPr>
              <a:spLocks noChangeArrowheads="1"/>
            </p:cNvSpPr>
            <p:nvPr userDrawn="1"/>
          </p:nvSpPr>
          <p:spPr bwMode="auto">
            <a:xfrm>
              <a:off x="7491443" y="4468157"/>
              <a:ext cx="406866" cy="49880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19"/>
            <p:cNvSpPr>
              <a:spLocks noEditPoints="1"/>
            </p:cNvSpPr>
            <p:nvPr userDrawn="1"/>
          </p:nvSpPr>
          <p:spPr bwMode="auto">
            <a:xfrm>
              <a:off x="7581423" y="4581610"/>
              <a:ext cx="205389" cy="2934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Rectangle 120"/>
            <p:cNvSpPr>
              <a:spLocks noChangeArrowheads="1"/>
            </p:cNvSpPr>
            <p:nvPr userDrawn="1"/>
          </p:nvSpPr>
          <p:spPr bwMode="auto">
            <a:xfrm>
              <a:off x="7898309" y="4468157"/>
              <a:ext cx="387306" cy="498804"/>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21"/>
            <p:cNvSpPr>
              <a:spLocks/>
            </p:cNvSpPr>
            <p:nvPr userDrawn="1"/>
          </p:nvSpPr>
          <p:spPr bwMode="auto">
            <a:xfrm>
              <a:off x="7990245" y="4581610"/>
              <a:ext cx="158443" cy="271897"/>
            </a:xfrm>
            <a:custGeom>
              <a:avLst/>
              <a:gdLst>
                <a:gd name="T0" fmla="*/ 81 w 81"/>
                <a:gd name="T1" fmla="*/ 139 h 139"/>
                <a:gd name="T2" fmla="*/ 81 w 81"/>
                <a:gd name="T3" fmla="*/ 0 h 139"/>
                <a:gd name="T4" fmla="*/ 58 w 81"/>
                <a:gd name="T5" fmla="*/ 0 h 139"/>
                <a:gd name="T6" fmla="*/ 0 w 81"/>
                <a:gd name="T7" fmla="*/ 23 h 139"/>
                <a:gd name="T8" fmla="*/ 11 w 81"/>
                <a:gd name="T9" fmla="*/ 46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58" y="0"/>
                  </a:lnTo>
                  <a:lnTo>
                    <a:pt x="0" y="23"/>
                  </a:lnTo>
                  <a:lnTo>
                    <a:pt x="11" y="46"/>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47" name="Group 46"/>
            <p:cNvGrpSpPr/>
            <p:nvPr userDrawn="1"/>
          </p:nvGrpSpPr>
          <p:grpSpPr>
            <a:xfrm>
              <a:off x="5112327" y="1406878"/>
              <a:ext cx="6646956" cy="5315859"/>
              <a:chOff x="6527800" y="2483620"/>
              <a:chExt cx="5473700" cy="4377555"/>
            </a:xfrm>
          </p:grpSpPr>
          <p:grpSp>
            <p:nvGrpSpPr>
              <p:cNvPr id="48" name="Group 47"/>
              <p:cNvGrpSpPr/>
              <p:nvPr/>
            </p:nvGrpSpPr>
            <p:grpSpPr>
              <a:xfrm>
                <a:off x="10091976" y="4361890"/>
                <a:ext cx="1909524" cy="2419674"/>
                <a:chOff x="10091976" y="4967384"/>
                <a:chExt cx="1431688" cy="1814179"/>
              </a:xfrm>
            </p:grpSpPr>
            <p:sp>
              <p:nvSpPr>
                <p:cNvPr id="89" name="Rectangle 32"/>
                <p:cNvSpPr>
                  <a:spLocks noChangeArrowheads="1"/>
                </p:cNvSpPr>
                <p:nvPr/>
              </p:nvSpPr>
              <p:spPr bwMode="auto">
                <a:xfrm>
                  <a:off x="1106679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0" name="Rectangle 33"/>
                <p:cNvSpPr>
                  <a:spLocks noChangeArrowheads="1"/>
                </p:cNvSpPr>
                <p:nvPr/>
              </p:nvSpPr>
              <p:spPr bwMode="auto">
                <a:xfrm>
                  <a:off x="1043196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1" name="Freeform 34"/>
                <p:cNvSpPr>
                  <a:spLocks/>
                </p:cNvSpPr>
                <p:nvPr/>
              </p:nvSpPr>
              <p:spPr bwMode="auto">
                <a:xfrm>
                  <a:off x="10771961" y="6500007"/>
                  <a:ext cx="377179" cy="140779"/>
                </a:xfrm>
                <a:custGeom>
                  <a:avLst/>
                  <a:gdLst>
                    <a:gd name="T0" fmla="*/ 0 w 142"/>
                    <a:gd name="T1" fmla="*/ 11 h 53"/>
                    <a:gd name="T2" fmla="*/ 3 w 142"/>
                    <a:gd name="T3" fmla="*/ 0 h 53"/>
                    <a:gd name="T4" fmla="*/ 142 w 142"/>
                    <a:gd name="T5" fmla="*/ 28 h 53"/>
                    <a:gd name="T6" fmla="*/ 142 w 142"/>
                    <a:gd name="T7" fmla="*/ 53 h 53"/>
                    <a:gd name="T8" fmla="*/ 0 w 142"/>
                    <a:gd name="T9" fmla="*/ 22 h 53"/>
                    <a:gd name="T10" fmla="*/ 3 w 142"/>
                    <a:gd name="T11" fmla="*/ 22 h 53"/>
                    <a:gd name="T12" fmla="*/ 0 w 142"/>
                    <a:gd name="T13" fmla="*/ 11 h 53"/>
                  </a:gdLst>
                  <a:ahLst/>
                  <a:cxnLst>
                    <a:cxn ang="0">
                      <a:pos x="T0" y="T1"/>
                    </a:cxn>
                    <a:cxn ang="0">
                      <a:pos x="T2" y="T3"/>
                    </a:cxn>
                    <a:cxn ang="0">
                      <a:pos x="T4" y="T5"/>
                    </a:cxn>
                    <a:cxn ang="0">
                      <a:pos x="T6" y="T7"/>
                    </a:cxn>
                    <a:cxn ang="0">
                      <a:pos x="T8" y="T9"/>
                    </a:cxn>
                    <a:cxn ang="0">
                      <a:pos x="T10" y="T11"/>
                    </a:cxn>
                    <a:cxn ang="0">
                      <a:pos x="T12" y="T13"/>
                    </a:cxn>
                  </a:cxnLst>
                  <a:rect l="0" t="0" r="r" b="b"/>
                  <a:pathLst>
                    <a:path w="142" h="53">
                      <a:moveTo>
                        <a:pt x="0" y="11"/>
                      </a:moveTo>
                      <a:lnTo>
                        <a:pt x="3" y="0"/>
                      </a:lnTo>
                      <a:lnTo>
                        <a:pt x="142" y="28"/>
                      </a:lnTo>
                      <a:lnTo>
                        <a:pt x="142" y="53"/>
                      </a:lnTo>
                      <a:lnTo>
                        <a:pt x="0" y="22"/>
                      </a:lnTo>
                      <a:lnTo>
                        <a:pt x="3" y="22"/>
                      </a:lnTo>
                      <a:lnTo>
                        <a:pt x="0" y="11"/>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2" name="Freeform 35"/>
                <p:cNvSpPr>
                  <a:spLocks/>
                </p:cNvSpPr>
                <p:nvPr/>
              </p:nvSpPr>
              <p:spPr bwMode="auto">
                <a:xfrm>
                  <a:off x="10386814" y="6500007"/>
                  <a:ext cx="385147" cy="140779"/>
                </a:xfrm>
                <a:custGeom>
                  <a:avLst/>
                  <a:gdLst>
                    <a:gd name="T0" fmla="*/ 142 w 145"/>
                    <a:gd name="T1" fmla="*/ 0 h 53"/>
                    <a:gd name="T2" fmla="*/ 145 w 145"/>
                    <a:gd name="T3" fmla="*/ 11 h 53"/>
                    <a:gd name="T4" fmla="*/ 142 w 145"/>
                    <a:gd name="T5" fmla="*/ 22 h 53"/>
                    <a:gd name="T6" fmla="*/ 145 w 145"/>
                    <a:gd name="T7" fmla="*/ 22 h 53"/>
                    <a:gd name="T8" fmla="*/ 0 w 145"/>
                    <a:gd name="T9" fmla="*/ 53 h 53"/>
                    <a:gd name="T10" fmla="*/ 0 w 145"/>
                    <a:gd name="T11" fmla="*/ 28 h 53"/>
                    <a:gd name="T12" fmla="*/ 142 w 145"/>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45" h="53">
                      <a:moveTo>
                        <a:pt x="142" y="0"/>
                      </a:moveTo>
                      <a:lnTo>
                        <a:pt x="145" y="11"/>
                      </a:lnTo>
                      <a:lnTo>
                        <a:pt x="142" y="22"/>
                      </a:lnTo>
                      <a:lnTo>
                        <a:pt x="145" y="22"/>
                      </a:lnTo>
                      <a:lnTo>
                        <a:pt x="0" y="53"/>
                      </a:lnTo>
                      <a:lnTo>
                        <a:pt x="0" y="28"/>
                      </a:lnTo>
                      <a:lnTo>
                        <a:pt x="142"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3" name="Freeform 36"/>
                <p:cNvSpPr>
                  <a:spLocks/>
                </p:cNvSpPr>
                <p:nvPr/>
              </p:nvSpPr>
              <p:spPr bwMode="auto">
                <a:xfrm>
                  <a:off x="10763993" y="6529224"/>
                  <a:ext cx="15937" cy="29219"/>
                </a:xfrm>
                <a:custGeom>
                  <a:avLst/>
                  <a:gdLst>
                    <a:gd name="T0" fmla="*/ 3 w 6"/>
                    <a:gd name="T1" fmla="*/ 0 h 11"/>
                    <a:gd name="T2" fmla="*/ 6 w 6"/>
                    <a:gd name="T3" fmla="*/ 11 h 11"/>
                    <a:gd name="T4" fmla="*/ 3 w 6"/>
                    <a:gd name="T5" fmla="*/ 11 h 11"/>
                    <a:gd name="T6" fmla="*/ 0 w 6"/>
                    <a:gd name="T7" fmla="*/ 11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lnTo>
                        <a:pt x="6" y="11"/>
                      </a:lnTo>
                      <a:lnTo>
                        <a:pt x="3" y="11"/>
                      </a:lnTo>
                      <a:lnTo>
                        <a:pt x="0" y="11"/>
                      </a:lnTo>
                      <a:lnTo>
                        <a:pt x="3"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4" name="Rectangle 37"/>
                <p:cNvSpPr>
                  <a:spLocks noChangeArrowheads="1"/>
                </p:cNvSpPr>
                <p:nvPr/>
              </p:nvSpPr>
              <p:spPr bwMode="auto">
                <a:xfrm>
                  <a:off x="10734774" y="6242355"/>
                  <a:ext cx="66404" cy="398429"/>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5" name="Rectangle 38"/>
                <p:cNvSpPr>
                  <a:spLocks noChangeArrowheads="1"/>
                </p:cNvSpPr>
                <p:nvPr/>
              </p:nvSpPr>
              <p:spPr bwMode="auto">
                <a:xfrm>
                  <a:off x="10750712" y="6529224"/>
                  <a:ext cx="34530" cy="191246"/>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6" name="Freeform 39"/>
                <p:cNvSpPr>
                  <a:spLocks/>
                </p:cNvSpPr>
                <p:nvPr/>
              </p:nvSpPr>
              <p:spPr bwMode="auto">
                <a:xfrm>
                  <a:off x="10277910" y="6160014"/>
                  <a:ext cx="672015" cy="98280"/>
                </a:xfrm>
                <a:custGeom>
                  <a:avLst/>
                  <a:gdLst>
                    <a:gd name="T0" fmla="*/ 0 w 253"/>
                    <a:gd name="T1" fmla="*/ 0 h 37"/>
                    <a:gd name="T2" fmla="*/ 253 w 253"/>
                    <a:gd name="T3" fmla="*/ 0 h 37"/>
                    <a:gd name="T4" fmla="*/ 253 w 253"/>
                    <a:gd name="T5" fmla="*/ 37 h 37"/>
                    <a:gd name="T6" fmla="*/ 39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9" y="37"/>
                      </a:lnTo>
                      <a:lnTo>
                        <a:pt x="0"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7" name="Freeform 40"/>
                <p:cNvSpPr>
                  <a:spLocks/>
                </p:cNvSpPr>
                <p:nvPr/>
              </p:nvSpPr>
              <p:spPr bwMode="auto">
                <a:xfrm>
                  <a:off x="10564778" y="6160014"/>
                  <a:ext cx="672015" cy="98280"/>
                </a:xfrm>
                <a:custGeom>
                  <a:avLst/>
                  <a:gdLst>
                    <a:gd name="T0" fmla="*/ 0 w 253"/>
                    <a:gd name="T1" fmla="*/ 0 h 37"/>
                    <a:gd name="T2" fmla="*/ 253 w 253"/>
                    <a:gd name="T3" fmla="*/ 0 h 37"/>
                    <a:gd name="T4" fmla="*/ 253 w 253"/>
                    <a:gd name="T5" fmla="*/ 37 h 37"/>
                    <a:gd name="T6" fmla="*/ 36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6" y="37"/>
                      </a:lnTo>
                      <a:lnTo>
                        <a:pt x="0"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8" name="Oval 41"/>
                <p:cNvSpPr>
                  <a:spLocks noChangeArrowheads="1"/>
                </p:cNvSpPr>
                <p:nvPr/>
              </p:nvSpPr>
              <p:spPr bwMode="auto">
                <a:xfrm>
                  <a:off x="10713525" y="6662034"/>
                  <a:ext cx="116872"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9" name="Oval 42"/>
                <p:cNvSpPr>
                  <a:spLocks noChangeArrowheads="1"/>
                </p:cNvSpPr>
                <p:nvPr/>
              </p:nvSpPr>
              <p:spPr bwMode="auto">
                <a:xfrm>
                  <a:off x="1039478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0" name="Oval 43"/>
                <p:cNvSpPr>
                  <a:spLocks noChangeArrowheads="1"/>
                </p:cNvSpPr>
                <p:nvPr/>
              </p:nvSpPr>
              <p:spPr bwMode="auto">
                <a:xfrm>
                  <a:off x="1102961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1" name="Freeform 44"/>
                <p:cNvSpPr>
                  <a:spLocks/>
                </p:cNvSpPr>
                <p:nvPr/>
              </p:nvSpPr>
              <p:spPr bwMode="auto">
                <a:xfrm>
                  <a:off x="10285879" y="5660650"/>
                  <a:ext cx="685297" cy="403741"/>
                </a:xfrm>
                <a:custGeom>
                  <a:avLst/>
                  <a:gdLst>
                    <a:gd name="T0" fmla="*/ 29 w 93"/>
                    <a:gd name="T1" fmla="*/ 0 h 55"/>
                    <a:gd name="T2" fmla="*/ 93 w 93"/>
                    <a:gd name="T3" fmla="*/ 0 h 55"/>
                    <a:gd name="T4" fmla="*/ 93 w 93"/>
                    <a:gd name="T5" fmla="*/ 6 h 55"/>
                    <a:gd name="T6" fmla="*/ 29 w 93"/>
                    <a:gd name="T7" fmla="*/ 6 h 55"/>
                    <a:gd name="T8" fmla="*/ 7 w 93"/>
                    <a:gd name="T9" fmla="*/ 29 h 55"/>
                    <a:gd name="T10" fmla="*/ 7 w 93"/>
                    <a:gd name="T11" fmla="*/ 55 h 55"/>
                    <a:gd name="T12" fmla="*/ 0 w 93"/>
                    <a:gd name="T13" fmla="*/ 55 h 55"/>
                    <a:gd name="T14" fmla="*/ 0 w 93"/>
                    <a:gd name="T15" fmla="*/ 29 h 55"/>
                    <a:gd name="T16" fmla="*/ 29 w 93"/>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5">
                      <a:moveTo>
                        <a:pt x="29" y="0"/>
                      </a:moveTo>
                      <a:cubicBezTo>
                        <a:pt x="93" y="0"/>
                        <a:pt x="93" y="0"/>
                        <a:pt x="93" y="0"/>
                      </a:cubicBezTo>
                      <a:cubicBezTo>
                        <a:pt x="93" y="6"/>
                        <a:pt x="93" y="6"/>
                        <a:pt x="93" y="6"/>
                      </a:cubicBezTo>
                      <a:cubicBezTo>
                        <a:pt x="29" y="6"/>
                        <a:pt x="29" y="6"/>
                        <a:pt x="29" y="6"/>
                      </a:cubicBezTo>
                      <a:cubicBezTo>
                        <a:pt x="17" y="6"/>
                        <a:pt x="7" y="17"/>
                        <a:pt x="7" y="29"/>
                      </a:cubicBezTo>
                      <a:cubicBezTo>
                        <a:pt x="7" y="55"/>
                        <a:pt x="7" y="55"/>
                        <a:pt x="7" y="55"/>
                      </a:cubicBezTo>
                      <a:cubicBezTo>
                        <a:pt x="0" y="55"/>
                        <a:pt x="0" y="55"/>
                        <a:pt x="0" y="55"/>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2" name="Oval 46"/>
                <p:cNvSpPr>
                  <a:spLocks noChangeArrowheads="1"/>
                </p:cNvSpPr>
                <p:nvPr/>
              </p:nvSpPr>
              <p:spPr bwMode="auto">
                <a:xfrm>
                  <a:off x="10091976" y="6013923"/>
                  <a:ext cx="193901" cy="191246"/>
                </a:xfrm>
                <a:prstGeom prst="ellipse">
                  <a:avLst/>
                </a:prstGeom>
                <a:solidFill>
                  <a:srgbClr val="4444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3" name="Rectangle 47"/>
                <p:cNvSpPr>
                  <a:spLocks noChangeArrowheads="1"/>
                </p:cNvSpPr>
                <p:nvPr/>
              </p:nvSpPr>
              <p:spPr bwMode="auto">
                <a:xfrm>
                  <a:off x="10187599" y="6013923"/>
                  <a:ext cx="377179" cy="191246"/>
                </a:xfrm>
                <a:prstGeom prst="rect">
                  <a:avLst/>
                </a:prstGeom>
                <a:solidFill>
                  <a:srgbClr val="4444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4" name="Rectangle 48"/>
                <p:cNvSpPr>
                  <a:spLocks noChangeArrowheads="1"/>
                </p:cNvSpPr>
                <p:nvPr/>
              </p:nvSpPr>
              <p:spPr bwMode="auto">
                <a:xfrm>
                  <a:off x="10564778" y="6013923"/>
                  <a:ext cx="767638" cy="191246"/>
                </a:xfrm>
                <a:prstGeom prst="rect">
                  <a:avLst/>
                </a:prstGeom>
                <a:solidFill>
                  <a:srgbClr val="2020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5" name="Oval 49"/>
                <p:cNvSpPr>
                  <a:spLocks noChangeArrowheads="1"/>
                </p:cNvSpPr>
                <p:nvPr/>
              </p:nvSpPr>
              <p:spPr bwMode="auto">
                <a:xfrm>
                  <a:off x="10477125" y="6013923"/>
                  <a:ext cx="18327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6" name="Oval 50"/>
                <p:cNvSpPr>
                  <a:spLocks noChangeArrowheads="1"/>
                </p:cNvSpPr>
                <p:nvPr/>
              </p:nvSpPr>
              <p:spPr bwMode="auto">
                <a:xfrm>
                  <a:off x="11332418" y="4967384"/>
                  <a:ext cx="19124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7" name="Freeform 51"/>
                <p:cNvSpPr>
                  <a:spLocks/>
                </p:cNvSpPr>
                <p:nvPr/>
              </p:nvSpPr>
              <p:spPr bwMode="auto">
                <a:xfrm>
                  <a:off x="11236795" y="4967384"/>
                  <a:ext cx="191246" cy="1237785"/>
                </a:xfrm>
                <a:custGeom>
                  <a:avLst/>
                  <a:gdLst>
                    <a:gd name="T0" fmla="*/ 72 w 72"/>
                    <a:gd name="T1" fmla="*/ 0 h 466"/>
                    <a:gd name="T2" fmla="*/ 36 w 72"/>
                    <a:gd name="T3" fmla="*/ 466 h 466"/>
                    <a:gd name="T4" fmla="*/ 0 w 72"/>
                    <a:gd name="T5" fmla="*/ 466 h 466"/>
                    <a:gd name="T6" fmla="*/ 36 w 72"/>
                    <a:gd name="T7" fmla="*/ 0 h 466"/>
                    <a:gd name="T8" fmla="*/ 72 w 72"/>
                    <a:gd name="T9" fmla="*/ 0 h 466"/>
                  </a:gdLst>
                  <a:ahLst/>
                  <a:cxnLst>
                    <a:cxn ang="0">
                      <a:pos x="T0" y="T1"/>
                    </a:cxn>
                    <a:cxn ang="0">
                      <a:pos x="T2" y="T3"/>
                    </a:cxn>
                    <a:cxn ang="0">
                      <a:pos x="T4" y="T5"/>
                    </a:cxn>
                    <a:cxn ang="0">
                      <a:pos x="T6" y="T7"/>
                    </a:cxn>
                    <a:cxn ang="0">
                      <a:pos x="T8" y="T9"/>
                    </a:cxn>
                  </a:cxnLst>
                  <a:rect l="0" t="0" r="r" b="b"/>
                  <a:pathLst>
                    <a:path w="72" h="466">
                      <a:moveTo>
                        <a:pt x="72" y="0"/>
                      </a:moveTo>
                      <a:lnTo>
                        <a:pt x="36" y="466"/>
                      </a:lnTo>
                      <a:lnTo>
                        <a:pt x="0" y="466"/>
                      </a:lnTo>
                      <a:lnTo>
                        <a:pt x="36" y="0"/>
                      </a:lnTo>
                      <a:lnTo>
                        <a:pt x="72"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8" name="Oval 52"/>
                <p:cNvSpPr>
                  <a:spLocks noChangeArrowheads="1"/>
                </p:cNvSpPr>
                <p:nvPr/>
              </p:nvSpPr>
              <p:spPr bwMode="auto">
                <a:xfrm>
                  <a:off x="10742744"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09" name="Oval 53"/>
                <p:cNvSpPr>
                  <a:spLocks noChangeArrowheads="1"/>
                </p:cNvSpPr>
                <p:nvPr/>
              </p:nvSpPr>
              <p:spPr bwMode="auto">
                <a:xfrm>
                  <a:off x="10424001" y="6691253"/>
                  <a:ext cx="61092"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0" name="Oval 54"/>
                <p:cNvSpPr>
                  <a:spLocks noChangeArrowheads="1"/>
                </p:cNvSpPr>
                <p:nvPr/>
              </p:nvSpPr>
              <p:spPr bwMode="auto">
                <a:xfrm>
                  <a:off x="11058830"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1" name="Freeform 83"/>
                <p:cNvSpPr>
                  <a:spLocks/>
                </p:cNvSpPr>
                <p:nvPr/>
              </p:nvSpPr>
              <p:spPr bwMode="auto">
                <a:xfrm>
                  <a:off x="10431969" y="5262222"/>
                  <a:ext cx="509989" cy="0"/>
                </a:xfrm>
                <a:custGeom>
                  <a:avLst/>
                  <a:gdLst>
                    <a:gd name="T0" fmla="*/ 0 w 192"/>
                    <a:gd name="T1" fmla="*/ 192 w 192"/>
                    <a:gd name="T2" fmla="*/ 0 w 192"/>
                  </a:gdLst>
                  <a:ahLst/>
                  <a:cxnLst>
                    <a:cxn ang="0">
                      <a:pos x="T0" y="0"/>
                    </a:cxn>
                    <a:cxn ang="0">
                      <a:pos x="T1" y="0"/>
                    </a:cxn>
                    <a:cxn ang="0">
                      <a:pos x="T2" y="0"/>
                    </a:cxn>
                  </a:cxnLst>
                  <a:rect l="0" t="0" r="r" b="b"/>
                  <a:pathLst>
                    <a:path w="192">
                      <a:moveTo>
                        <a:pt x="0" y="0"/>
                      </a:moveTo>
                      <a:lnTo>
                        <a:pt x="192" y="0"/>
                      </a:lnTo>
                      <a:lnTo>
                        <a:pt x="0" y="0"/>
                      </a:lnTo>
                      <a:close/>
                    </a:path>
                  </a:pathLst>
                </a:custGeom>
                <a:solidFill>
                  <a:srgbClr val="D8D8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2" name="Freeform 112"/>
                <p:cNvSpPr>
                  <a:spLocks/>
                </p:cNvSpPr>
                <p:nvPr/>
              </p:nvSpPr>
              <p:spPr bwMode="auto">
                <a:xfrm>
                  <a:off x="10543529" y="5594245"/>
                  <a:ext cx="672015" cy="448897"/>
                </a:xfrm>
                <a:custGeom>
                  <a:avLst/>
                  <a:gdLst>
                    <a:gd name="T0" fmla="*/ 29 w 91"/>
                    <a:gd name="T1" fmla="*/ 0 h 61"/>
                    <a:gd name="T2" fmla="*/ 91 w 91"/>
                    <a:gd name="T3" fmla="*/ 0 h 61"/>
                    <a:gd name="T4" fmla="*/ 91 w 91"/>
                    <a:gd name="T5" fmla="*/ 7 h 61"/>
                    <a:gd name="T6" fmla="*/ 29 w 91"/>
                    <a:gd name="T7" fmla="*/ 7 h 61"/>
                    <a:gd name="T8" fmla="*/ 7 w 91"/>
                    <a:gd name="T9" fmla="*/ 29 h 61"/>
                    <a:gd name="T10" fmla="*/ 7 w 91"/>
                    <a:gd name="T11" fmla="*/ 61 h 61"/>
                    <a:gd name="T12" fmla="*/ 0 w 91"/>
                    <a:gd name="T13" fmla="*/ 61 h 61"/>
                    <a:gd name="T14" fmla="*/ 0 w 91"/>
                    <a:gd name="T15" fmla="*/ 29 h 61"/>
                    <a:gd name="T16" fmla="*/ 29 w 9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1">
                      <a:moveTo>
                        <a:pt x="29" y="0"/>
                      </a:moveTo>
                      <a:cubicBezTo>
                        <a:pt x="91" y="0"/>
                        <a:pt x="91" y="0"/>
                        <a:pt x="91" y="0"/>
                      </a:cubicBezTo>
                      <a:cubicBezTo>
                        <a:pt x="91" y="7"/>
                        <a:pt x="91" y="7"/>
                        <a:pt x="91" y="7"/>
                      </a:cubicBezTo>
                      <a:cubicBezTo>
                        <a:pt x="29" y="7"/>
                        <a:pt x="29" y="7"/>
                        <a:pt x="29" y="7"/>
                      </a:cubicBezTo>
                      <a:cubicBezTo>
                        <a:pt x="17" y="7"/>
                        <a:pt x="7" y="17"/>
                        <a:pt x="7" y="29"/>
                      </a:cubicBezTo>
                      <a:cubicBezTo>
                        <a:pt x="7" y="61"/>
                        <a:pt x="7" y="61"/>
                        <a:pt x="7" y="61"/>
                      </a:cubicBezTo>
                      <a:cubicBezTo>
                        <a:pt x="0" y="61"/>
                        <a:pt x="0" y="61"/>
                        <a:pt x="0" y="61"/>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49" name="Group 48"/>
              <p:cNvGrpSpPr/>
              <p:nvPr/>
            </p:nvGrpSpPr>
            <p:grpSpPr>
              <a:xfrm flipH="1">
                <a:off x="8613773" y="2483620"/>
                <a:ext cx="1958976" cy="4377555"/>
                <a:chOff x="8956675" y="449263"/>
                <a:chExt cx="2063751" cy="4611687"/>
              </a:xfrm>
            </p:grpSpPr>
            <p:sp>
              <p:nvSpPr>
                <p:cNvPr id="62" name="Freeform 36"/>
                <p:cNvSpPr>
                  <a:spLocks/>
                </p:cNvSpPr>
                <p:nvPr/>
              </p:nvSpPr>
              <p:spPr bwMode="auto">
                <a:xfrm>
                  <a:off x="9283700" y="3189288"/>
                  <a:ext cx="895350" cy="1662112"/>
                </a:xfrm>
                <a:custGeom>
                  <a:avLst/>
                  <a:gdLst>
                    <a:gd name="T0" fmla="*/ 0 w 564"/>
                    <a:gd name="T1" fmla="*/ 0 h 1047"/>
                    <a:gd name="T2" fmla="*/ 0 w 564"/>
                    <a:gd name="T3" fmla="*/ 0 h 1047"/>
                    <a:gd name="T4" fmla="*/ 146 w 564"/>
                    <a:gd name="T5" fmla="*/ 0 h 1047"/>
                    <a:gd name="T6" fmla="*/ 418 w 564"/>
                    <a:gd name="T7" fmla="*/ 0 h 1047"/>
                    <a:gd name="T8" fmla="*/ 564 w 564"/>
                    <a:gd name="T9" fmla="*/ 0 h 1047"/>
                    <a:gd name="T10" fmla="*/ 564 w 564"/>
                    <a:gd name="T11" fmla="*/ 158 h 1047"/>
                    <a:gd name="T12" fmla="*/ 564 w 564"/>
                    <a:gd name="T13" fmla="*/ 1047 h 1047"/>
                    <a:gd name="T14" fmla="*/ 418 w 564"/>
                    <a:gd name="T15" fmla="*/ 1047 h 1047"/>
                    <a:gd name="T16" fmla="*/ 418 w 564"/>
                    <a:gd name="T17" fmla="*/ 158 h 1047"/>
                    <a:gd name="T18" fmla="*/ 146 w 564"/>
                    <a:gd name="T19" fmla="*/ 158 h 1047"/>
                    <a:gd name="T20" fmla="*/ 146 w 564"/>
                    <a:gd name="T21" fmla="*/ 1047 h 1047"/>
                    <a:gd name="T22" fmla="*/ 0 w 564"/>
                    <a:gd name="T23" fmla="*/ 1047 h 1047"/>
                    <a:gd name="T24" fmla="*/ 0 w 564"/>
                    <a:gd name="T25" fmla="*/ 158 h 1047"/>
                    <a:gd name="T26" fmla="*/ 0 w 564"/>
                    <a:gd name="T27" fmla="*/ 158 h 1047"/>
                    <a:gd name="T28" fmla="*/ 0 w 564"/>
                    <a:gd name="T29" fmla="*/ 0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4" h="1047">
                      <a:moveTo>
                        <a:pt x="0" y="0"/>
                      </a:moveTo>
                      <a:lnTo>
                        <a:pt x="0" y="0"/>
                      </a:lnTo>
                      <a:lnTo>
                        <a:pt x="146" y="0"/>
                      </a:lnTo>
                      <a:lnTo>
                        <a:pt x="418" y="0"/>
                      </a:lnTo>
                      <a:lnTo>
                        <a:pt x="564" y="0"/>
                      </a:lnTo>
                      <a:lnTo>
                        <a:pt x="564" y="158"/>
                      </a:lnTo>
                      <a:lnTo>
                        <a:pt x="564" y="1047"/>
                      </a:lnTo>
                      <a:lnTo>
                        <a:pt x="418" y="1047"/>
                      </a:lnTo>
                      <a:lnTo>
                        <a:pt x="418" y="158"/>
                      </a:lnTo>
                      <a:lnTo>
                        <a:pt x="146" y="158"/>
                      </a:lnTo>
                      <a:lnTo>
                        <a:pt x="146" y="1047"/>
                      </a:lnTo>
                      <a:lnTo>
                        <a:pt x="0" y="1047"/>
                      </a:lnTo>
                      <a:lnTo>
                        <a:pt x="0" y="158"/>
                      </a:lnTo>
                      <a:lnTo>
                        <a:pt x="0" y="158"/>
                      </a:lnTo>
                      <a:lnTo>
                        <a:pt x="0" y="0"/>
                      </a:lnTo>
                      <a:close/>
                    </a:path>
                  </a:pathLst>
                </a:custGeom>
                <a:solidFill>
                  <a:srgbClr val="BB2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3" name="Freeform 37"/>
                <p:cNvSpPr>
                  <a:spLocks/>
                </p:cNvSpPr>
                <p:nvPr/>
              </p:nvSpPr>
              <p:spPr bwMode="auto">
                <a:xfrm>
                  <a:off x="9283700"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4" name="Freeform 38"/>
                <p:cNvSpPr>
                  <a:spLocks/>
                </p:cNvSpPr>
                <p:nvPr/>
              </p:nvSpPr>
              <p:spPr bwMode="auto">
                <a:xfrm>
                  <a:off x="8956675" y="1819275"/>
                  <a:ext cx="1558925" cy="1370012"/>
                </a:xfrm>
                <a:custGeom>
                  <a:avLst/>
                  <a:gdLst>
                    <a:gd name="T0" fmla="*/ 31 w 148"/>
                    <a:gd name="T1" fmla="*/ 0 h 131"/>
                    <a:gd name="T2" fmla="*/ 116 w 148"/>
                    <a:gd name="T3" fmla="*/ 0 h 131"/>
                    <a:gd name="T4" fmla="*/ 148 w 148"/>
                    <a:gd name="T5" fmla="*/ 27 h 131"/>
                    <a:gd name="T6" fmla="*/ 148 w 148"/>
                    <a:gd name="T7" fmla="*/ 49 h 131"/>
                    <a:gd name="T8" fmla="*/ 116 w 148"/>
                    <a:gd name="T9" fmla="*/ 49 h 131"/>
                    <a:gd name="T10" fmla="*/ 116 w 148"/>
                    <a:gd name="T11" fmla="*/ 131 h 131"/>
                    <a:gd name="T12" fmla="*/ 31 w 148"/>
                    <a:gd name="T13" fmla="*/ 131 h 131"/>
                    <a:gd name="T14" fmla="*/ 31 w 148"/>
                    <a:gd name="T15" fmla="*/ 49 h 131"/>
                    <a:gd name="T16" fmla="*/ 0 w 148"/>
                    <a:gd name="T17" fmla="*/ 49 h 131"/>
                    <a:gd name="T18" fmla="*/ 0 w 148"/>
                    <a:gd name="T19" fmla="*/ 27 h 131"/>
                    <a:gd name="T20" fmla="*/ 31 w 148"/>
                    <a:gd name="T2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8" h="131">
                      <a:moveTo>
                        <a:pt x="31" y="0"/>
                      </a:moveTo>
                      <a:cubicBezTo>
                        <a:pt x="116" y="0"/>
                        <a:pt x="116" y="0"/>
                        <a:pt x="116" y="0"/>
                      </a:cubicBezTo>
                      <a:cubicBezTo>
                        <a:pt x="134" y="0"/>
                        <a:pt x="148" y="12"/>
                        <a:pt x="148" y="27"/>
                      </a:cubicBezTo>
                      <a:cubicBezTo>
                        <a:pt x="148" y="49"/>
                        <a:pt x="148" y="49"/>
                        <a:pt x="148" y="49"/>
                      </a:cubicBezTo>
                      <a:cubicBezTo>
                        <a:pt x="116" y="49"/>
                        <a:pt x="116" y="49"/>
                        <a:pt x="116" y="49"/>
                      </a:cubicBezTo>
                      <a:cubicBezTo>
                        <a:pt x="116" y="131"/>
                        <a:pt x="116" y="131"/>
                        <a:pt x="116" y="131"/>
                      </a:cubicBezTo>
                      <a:cubicBezTo>
                        <a:pt x="31" y="131"/>
                        <a:pt x="31" y="131"/>
                        <a:pt x="31" y="131"/>
                      </a:cubicBezTo>
                      <a:cubicBezTo>
                        <a:pt x="31" y="49"/>
                        <a:pt x="31" y="49"/>
                        <a:pt x="31" y="49"/>
                      </a:cubicBezTo>
                      <a:cubicBezTo>
                        <a:pt x="0" y="49"/>
                        <a:pt x="0" y="49"/>
                        <a:pt x="0" y="49"/>
                      </a:cubicBezTo>
                      <a:cubicBezTo>
                        <a:pt x="0" y="27"/>
                        <a:pt x="0" y="27"/>
                        <a:pt x="0" y="27"/>
                      </a:cubicBezTo>
                      <a:cubicBezTo>
                        <a:pt x="0" y="12"/>
                        <a:pt x="14" y="0"/>
                        <a:pt x="31" y="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5" name="Freeform 39"/>
                <p:cNvSpPr>
                  <a:spLocks/>
                </p:cNvSpPr>
                <p:nvPr/>
              </p:nvSpPr>
              <p:spPr bwMode="auto">
                <a:xfrm>
                  <a:off x="10231438" y="2332038"/>
                  <a:ext cx="547688" cy="709612"/>
                </a:xfrm>
                <a:custGeom>
                  <a:avLst/>
                  <a:gdLst>
                    <a:gd name="T0" fmla="*/ 19 w 52"/>
                    <a:gd name="T1" fmla="*/ 68 h 68"/>
                    <a:gd name="T2" fmla="*/ 52 w 52"/>
                    <a:gd name="T3" fmla="*/ 68 h 68"/>
                    <a:gd name="T4" fmla="*/ 52 w 52"/>
                    <a:gd name="T5" fmla="*/ 48 h 68"/>
                    <a:gd name="T6" fmla="*/ 22 w 52"/>
                    <a:gd name="T7" fmla="*/ 48 h 68"/>
                    <a:gd name="T8" fmla="*/ 22 w 52"/>
                    <a:gd name="T9" fmla="*/ 0 h 68"/>
                    <a:gd name="T10" fmla="*/ 0 w 52"/>
                    <a:gd name="T11" fmla="*/ 0 h 68"/>
                    <a:gd name="T12" fmla="*/ 0 w 52"/>
                    <a:gd name="T13" fmla="*/ 51 h 68"/>
                    <a:gd name="T14" fmla="*/ 19 w 52"/>
                    <a:gd name="T15" fmla="*/ 6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68">
                      <a:moveTo>
                        <a:pt x="19" y="68"/>
                      </a:moveTo>
                      <a:cubicBezTo>
                        <a:pt x="52" y="68"/>
                        <a:pt x="52" y="68"/>
                        <a:pt x="52" y="68"/>
                      </a:cubicBezTo>
                      <a:cubicBezTo>
                        <a:pt x="52" y="48"/>
                        <a:pt x="52" y="48"/>
                        <a:pt x="52" y="48"/>
                      </a:cubicBezTo>
                      <a:cubicBezTo>
                        <a:pt x="22" y="48"/>
                        <a:pt x="22" y="48"/>
                        <a:pt x="22" y="48"/>
                      </a:cubicBezTo>
                      <a:cubicBezTo>
                        <a:pt x="22" y="0"/>
                        <a:pt x="22" y="0"/>
                        <a:pt x="22" y="0"/>
                      </a:cubicBezTo>
                      <a:cubicBezTo>
                        <a:pt x="0" y="0"/>
                        <a:pt x="0" y="0"/>
                        <a:pt x="0" y="0"/>
                      </a:cubicBezTo>
                      <a:cubicBezTo>
                        <a:pt x="0" y="51"/>
                        <a:pt x="0" y="51"/>
                        <a:pt x="0" y="51"/>
                      </a:cubicBezTo>
                      <a:cubicBezTo>
                        <a:pt x="0" y="60"/>
                        <a:pt x="8" y="68"/>
                        <a:pt x="19" y="68"/>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6" name="Rectangle 40"/>
                <p:cNvSpPr>
                  <a:spLocks noChangeArrowheads="1"/>
                </p:cNvSpPr>
                <p:nvPr/>
              </p:nvSpPr>
              <p:spPr bwMode="auto">
                <a:xfrm>
                  <a:off x="8999538" y="2332038"/>
                  <a:ext cx="241300" cy="1222375"/>
                </a:xfrm>
                <a:prstGeom prst="rect">
                  <a:avLst/>
                </a:prstGeom>
                <a:solidFill>
                  <a:srgbClr val="6E58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7" name="Freeform 41"/>
                <p:cNvSpPr>
                  <a:spLocks/>
                </p:cNvSpPr>
                <p:nvPr/>
              </p:nvSpPr>
              <p:spPr bwMode="auto">
                <a:xfrm>
                  <a:off x="8999538" y="3355975"/>
                  <a:ext cx="241300" cy="407987"/>
                </a:xfrm>
                <a:custGeom>
                  <a:avLst/>
                  <a:gdLst>
                    <a:gd name="T0" fmla="*/ 23 w 23"/>
                    <a:gd name="T1" fmla="*/ 0 h 39"/>
                    <a:gd name="T2" fmla="*/ 23 w 23"/>
                    <a:gd name="T3" fmla="*/ 39 h 39"/>
                    <a:gd name="T4" fmla="*/ 0 w 23"/>
                    <a:gd name="T5" fmla="*/ 19 h 39"/>
                    <a:gd name="T6" fmla="*/ 23 w 23"/>
                    <a:gd name="T7" fmla="*/ 0 h 39"/>
                  </a:gdLst>
                  <a:ahLst/>
                  <a:cxnLst>
                    <a:cxn ang="0">
                      <a:pos x="T0" y="T1"/>
                    </a:cxn>
                    <a:cxn ang="0">
                      <a:pos x="T2" y="T3"/>
                    </a:cxn>
                    <a:cxn ang="0">
                      <a:pos x="T4" y="T5"/>
                    </a:cxn>
                    <a:cxn ang="0">
                      <a:pos x="T6" y="T7"/>
                    </a:cxn>
                  </a:cxnLst>
                  <a:rect l="0" t="0" r="r" b="b"/>
                  <a:pathLst>
                    <a:path w="23" h="39">
                      <a:moveTo>
                        <a:pt x="23" y="0"/>
                      </a:moveTo>
                      <a:cubicBezTo>
                        <a:pt x="23" y="39"/>
                        <a:pt x="23" y="39"/>
                        <a:pt x="23" y="39"/>
                      </a:cubicBezTo>
                      <a:cubicBezTo>
                        <a:pt x="10" y="39"/>
                        <a:pt x="0" y="30"/>
                        <a:pt x="0" y="19"/>
                      </a:cubicBezTo>
                      <a:cubicBezTo>
                        <a:pt x="0" y="8"/>
                        <a:pt x="10" y="0"/>
                        <a:pt x="23"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8" name="Freeform 42"/>
                <p:cNvSpPr>
                  <a:spLocks/>
                </p:cNvSpPr>
                <p:nvPr/>
              </p:nvSpPr>
              <p:spPr bwMode="auto">
                <a:xfrm>
                  <a:off x="10536238" y="2833688"/>
                  <a:ext cx="484188" cy="207962"/>
                </a:xfrm>
                <a:custGeom>
                  <a:avLst/>
                  <a:gdLst>
                    <a:gd name="T0" fmla="*/ 0 w 46"/>
                    <a:gd name="T1" fmla="*/ 0 h 20"/>
                    <a:gd name="T2" fmla="*/ 46 w 46"/>
                    <a:gd name="T3" fmla="*/ 0 h 20"/>
                    <a:gd name="T4" fmla="*/ 23 w 46"/>
                    <a:gd name="T5" fmla="*/ 20 h 20"/>
                    <a:gd name="T6" fmla="*/ 0 w 46"/>
                    <a:gd name="T7" fmla="*/ 0 h 20"/>
                  </a:gdLst>
                  <a:ahLst/>
                  <a:cxnLst>
                    <a:cxn ang="0">
                      <a:pos x="T0" y="T1"/>
                    </a:cxn>
                    <a:cxn ang="0">
                      <a:pos x="T2" y="T3"/>
                    </a:cxn>
                    <a:cxn ang="0">
                      <a:pos x="T4" y="T5"/>
                    </a:cxn>
                    <a:cxn ang="0">
                      <a:pos x="T6" y="T7"/>
                    </a:cxn>
                  </a:cxnLst>
                  <a:rect l="0" t="0" r="r" b="b"/>
                  <a:pathLst>
                    <a:path w="46" h="20">
                      <a:moveTo>
                        <a:pt x="0" y="0"/>
                      </a:moveTo>
                      <a:cubicBezTo>
                        <a:pt x="46" y="0"/>
                        <a:pt x="46" y="0"/>
                        <a:pt x="46" y="0"/>
                      </a:cubicBezTo>
                      <a:cubicBezTo>
                        <a:pt x="46" y="11"/>
                        <a:pt x="36" y="20"/>
                        <a:pt x="23" y="20"/>
                      </a:cubicBezTo>
                      <a:cubicBezTo>
                        <a:pt x="10" y="20"/>
                        <a:pt x="0" y="11"/>
                        <a:pt x="0"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9" name="Rectangle 44"/>
                <p:cNvSpPr>
                  <a:spLocks noChangeArrowheads="1"/>
                </p:cNvSpPr>
                <p:nvPr/>
              </p:nvSpPr>
              <p:spPr bwMode="auto">
                <a:xfrm>
                  <a:off x="8999538" y="2332038"/>
                  <a:ext cx="241300"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0" name="Rectangle 45"/>
                <p:cNvSpPr>
                  <a:spLocks noChangeArrowheads="1"/>
                </p:cNvSpPr>
                <p:nvPr/>
              </p:nvSpPr>
              <p:spPr bwMode="auto">
                <a:xfrm>
                  <a:off x="10231438" y="2332038"/>
                  <a:ext cx="231775"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1" name="Freeform 46"/>
                <p:cNvSpPr>
                  <a:spLocks/>
                </p:cNvSpPr>
                <p:nvPr/>
              </p:nvSpPr>
              <p:spPr bwMode="auto">
                <a:xfrm>
                  <a:off x="9947275"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2" name="Freeform 47"/>
                <p:cNvSpPr>
                  <a:spLocks/>
                </p:cNvSpPr>
                <p:nvPr/>
              </p:nvSpPr>
              <p:spPr bwMode="auto">
                <a:xfrm>
                  <a:off x="9483725" y="1609725"/>
                  <a:ext cx="515938" cy="366712"/>
                </a:xfrm>
                <a:custGeom>
                  <a:avLst/>
                  <a:gdLst>
                    <a:gd name="T0" fmla="*/ 0 w 49"/>
                    <a:gd name="T1" fmla="*/ 27 h 35"/>
                    <a:gd name="T2" fmla="*/ 26 w 49"/>
                    <a:gd name="T3" fmla="*/ 35 h 35"/>
                    <a:gd name="T4" fmla="*/ 49 w 49"/>
                    <a:gd name="T5" fmla="*/ 27 h 35"/>
                    <a:gd name="T6" fmla="*/ 49 w 49"/>
                    <a:gd name="T7" fmla="*/ 0 h 35"/>
                    <a:gd name="T8" fmla="*/ 0 w 49"/>
                    <a:gd name="T9" fmla="*/ 0 h 35"/>
                    <a:gd name="T10" fmla="*/ 0 w 49"/>
                    <a:gd name="T11" fmla="*/ 27 h 35"/>
                  </a:gdLst>
                  <a:ahLst/>
                  <a:cxnLst>
                    <a:cxn ang="0">
                      <a:pos x="T0" y="T1"/>
                    </a:cxn>
                    <a:cxn ang="0">
                      <a:pos x="T2" y="T3"/>
                    </a:cxn>
                    <a:cxn ang="0">
                      <a:pos x="T4" y="T5"/>
                    </a:cxn>
                    <a:cxn ang="0">
                      <a:pos x="T6" y="T7"/>
                    </a:cxn>
                    <a:cxn ang="0">
                      <a:pos x="T8" y="T9"/>
                    </a:cxn>
                    <a:cxn ang="0">
                      <a:pos x="T10" y="T11"/>
                    </a:cxn>
                  </a:cxnLst>
                  <a:rect l="0" t="0" r="r" b="b"/>
                  <a:pathLst>
                    <a:path w="49" h="35">
                      <a:moveTo>
                        <a:pt x="0" y="27"/>
                      </a:moveTo>
                      <a:cubicBezTo>
                        <a:pt x="0" y="33"/>
                        <a:pt x="26" y="35"/>
                        <a:pt x="26" y="35"/>
                      </a:cubicBezTo>
                      <a:cubicBezTo>
                        <a:pt x="26" y="35"/>
                        <a:pt x="49" y="32"/>
                        <a:pt x="49" y="27"/>
                      </a:cubicBezTo>
                      <a:cubicBezTo>
                        <a:pt x="49" y="22"/>
                        <a:pt x="49" y="0"/>
                        <a:pt x="49" y="0"/>
                      </a:cubicBezTo>
                      <a:cubicBezTo>
                        <a:pt x="0" y="0"/>
                        <a:pt x="0" y="0"/>
                        <a:pt x="0" y="0"/>
                      </a:cubicBezTo>
                      <a:cubicBezTo>
                        <a:pt x="0" y="0"/>
                        <a:pt x="0" y="22"/>
                        <a:pt x="0" y="27"/>
                      </a:cubicBezTo>
                      <a:close/>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3" name="Freeform 48"/>
                <p:cNvSpPr>
                  <a:spLocks/>
                </p:cNvSpPr>
                <p:nvPr/>
              </p:nvSpPr>
              <p:spPr bwMode="auto">
                <a:xfrm>
                  <a:off x="9483725" y="1609725"/>
                  <a:ext cx="515938" cy="188912"/>
                </a:xfrm>
                <a:custGeom>
                  <a:avLst/>
                  <a:gdLst>
                    <a:gd name="T0" fmla="*/ 0 w 49"/>
                    <a:gd name="T1" fmla="*/ 14 h 18"/>
                    <a:gd name="T2" fmla="*/ 26 w 49"/>
                    <a:gd name="T3" fmla="*/ 18 h 18"/>
                    <a:gd name="T4" fmla="*/ 49 w 49"/>
                    <a:gd name="T5" fmla="*/ 14 h 18"/>
                    <a:gd name="T6" fmla="*/ 49 w 49"/>
                    <a:gd name="T7" fmla="*/ 0 h 18"/>
                    <a:gd name="T8" fmla="*/ 0 w 49"/>
                    <a:gd name="T9" fmla="*/ 0 h 18"/>
                    <a:gd name="T10" fmla="*/ 0 w 49"/>
                    <a:gd name="T11" fmla="*/ 14 h 18"/>
                  </a:gdLst>
                  <a:ahLst/>
                  <a:cxnLst>
                    <a:cxn ang="0">
                      <a:pos x="T0" y="T1"/>
                    </a:cxn>
                    <a:cxn ang="0">
                      <a:pos x="T2" y="T3"/>
                    </a:cxn>
                    <a:cxn ang="0">
                      <a:pos x="T4" y="T5"/>
                    </a:cxn>
                    <a:cxn ang="0">
                      <a:pos x="T6" y="T7"/>
                    </a:cxn>
                    <a:cxn ang="0">
                      <a:pos x="T8" y="T9"/>
                    </a:cxn>
                    <a:cxn ang="0">
                      <a:pos x="T10" y="T11"/>
                    </a:cxn>
                  </a:cxnLst>
                  <a:rect l="0" t="0" r="r" b="b"/>
                  <a:pathLst>
                    <a:path w="49" h="18">
                      <a:moveTo>
                        <a:pt x="0" y="14"/>
                      </a:moveTo>
                      <a:cubicBezTo>
                        <a:pt x="0" y="16"/>
                        <a:pt x="26" y="18"/>
                        <a:pt x="26" y="18"/>
                      </a:cubicBezTo>
                      <a:cubicBezTo>
                        <a:pt x="26" y="18"/>
                        <a:pt x="49" y="16"/>
                        <a:pt x="49" y="14"/>
                      </a:cubicBezTo>
                      <a:cubicBezTo>
                        <a:pt x="49" y="11"/>
                        <a:pt x="49" y="0"/>
                        <a:pt x="49" y="0"/>
                      </a:cubicBezTo>
                      <a:cubicBezTo>
                        <a:pt x="0" y="0"/>
                        <a:pt x="0" y="0"/>
                        <a:pt x="0" y="0"/>
                      </a:cubicBezTo>
                      <a:cubicBezTo>
                        <a:pt x="0" y="0"/>
                        <a:pt x="0" y="11"/>
                        <a:pt x="0" y="14"/>
                      </a:cubicBezTo>
                      <a:close/>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4" name="Freeform 49"/>
                <p:cNvSpPr>
                  <a:spLocks/>
                </p:cNvSpPr>
                <p:nvPr/>
              </p:nvSpPr>
              <p:spPr bwMode="auto">
                <a:xfrm>
                  <a:off x="9315450" y="554038"/>
                  <a:ext cx="831850" cy="1139825"/>
                </a:xfrm>
                <a:custGeom>
                  <a:avLst/>
                  <a:gdLst>
                    <a:gd name="T0" fmla="*/ 77 w 79"/>
                    <a:gd name="T1" fmla="*/ 27 h 109"/>
                    <a:gd name="T2" fmla="*/ 62 w 79"/>
                    <a:gd name="T3" fmla="*/ 0 h 109"/>
                    <a:gd name="T4" fmla="*/ 20 w 79"/>
                    <a:gd name="T5" fmla="*/ 0 h 109"/>
                    <a:gd name="T6" fmla="*/ 7 w 79"/>
                    <a:gd name="T7" fmla="*/ 25 h 109"/>
                    <a:gd name="T8" fmla="*/ 7 w 79"/>
                    <a:gd name="T9" fmla="*/ 39 h 109"/>
                    <a:gd name="T10" fmla="*/ 0 w 79"/>
                    <a:gd name="T11" fmla="*/ 41 h 109"/>
                    <a:gd name="T12" fmla="*/ 0 w 79"/>
                    <a:gd name="T13" fmla="*/ 43 h 109"/>
                    <a:gd name="T14" fmla="*/ 0 w 79"/>
                    <a:gd name="T15" fmla="*/ 55 h 109"/>
                    <a:gd name="T16" fmla="*/ 1 w 79"/>
                    <a:gd name="T17" fmla="*/ 62 h 109"/>
                    <a:gd name="T18" fmla="*/ 1 w 79"/>
                    <a:gd name="T19" fmla="*/ 90 h 109"/>
                    <a:gd name="T20" fmla="*/ 45 w 79"/>
                    <a:gd name="T21" fmla="*/ 109 h 109"/>
                    <a:gd name="T22" fmla="*/ 79 w 79"/>
                    <a:gd name="T23" fmla="*/ 90 h 109"/>
                    <a:gd name="T24" fmla="*/ 79 w 79"/>
                    <a:gd name="T25" fmla="*/ 74 h 109"/>
                    <a:gd name="T26" fmla="*/ 77 w 79"/>
                    <a:gd name="T27" fmla="*/ 2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109">
                      <a:moveTo>
                        <a:pt x="77" y="27"/>
                      </a:moveTo>
                      <a:cubicBezTo>
                        <a:pt x="77" y="24"/>
                        <a:pt x="71" y="0"/>
                        <a:pt x="62" y="0"/>
                      </a:cubicBezTo>
                      <a:cubicBezTo>
                        <a:pt x="20" y="0"/>
                        <a:pt x="20" y="0"/>
                        <a:pt x="20" y="0"/>
                      </a:cubicBezTo>
                      <a:cubicBezTo>
                        <a:pt x="12" y="0"/>
                        <a:pt x="7" y="17"/>
                        <a:pt x="7" y="25"/>
                      </a:cubicBezTo>
                      <a:cubicBezTo>
                        <a:pt x="7" y="39"/>
                        <a:pt x="7" y="39"/>
                        <a:pt x="7" y="39"/>
                      </a:cubicBezTo>
                      <a:cubicBezTo>
                        <a:pt x="0" y="41"/>
                        <a:pt x="0" y="41"/>
                        <a:pt x="0" y="41"/>
                      </a:cubicBezTo>
                      <a:cubicBezTo>
                        <a:pt x="0" y="42"/>
                        <a:pt x="0" y="43"/>
                        <a:pt x="0" y="43"/>
                      </a:cubicBezTo>
                      <a:cubicBezTo>
                        <a:pt x="0" y="47"/>
                        <a:pt x="0" y="51"/>
                        <a:pt x="0" y="55"/>
                      </a:cubicBezTo>
                      <a:cubicBezTo>
                        <a:pt x="0" y="57"/>
                        <a:pt x="0" y="60"/>
                        <a:pt x="1" y="62"/>
                      </a:cubicBezTo>
                      <a:cubicBezTo>
                        <a:pt x="1" y="61"/>
                        <a:pt x="1" y="90"/>
                        <a:pt x="1" y="90"/>
                      </a:cubicBezTo>
                      <a:cubicBezTo>
                        <a:pt x="6" y="109"/>
                        <a:pt x="32" y="109"/>
                        <a:pt x="45" y="109"/>
                      </a:cubicBezTo>
                      <a:cubicBezTo>
                        <a:pt x="58" y="109"/>
                        <a:pt x="76" y="103"/>
                        <a:pt x="79" y="90"/>
                      </a:cubicBezTo>
                      <a:cubicBezTo>
                        <a:pt x="79" y="74"/>
                        <a:pt x="79" y="74"/>
                        <a:pt x="79" y="74"/>
                      </a:cubicBezTo>
                      <a:cubicBezTo>
                        <a:pt x="79" y="74"/>
                        <a:pt x="79" y="34"/>
                        <a:pt x="77" y="27"/>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5" name="Freeform 50"/>
                <p:cNvSpPr>
                  <a:spLocks/>
                </p:cNvSpPr>
                <p:nvPr/>
              </p:nvSpPr>
              <p:spPr bwMode="auto">
                <a:xfrm>
                  <a:off x="9663113" y="1411288"/>
                  <a:ext cx="157163" cy="41275"/>
                </a:xfrm>
                <a:custGeom>
                  <a:avLst/>
                  <a:gdLst>
                    <a:gd name="T0" fmla="*/ 15 w 15"/>
                    <a:gd name="T1" fmla="*/ 0 h 4"/>
                    <a:gd name="T2" fmla="*/ 8 w 15"/>
                    <a:gd name="T3" fmla="*/ 4 h 4"/>
                    <a:gd name="T4" fmla="*/ 0 w 15"/>
                    <a:gd name="T5" fmla="*/ 0 h 4"/>
                    <a:gd name="T6" fmla="*/ 15 w 15"/>
                    <a:gd name="T7" fmla="*/ 0 h 4"/>
                  </a:gdLst>
                  <a:ahLst/>
                  <a:cxnLst>
                    <a:cxn ang="0">
                      <a:pos x="T0" y="T1"/>
                    </a:cxn>
                    <a:cxn ang="0">
                      <a:pos x="T2" y="T3"/>
                    </a:cxn>
                    <a:cxn ang="0">
                      <a:pos x="T4" y="T5"/>
                    </a:cxn>
                    <a:cxn ang="0">
                      <a:pos x="T6" y="T7"/>
                    </a:cxn>
                  </a:cxnLst>
                  <a:rect l="0" t="0" r="r" b="b"/>
                  <a:pathLst>
                    <a:path w="15" h="4">
                      <a:moveTo>
                        <a:pt x="15" y="0"/>
                      </a:moveTo>
                      <a:cubicBezTo>
                        <a:pt x="15" y="2"/>
                        <a:pt x="12" y="4"/>
                        <a:pt x="8" y="4"/>
                      </a:cubicBezTo>
                      <a:cubicBezTo>
                        <a:pt x="3" y="4"/>
                        <a:pt x="0" y="2"/>
                        <a:pt x="0" y="0"/>
                      </a:cubicBezTo>
                      <a:lnTo>
                        <a:pt x="1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6" name="Freeform 51"/>
                <p:cNvSpPr>
                  <a:spLocks/>
                </p:cNvSpPr>
                <p:nvPr/>
              </p:nvSpPr>
              <p:spPr bwMode="auto">
                <a:xfrm>
                  <a:off x="9324975" y="1192213"/>
                  <a:ext cx="74613" cy="125412"/>
                </a:xfrm>
                <a:custGeom>
                  <a:avLst/>
                  <a:gdLst>
                    <a:gd name="T0" fmla="*/ 7 w 7"/>
                    <a:gd name="T1" fmla="*/ 0 h 12"/>
                    <a:gd name="T2" fmla="*/ 4 w 7"/>
                    <a:gd name="T3" fmla="*/ 4 h 12"/>
                    <a:gd name="T4" fmla="*/ 0 w 7"/>
                    <a:gd name="T5" fmla="*/ 8 h 12"/>
                    <a:gd name="T6" fmla="*/ 0 w 7"/>
                    <a:gd name="T7" fmla="*/ 12 h 12"/>
                    <a:gd name="T8" fmla="*/ 0 w 7"/>
                    <a:gd name="T9" fmla="*/ 12 h 12"/>
                    <a:gd name="T10" fmla="*/ 3 w 7"/>
                    <a:gd name="T11" fmla="*/ 11 h 12"/>
                    <a:gd name="T12" fmla="*/ 3 w 7"/>
                    <a:gd name="T13" fmla="*/ 11 h 12"/>
                    <a:gd name="T14" fmla="*/ 4 w 7"/>
                    <a:gd name="T15" fmla="*/ 10 h 12"/>
                    <a:gd name="T16" fmla="*/ 7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7" y="0"/>
                      </a:moveTo>
                      <a:cubicBezTo>
                        <a:pt x="4" y="4"/>
                        <a:pt x="4" y="4"/>
                        <a:pt x="4" y="4"/>
                      </a:cubicBezTo>
                      <a:cubicBezTo>
                        <a:pt x="3" y="6"/>
                        <a:pt x="2" y="7"/>
                        <a:pt x="0" y="8"/>
                      </a:cubicBezTo>
                      <a:cubicBezTo>
                        <a:pt x="0" y="12"/>
                        <a:pt x="0" y="12"/>
                        <a:pt x="0" y="12"/>
                      </a:cubicBezTo>
                      <a:cubicBezTo>
                        <a:pt x="0" y="12"/>
                        <a:pt x="0" y="12"/>
                        <a:pt x="0" y="12"/>
                      </a:cubicBezTo>
                      <a:cubicBezTo>
                        <a:pt x="1" y="12"/>
                        <a:pt x="2" y="12"/>
                        <a:pt x="3" y="11"/>
                      </a:cubicBezTo>
                      <a:cubicBezTo>
                        <a:pt x="3" y="11"/>
                        <a:pt x="3" y="11"/>
                        <a:pt x="3" y="11"/>
                      </a:cubicBezTo>
                      <a:cubicBezTo>
                        <a:pt x="4" y="11"/>
                        <a:pt x="4" y="10"/>
                        <a:pt x="4" y="10"/>
                      </a:cubicBezTo>
                      <a:cubicBezTo>
                        <a:pt x="7" y="5"/>
                        <a:pt x="7" y="0"/>
                        <a:pt x="7"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7" name="Freeform 52"/>
                <p:cNvSpPr>
                  <a:spLocks/>
                </p:cNvSpPr>
                <p:nvPr/>
              </p:nvSpPr>
              <p:spPr bwMode="auto">
                <a:xfrm>
                  <a:off x="9263063" y="449263"/>
                  <a:ext cx="936625" cy="679450"/>
                </a:xfrm>
                <a:custGeom>
                  <a:avLst/>
                  <a:gdLst>
                    <a:gd name="T0" fmla="*/ 88 w 89"/>
                    <a:gd name="T1" fmla="*/ 29 h 65"/>
                    <a:gd name="T2" fmla="*/ 46 w 89"/>
                    <a:gd name="T3" fmla="*/ 0 h 65"/>
                    <a:gd name="T4" fmla="*/ 46 w 89"/>
                    <a:gd name="T5" fmla="*/ 0 h 65"/>
                    <a:gd name="T6" fmla="*/ 46 w 89"/>
                    <a:gd name="T7" fmla="*/ 0 h 65"/>
                    <a:gd name="T8" fmla="*/ 45 w 89"/>
                    <a:gd name="T9" fmla="*/ 0 h 65"/>
                    <a:gd name="T10" fmla="*/ 44 w 89"/>
                    <a:gd name="T11" fmla="*/ 0 h 65"/>
                    <a:gd name="T12" fmla="*/ 43 w 89"/>
                    <a:gd name="T13" fmla="*/ 0 h 65"/>
                    <a:gd name="T14" fmla="*/ 43 w 89"/>
                    <a:gd name="T15" fmla="*/ 0 h 65"/>
                    <a:gd name="T16" fmla="*/ 2 w 89"/>
                    <a:gd name="T17" fmla="*/ 29 h 65"/>
                    <a:gd name="T18" fmla="*/ 2 w 89"/>
                    <a:gd name="T19" fmla="*/ 52 h 65"/>
                    <a:gd name="T20" fmla="*/ 5 w 89"/>
                    <a:gd name="T21" fmla="*/ 54 h 65"/>
                    <a:gd name="T22" fmla="*/ 5 w 89"/>
                    <a:gd name="T23" fmla="*/ 54 h 65"/>
                    <a:gd name="T24" fmla="*/ 11 w 89"/>
                    <a:gd name="T25" fmla="*/ 65 h 65"/>
                    <a:gd name="T26" fmla="*/ 12 w 89"/>
                    <a:gd name="T27" fmla="*/ 34 h 65"/>
                    <a:gd name="T28" fmla="*/ 45 w 89"/>
                    <a:gd name="T29" fmla="*/ 16 h 65"/>
                    <a:gd name="T30" fmla="*/ 78 w 89"/>
                    <a:gd name="T31" fmla="*/ 34 h 65"/>
                    <a:gd name="T32" fmla="*/ 79 w 89"/>
                    <a:gd name="T33" fmla="*/ 65 h 65"/>
                    <a:gd name="T34" fmla="*/ 84 w 89"/>
                    <a:gd name="T35" fmla="*/ 54 h 65"/>
                    <a:gd name="T36" fmla="*/ 84 w 89"/>
                    <a:gd name="T37" fmla="*/ 54 h 65"/>
                    <a:gd name="T38" fmla="*/ 88 w 89"/>
                    <a:gd name="T39" fmla="*/ 52 h 65"/>
                    <a:gd name="T40" fmla="*/ 88 w 89"/>
                    <a:gd name="T41" fmla="*/ 2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65">
                      <a:moveTo>
                        <a:pt x="88" y="29"/>
                      </a:moveTo>
                      <a:cubicBezTo>
                        <a:pt x="86" y="11"/>
                        <a:pt x="71" y="1"/>
                        <a:pt x="46" y="0"/>
                      </a:cubicBezTo>
                      <a:cubicBezTo>
                        <a:pt x="46" y="0"/>
                        <a:pt x="46" y="0"/>
                        <a:pt x="46" y="0"/>
                      </a:cubicBezTo>
                      <a:cubicBezTo>
                        <a:pt x="46" y="0"/>
                        <a:pt x="46" y="0"/>
                        <a:pt x="46" y="0"/>
                      </a:cubicBezTo>
                      <a:cubicBezTo>
                        <a:pt x="45" y="0"/>
                        <a:pt x="45" y="0"/>
                        <a:pt x="45" y="0"/>
                      </a:cubicBezTo>
                      <a:cubicBezTo>
                        <a:pt x="44" y="0"/>
                        <a:pt x="44" y="0"/>
                        <a:pt x="44" y="0"/>
                      </a:cubicBezTo>
                      <a:cubicBezTo>
                        <a:pt x="43" y="0"/>
                        <a:pt x="43" y="0"/>
                        <a:pt x="43" y="0"/>
                      </a:cubicBezTo>
                      <a:cubicBezTo>
                        <a:pt x="43" y="0"/>
                        <a:pt x="43" y="0"/>
                        <a:pt x="43" y="0"/>
                      </a:cubicBezTo>
                      <a:cubicBezTo>
                        <a:pt x="19" y="1"/>
                        <a:pt x="4" y="11"/>
                        <a:pt x="2" y="29"/>
                      </a:cubicBezTo>
                      <a:cubicBezTo>
                        <a:pt x="1" y="33"/>
                        <a:pt x="0" y="52"/>
                        <a:pt x="2" y="52"/>
                      </a:cubicBezTo>
                      <a:cubicBezTo>
                        <a:pt x="3" y="53"/>
                        <a:pt x="5" y="54"/>
                        <a:pt x="5" y="54"/>
                      </a:cubicBezTo>
                      <a:cubicBezTo>
                        <a:pt x="5" y="54"/>
                        <a:pt x="5" y="54"/>
                        <a:pt x="5" y="54"/>
                      </a:cubicBezTo>
                      <a:cubicBezTo>
                        <a:pt x="9" y="56"/>
                        <a:pt x="11" y="60"/>
                        <a:pt x="11" y="65"/>
                      </a:cubicBezTo>
                      <a:cubicBezTo>
                        <a:pt x="11" y="65"/>
                        <a:pt x="12" y="51"/>
                        <a:pt x="12" y="34"/>
                      </a:cubicBezTo>
                      <a:cubicBezTo>
                        <a:pt x="12" y="24"/>
                        <a:pt x="25" y="16"/>
                        <a:pt x="45" y="16"/>
                      </a:cubicBezTo>
                      <a:cubicBezTo>
                        <a:pt x="65" y="16"/>
                        <a:pt x="78" y="24"/>
                        <a:pt x="78" y="34"/>
                      </a:cubicBezTo>
                      <a:cubicBezTo>
                        <a:pt x="78" y="51"/>
                        <a:pt x="79" y="65"/>
                        <a:pt x="79" y="65"/>
                      </a:cubicBezTo>
                      <a:cubicBezTo>
                        <a:pt x="79" y="60"/>
                        <a:pt x="81" y="56"/>
                        <a:pt x="84" y="54"/>
                      </a:cubicBezTo>
                      <a:cubicBezTo>
                        <a:pt x="84" y="54"/>
                        <a:pt x="84" y="54"/>
                        <a:pt x="84" y="54"/>
                      </a:cubicBezTo>
                      <a:cubicBezTo>
                        <a:pt x="84" y="54"/>
                        <a:pt x="87" y="53"/>
                        <a:pt x="88" y="52"/>
                      </a:cubicBezTo>
                      <a:cubicBezTo>
                        <a:pt x="89" y="52"/>
                        <a:pt x="89" y="33"/>
                        <a:pt x="88" y="2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8" name="Freeform 53"/>
                <p:cNvSpPr>
                  <a:spLocks/>
                </p:cNvSpPr>
                <p:nvPr/>
              </p:nvSpPr>
              <p:spPr bwMode="auto">
                <a:xfrm>
                  <a:off x="10072688" y="1192213"/>
                  <a:ext cx="74613" cy="125412"/>
                </a:xfrm>
                <a:custGeom>
                  <a:avLst/>
                  <a:gdLst>
                    <a:gd name="T0" fmla="*/ 0 w 7"/>
                    <a:gd name="T1" fmla="*/ 0 h 12"/>
                    <a:gd name="T2" fmla="*/ 2 w 7"/>
                    <a:gd name="T3" fmla="*/ 4 h 12"/>
                    <a:gd name="T4" fmla="*/ 7 w 7"/>
                    <a:gd name="T5" fmla="*/ 8 h 12"/>
                    <a:gd name="T6" fmla="*/ 7 w 7"/>
                    <a:gd name="T7" fmla="*/ 12 h 12"/>
                    <a:gd name="T8" fmla="*/ 6 w 7"/>
                    <a:gd name="T9" fmla="*/ 12 h 12"/>
                    <a:gd name="T10" fmla="*/ 4 w 7"/>
                    <a:gd name="T11" fmla="*/ 11 h 12"/>
                    <a:gd name="T12" fmla="*/ 4 w 7"/>
                    <a:gd name="T13" fmla="*/ 11 h 12"/>
                    <a:gd name="T14" fmla="*/ 2 w 7"/>
                    <a:gd name="T15" fmla="*/ 10 h 12"/>
                    <a:gd name="T16" fmla="*/ 0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0" y="0"/>
                      </a:moveTo>
                      <a:cubicBezTo>
                        <a:pt x="2" y="4"/>
                        <a:pt x="2" y="4"/>
                        <a:pt x="2" y="4"/>
                      </a:cubicBezTo>
                      <a:cubicBezTo>
                        <a:pt x="4" y="6"/>
                        <a:pt x="5" y="7"/>
                        <a:pt x="7" y="8"/>
                      </a:cubicBezTo>
                      <a:cubicBezTo>
                        <a:pt x="7" y="12"/>
                        <a:pt x="7" y="12"/>
                        <a:pt x="7" y="12"/>
                      </a:cubicBezTo>
                      <a:cubicBezTo>
                        <a:pt x="6" y="12"/>
                        <a:pt x="6" y="12"/>
                        <a:pt x="6" y="12"/>
                      </a:cubicBezTo>
                      <a:cubicBezTo>
                        <a:pt x="6" y="12"/>
                        <a:pt x="5" y="12"/>
                        <a:pt x="4" y="11"/>
                      </a:cubicBezTo>
                      <a:cubicBezTo>
                        <a:pt x="4" y="11"/>
                        <a:pt x="4" y="11"/>
                        <a:pt x="4" y="11"/>
                      </a:cubicBezTo>
                      <a:cubicBezTo>
                        <a:pt x="3" y="11"/>
                        <a:pt x="3" y="10"/>
                        <a:pt x="2" y="10"/>
                      </a:cubicBezTo>
                      <a:cubicBezTo>
                        <a:pt x="0" y="5"/>
                        <a:pt x="0" y="0"/>
                        <a:pt x="0"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9" name="Freeform 54"/>
                <p:cNvSpPr>
                  <a:spLocks/>
                </p:cNvSpPr>
                <p:nvPr/>
              </p:nvSpPr>
              <p:spPr bwMode="auto">
                <a:xfrm>
                  <a:off x="9220200" y="962025"/>
                  <a:ext cx="188913" cy="323850"/>
                </a:xfrm>
                <a:custGeom>
                  <a:avLst/>
                  <a:gdLst>
                    <a:gd name="T0" fmla="*/ 16 w 18"/>
                    <a:gd name="T1" fmla="*/ 14 h 31"/>
                    <a:gd name="T2" fmla="*/ 12 w 18"/>
                    <a:gd name="T3" fmla="*/ 30 h 31"/>
                    <a:gd name="T4" fmla="*/ 2 w 18"/>
                    <a:gd name="T5" fmla="*/ 17 h 31"/>
                    <a:gd name="T6" fmla="*/ 5 w 18"/>
                    <a:gd name="T7" fmla="*/ 1 h 31"/>
                    <a:gd name="T8" fmla="*/ 16 w 18"/>
                    <a:gd name="T9" fmla="*/ 14 h 31"/>
                  </a:gdLst>
                  <a:ahLst/>
                  <a:cxnLst>
                    <a:cxn ang="0">
                      <a:pos x="T0" y="T1"/>
                    </a:cxn>
                    <a:cxn ang="0">
                      <a:pos x="T2" y="T3"/>
                    </a:cxn>
                    <a:cxn ang="0">
                      <a:pos x="T4" y="T5"/>
                    </a:cxn>
                    <a:cxn ang="0">
                      <a:pos x="T6" y="T7"/>
                    </a:cxn>
                    <a:cxn ang="0">
                      <a:pos x="T8" y="T9"/>
                    </a:cxn>
                  </a:cxnLst>
                  <a:rect l="0" t="0" r="r" b="b"/>
                  <a:pathLst>
                    <a:path w="18" h="31">
                      <a:moveTo>
                        <a:pt x="16" y="14"/>
                      </a:moveTo>
                      <a:cubicBezTo>
                        <a:pt x="18" y="22"/>
                        <a:pt x="16" y="29"/>
                        <a:pt x="12" y="30"/>
                      </a:cubicBezTo>
                      <a:cubicBezTo>
                        <a:pt x="8" y="31"/>
                        <a:pt x="4" y="25"/>
                        <a:pt x="2" y="17"/>
                      </a:cubicBezTo>
                      <a:cubicBezTo>
                        <a:pt x="0" y="10"/>
                        <a:pt x="1" y="2"/>
                        <a:pt x="5" y="1"/>
                      </a:cubicBezTo>
                      <a:cubicBezTo>
                        <a:pt x="9" y="0"/>
                        <a:pt x="14" y="6"/>
                        <a:pt x="16"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0" name="Freeform 55"/>
                <p:cNvSpPr>
                  <a:spLocks/>
                </p:cNvSpPr>
                <p:nvPr/>
              </p:nvSpPr>
              <p:spPr bwMode="auto">
                <a:xfrm>
                  <a:off x="10063163" y="962025"/>
                  <a:ext cx="188913" cy="323850"/>
                </a:xfrm>
                <a:custGeom>
                  <a:avLst/>
                  <a:gdLst>
                    <a:gd name="T0" fmla="*/ 2 w 18"/>
                    <a:gd name="T1" fmla="*/ 14 h 31"/>
                    <a:gd name="T2" fmla="*/ 5 w 18"/>
                    <a:gd name="T3" fmla="*/ 30 h 31"/>
                    <a:gd name="T4" fmla="*/ 16 w 18"/>
                    <a:gd name="T5" fmla="*/ 17 h 31"/>
                    <a:gd name="T6" fmla="*/ 12 w 18"/>
                    <a:gd name="T7" fmla="*/ 1 h 31"/>
                    <a:gd name="T8" fmla="*/ 2 w 18"/>
                    <a:gd name="T9" fmla="*/ 14 h 31"/>
                  </a:gdLst>
                  <a:ahLst/>
                  <a:cxnLst>
                    <a:cxn ang="0">
                      <a:pos x="T0" y="T1"/>
                    </a:cxn>
                    <a:cxn ang="0">
                      <a:pos x="T2" y="T3"/>
                    </a:cxn>
                    <a:cxn ang="0">
                      <a:pos x="T4" y="T5"/>
                    </a:cxn>
                    <a:cxn ang="0">
                      <a:pos x="T6" y="T7"/>
                    </a:cxn>
                    <a:cxn ang="0">
                      <a:pos x="T8" y="T9"/>
                    </a:cxn>
                  </a:cxnLst>
                  <a:rect l="0" t="0" r="r" b="b"/>
                  <a:pathLst>
                    <a:path w="18" h="31">
                      <a:moveTo>
                        <a:pt x="2" y="14"/>
                      </a:moveTo>
                      <a:cubicBezTo>
                        <a:pt x="0" y="22"/>
                        <a:pt x="1" y="29"/>
                        <a:pt x="5" y="30"/>
                      </a:cubicBezTo>
                      <a:cubicBezTo>
                        <a:pt x="9" y="31"/>
                        <a:pt x="14" y="25"/>
                        <a:pt x="16" y="17"/>
                      </a:cubicBezTo>
                      <a:cubicBezTo>
                        <a:pt x="18" y="10"/>
                        <a:pt x="16" y="2"/>
                        <a:pt x="12" y="1"/>
                      </a:cubicBezTo>
                      <a:cubicBezTo>
                        <a:pt x="9" y="0"/>
                        <a:pt x="4" y="6"/>
                        <a:pt x="2"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1" name="Rectangle 56"/>
                <p:cNvSpPr>
                  <a:spLocks noChangeArrowheads="1"/>
                </p:cNvSpPr>
                <p:nvPr/>
              </p:nvSpPr>
              <p:spPr bwMode="auto">
                <a:xfrm>
                  <a:off x="9388475" y="919163"/>
                  <a:ext cx="1588" cy="42862"/>
                </a:xfrm>
                <a:prstGeom prst="rect">
                  <a:avLst/>
                </a:prstGeom>
                <a:solidFill>
                  <a:srgbClr val="40404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2" name="Freeform 57"/>
                <p:cNvSpPr>
                  <a:spLocks/>
                </p:cNvSpPr>
                <p:nvPr/>
              </p:nvSpPr>
              <p:spPr bwMode="auto">
                <a:xfrm>
                  <a:off x="9378950" y="857250"/>
                  <a:ext cx="704850" cy="428625"/>
                </a:xfrm>
                <a:custGeom>
                  <a:avLst/>
                  <a:gdLst>
                    <a:gd name="T0" fmla="*/ 34 w 67"/>
                    <a:gd name="T1" fmla="*/ 0 h 41"/>
                    <a:gd name="T2" fmla="*/ 34 w 67"/>
                    <a:gd name="T3" fmla="*/ 0 h 41"/>
                    <a:gd name="T4" fmla="*/ 1 w 67"/>
                    <a:gd name="T5" fmla="*/ 5 h 41"/>
                    <a:gd name="T6" fmla="*/ 1 w 67"/>
                    <a:gd name="T7" fmla="*/ 6 h 41"/>
                    <a:gd name="T8" fmla="*/ 1 w 67"/>
                    <a:gd name="T9" fmla="*/ 10 h 41"/>
                    <a:gd name="T10" fmla="*/ 1 w 67"/>
                    <a:gd name="T11" fmla="*/ 10 h 41"/>
                    <a:gd name="T12" fmla="*/ 0 w 67"/>
                    <a:gd name="T13" fmla="*/ 22 h 41"/>
                    <a:gd name="T14" fmla="*/ 1 w 67"/>
                    <a:gd name="T15" fmla="*/ 24 h 41"/>
                    <a:gd name="T16" fmla="*/ 2 w 67"/>
                    <a:gd name="T17" fmla="*/ 33 h 41"/>
                    <a:gd name="T18" fmla="*/ 2 w 67"/>
                    <a:gd name="T19" fmla="*/ 32 h 41"/>
                    <a:gd name="T20" fmla="*/ 1 w 67"/>
                    <a:gd name="T21" fmla="*/ 36 h 41"/>
                    <a:gd name="T22" fmla="*/ 5 w 67"/>
                    <a:gd name="T23" fmla="*/ 38 h 41"/>
                    <a:gd name="T24" fmla="*/ 24 w 67"/>
                    <a:gd name="T25" fmla="*/ 41 h 41"/>
                    <a:gd name="T26" fmla="*/ 26 w 67"/>
                    <a:gd name="T27" fmla="*/ 41 h 41"/>
                    <a:gd name="T28" fmla="*/ 30 w 67"/>
                    <a:gd name="T29" fmla="*/ 36 h 41"/>
                    <a:gd name="T30" fmla="*/ 32 w 67"/>
                    <a:gd name="T31" fmla="*/ 30 h 41"/>
                    <a:gd name="T32" fmla="*/ 32 w 67"/>
                    <a:gd name="T33" fmla="*/ 30 h 41"/>
                    <a:gd name="T34" fmla="*/ 32 w 67"/>
                    <a:gd name="T35" fmla="*/ 30 h 41"/>
                    <a:gd name="T36" fmla="*/ 34 w 67"/>
                    <a:gd name="T37" fmla="*/ 30 h 41"/>
                    <a:gd name="T38" fmla="*/ 35 w 67"/>
                    <a:gd name="T39" fmla="*/ 30 h 41"/>
                    <a:gd name="T40" fmla="*/ 35 w 67"/>
                    <a:gd name="T41" fmla="*/ 30 h 41"/>
                    <a:gd name="T42" fmla="*/ 35 w 67"/>
                    <a:gd name="T43" fmla="*/ 30 h 41"/>
                    <a:gd name="T44" fmla="*/ 37 w 67"/>
                    <a:gd name="T45" fmla="*/ 36 h 41"/>
                    <a:gd name="T46" fmla="*/ 41 w 67"/>
                    <a:gd name="T47" fmla="*/ 41 h 41"/>
                    <a:gd name="T48" fmla="*/ 43 w 67"/>
                    <a:gd name="T49" fmla="*/ 41 h 41"/>
                    <a:gd name="T50" fmla="*/ 62 w 67"/>
                    <a:gd name="T51" fmla="*/ 38 h 41"/>
                    <a:gd name="T52" fmla="*/ 66 w 67"/>
                    <a:gd name="T53" fmla="*/ 36 h 41"/>
                    <a:gd name="T54" fmla="*/ 66 w 67"/>
                    <a:gd name="T55" fmla="*/ 32 h 41"/>
                    <a:gd name="T56" fmla="*/ 66 w 67"/>
                    <a:gd name="T57" fmla="*/ 33 h 41"/>
                    <a:gd name="T58" fmla="*/ 67 w 67"/>
                    <a:gd name="T59" fmla="*/ 24 h 41"/>
                    <a:gd name="T60" fmla="*/ 67 w 67"/>
                    <a:gd name="T61" fmla="*/ 22 h 41"/>
                    <a:gd name="T62" fmla="*/ 67 w 67"/>
                    <a:gd name="T63" fmla="*/ 5 h 41"/>
                    <a:gd name="T64" fmla="*/ 34 w 67"/>
                    <a:gd name="T6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41">
                      <a:moveTo>
                        <a:pt x="34" y="0"/>
                      </a:moveTo>
                      <a:cubicBezTo>
                        <a:pt x="34" y="0"/>
                        <a:pt x="34" y="0"/>
                        <a:pt x="34" y="0"/>
                      </a:cubicBezTo>
                      <a:cubicBezTo>
                        <a:pt x="29" y="0"/>
                        <a:pt x="11" y="0"/>
                        <a:pt x="1" y="5"/>
                      </a:cubicBezTo>
                      <a:cubicBezTo>
                        <a:pt x="1" y="5"/>
                        <a:pt x="1" y="5"/>
                        <a:pt x="1" y="6"/>
                      </a:cubicBezTo>
                      <a:cubicBezTo>
                        <a:pt x="1" y="10"/>
                        <a:pt x="1" y="10"/>
                        <a:pt x="1" y="10"/>
                      </a:cubicBezTo>
                      <a:cubicBezTo>
                        <a:pt x="1" y="10"/>
                        <a:pt x="1" y="10"/>
                        <a:pt x="1" y="10"/>
                      </a:cubicBezTo>
                      <a:cubicBezTo>
                        <a:pt x="0" y="15"/>
                        <a:pt x="0" y="19"/>
                        <a:pt x="0" y="22"/>
                      </a:cubicBezTo>
                      <a:cubicBezTo>
                        <a:pt x="0" y="23"/>
                        <a:pt x="1" y="23"/>
                        <a:pt x="1" y="24"/>
                      </a:cubicBezTo>
                      <a:cubicBezTo>
                        <a:pt x="2" y="27"/>
                        <a:pt x="2" y="30"/>
                        <a:pt x="2" y="33"/>
                      </a:cubicBezTo>
                      <a:cubicBezTo>
                        <a:pt x="2" y="32"/>
                        <a:pt x="2" y="32"/>
                        <a:pt x="2" y="32"/>
                      </a:cubicBezTo>
                      <a:cubicBezTo>
                        <a:pt x="2" y="32"/>
                        <a:pt x="2" y="34"/>
                        <a:pt x="1" y="36"/>
                      </a:cubicBezTo>
                      <a:cubicBezTo>
                        <a:pt x="2" y="37"/>
                        <a:pt x="3" y="38"/>
                        <a:pt x="5" y="38"/>
                      </a:cubicBezTo>
                      <a:cubicBezTo>
                        <a:pt x="13" y="40"/>
                        <a:pt x="21" y="41"/>
                        <a:pt x="24" y="41"/>
                      </a:cubicBezTo>
                      <a:cubicBezTo>
                        <a:pt x="25" y="41"/>
                        <a:pt x="26" y="41"/>
                        <a:pt x="26" y="41"/>
                      </a:cubicBezTo>
                      <a:cubicBezTo>
                        <a:pt x="29" y="40"/>
                        <a:pt x="30" y="38"/>
                        <a:pt x="30" y="36"/>
                      </a:cubicBezTo>
                      <a:cubicBezTo>
                        <a:pt x="30" y="34"/>
                        <a:pt x="32" y="30"/>
                        <a:pt x="32" y="30"/>
                      </a:cubicBezTo>
                      <a:cubicBezTo>
                        <a:pt x="32" y="30"/>
                        <a:pt x="32" y="30"/>
                        <a:pt x="32" y="30"/>
                      </a:cubicBezTo>
                      <a:cubicBezTo>
                        <a:pt x="32" y="30"/>
                        <a:pt x="32" y="30"/>
                        <a:pt x="32" y="30"/>
                      </a:cubicBezTo>
                      <a:cubicBezTo>
                        <a:pt x="32" y="30"/>
                        <a:pt x="33" y="30"/>
                        <a:pt x="34" y="30"/>
                      </a:cubicBezTo>
                      <a:cubicBezTo>
                        <a:pt x="34" y="30"/>
                        <a:pt x="35" y="30"/>
                        <a:pt x="35" y="30"/>
                      </a:cubicBezTo>
                      <a:cubicBezTo>
                        <a:pt x="35" y="30"/>
                        <a:pt x="35" y="30"/>
                        <a:pt x="35" y="30"/>
                      </a:cubicBezTo>
                      <a:cubicBezTo>
                        <a:pt x="35" y="30"/>
                        <a:pt x="35" y="30"/>
                        <a:pt x="35" y="30"/>
                      </a:cubicBezTo>
                      <a:cubicBezTo>
                        <a:pt x="35" y="30"/>
                        <a:pt x="37" y="34"/>
                        <a:pt x="37" y="36"/>
                      </a:cubicBezTo>
                      <a:cubicBezTo>
                        <a:pt x="37" y="38"/>
                        <a:pt x="38" y="40"/>
                        <a:pt x="41" y="41"/>
                      </a:cubicBezTo>
                      <a:cubicBezTo>
                        <a:pt x="41" y="41"/>
                        <a:pt x="42" y="41"/>
                        <a:pt x="43" y="41"/>
                      </a:cubicBezTo>
                      <a:cubicBezTo>
                        <a:pt x="46" y="41"/>
                        <a:pt x="54" y="40"/>
                        <a:pt x="62" y="38"/>
                      </a:cubicBezTo>
                      <a:cubicBezTo>
                        <a:pt x="64" y="38"/>
                        <a:pt x="65" y="37"/>
                        <a:pt x="66" y="36"/>
                      </a:cubicBezTo>
                      <a:cubicBezTo>
                        <a:pt x="66" y="34"/>
                        <a:pt x="66" y="32"/>
                        <a:pt x="66" y="32"/>
                      </a:cubicBezTo>
                      <a:cubicBezTo>
                        <a:pt x="66" y="33"/>
                        <a:pt x="66" y="33"/>
                        <a:pt x="66" y="33"/>
                      </a:cubicBezTo>
                      <a:cubicBezTo>
                        <a:pt x="66" y="30"/>
                        <a:pt x="66" y="27"/>
                        <a:pt x="67" y="24"/>
                      </a:cubicBezTo>
                      <a:cubicBezTo>
                        <a:pt x="67" y="23"/>
                        <a:pt x="67" y="23"/>
                        <a:pt x="67" y="22"/>
                      </a:cubicBezTo>
                      <a:cubicBezTo>
                        <a:pt x="67" y="18"/>
                        <a:pt x="67" y="12"/>
                        <a:pt x="67" y="5"/>
                      </a:cubicBezTo>
                      <a:cubicBezTo>
                        <a:pt x="57" y="0"/>
                        <a:pt x="38" y="0"/>
                        <a:pt x="34"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3" name="Freeform 58"/>
                <p:cNvSpPr>
                  <a:spLocks/>
                </p:cNvSpPr>
                <p:nvPr/>
              </p:nvSpPr>
              <p:spPr bwMode="auto">
                <a:xfrm>
                  <a:off x="9388475" y="1192213"/>
                  <a:ext cx="11113" cy="41275"/>
                </a:xfrm>
                <a:custGeom>
                  <a:avLst/>
                  <a:gdLst>
                    <a:gd name="T0" fmla="*/ 1 w 1"/>
                    <a:gd name="T1" fmla="*/ 0 h 4"/>
                    <a:gd name="T2" fmla="*/ 1 w 1"/>
                    <a:gd name="T3" fmla="*/ 1 h 4"/>
                    <a:gd name="T4" fmla="*/ 0 w 1"/>
                    <a:gd name="T5" fmla="*/ 4 h 4"/>
                    <a:gd name="T6" fmla="*/ 0 w 1"/>
                    <a:gd name="T7" fmla="*/ 4 h 4"/>
                    <a:gd name="T8" fmla="*/ 1 w 1"/>
                    <a:gd name="T9" fmla="*/ 0 h 4"/>
                  </a:gdLst>
                  <a:ahLst/>
                  <a:cxnLst>
                    <a:cxn ang="0">
                      <a:pos x="T0" y="T1"/>
                    </a:cxn>
                    <a:cxn ang="0">
                      <a:pos x="T2" y="T3"/>
                    </a:cxn>
                    <a:cxn ang="0">
                      <a:pos x="T4" y="T5"/>
                    </a:cxn>
                    <a:cxn ang="0">
                      <a:pos x="T6" y="T7"/>
                    </a:cxn>
                    <a:cxn ang="0">
                      <a:pos x="T8" y="T9"/>
                    </a:cxn>
                  </a:cxnLst>
                  <a:rect l="0" t="0" r="r" b="b"/>
                  <a:pathLst>
                    <a:path w="1" h="4">
                      <a:moveTo>
                        <a:pt x="1" y="0"/>
                      </a:moveTo>
                      <a:cubicBezTo>
                        <a:pt x="1" y="1"/>
                        <a:pt x="1" y="1"/>
                        <a:pt x="1" y="1"/>
                      </a:cubicBezTo>
                      <a:cubicBezTo>
                        <a:pt x="0" y="2"/>
                        <a:pt x="0" y="3"/>
                        <a:pt x="0" y="4"/>
                      </a:cubicBezTo>
                      <a:cubicBezTo>
                        <a:pt x="0" y="4"/>
                        <a:pt x="0" y="4"/>
                        <a:pt x="0" y="4"/>
                      </a:cubicBezTo>
                      <a:cubicBezTo>
                        <a:pt x="1" y="2"/>
                        <a:pt x="1" y="0"/>
                        <a:pt x="1"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4" name="Freeform 59"/>
                <p:cNvSpPr>
                  <a:spLocks noEditPoints="1"/>
                </p:cNvSpPr>
                <p:nvPr/>
              </p:nvSpPr>
              <p:spPr bwMode="auto">
                <a:xfrm>
                  <a:off x="9324975" y="909638"/>
                  <a:ext cx="811213" cy="177800"/>
                </a:xfrm>
                <a:custGeom>
                  <a:avLst/>
                  <a:gdLst>
                    <a:gd name="T0" fmla="*/ 72 w 77"/>
                    <a:gd name="T1" fmla="*/ 0 h 17"/>
                    <a:gd name="T2" fmla="*/ 72 w 77"/>
                    <a:gd name="T3" fmla="*/ 17 h 17"/>
                    <a:gd name="T4" fmla="*/ 77 w 77"/>
                    <a:gd name="T5" fmla="*/ 9 h 17"/>
                    <a:gd name="T6" fmla="*/ 77 w 77"/>
                    <a:gd name="T7" fmla="*/ 3 h 17"/>
                    <a:gd name="T8" fmla="*/ 72 w 77"/>
                    <a:gd name="T9" fmla="*/ 0 h 17"/>
                    <a:gd name="T10" fmla="*/ 6 w 77"/>
                    <a:gd name="T11" fmla="*/ 0 h 17"/>
                    <a:gd name="T12" fmla="*/ 0 w 77"/>
                    <a:gd name="T13" fmla="*/ 3 h 17"/>
                    <a:gd name="T14" fmla="*/ 0 w 77"/>
                    <a:gd name="T15" fmla="*/ 8 h 17"/>
                    <a:gd name="T16" fmla="*/ 5 w 77"/>
                    <a:gd name="T17" fmla="*/ 17 h 17"/>
                    <a:gd name="T18" fmla="*/ 6 w 77"/>
                    <a:gd name="T19" fmla="*/ 5 h 17"/>
                    <a:gd name="T20" fmla="*/ 6 w 77"/>
                    <a:gd name="T21" fmla="*/ 1 h 17"/>
                    <a:gd name="T22" fmla="*/ 6 w 7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7">
                      <a:moveTo>
                        <a:pt x="72" y="0"/>
                      </a:moveTo>
                      <a:cubicBezTo>
                        <a:pt x="72" y="7"/>
                        <a:pt x="72" y="13"/>
                        <a:pt x="72" y="17"/>
                      </a:cubicBezTo>
                      <a:cubicBezTo>
                        <a:pt x="73" y="14"/>
                        <a:pt x="75" y="11"/>
                        <a:pt x="77" y="9"/>
                      </a:cubicBezTo>
                      <a:cubicBezTo>
                        <a:pt x="77" y="5"/>
                        <a:pt x="77" y="3"/>
                        <a:pt x="77" y="3"/>
                      </a:cubicBezTo>
                      <a:cubicBezTo>
                        <a:pt x="76" y="2"/>
                        <a:pt x="74" y="1"/>
                        <a:pt x="72" y="0"/>
                      </a:cubicBezTo>
                      <a:moveTo>
                        <a:pt x="6" y="0"/>
                      </a:moveTo>
                      <a:cubicBezTo>
                        <a:pt x="3" y="0"/>
                        <a:pt x="2" y="1"/>
                        <a:pt x="0" y="3"/>
                      </a:cubicBezTo>
                      <a:cubicBezTo>
                        <a:pt x="0" y="3"/>
                        <a:pt x="0" y="5"/>
                        <a:pt x="0" y="8"/>
                      </a:cubicBezTo>
                      <a:cubicBezTo>
                        <a:pt x="2" y="10"/>
                        <a:pt x="4" y="13"/>
                        <a:pt x="5" y="17"/>
                      </a:cubicBezTo>
                      <a:cubicBezTo>
                        <a:pt x="5" y="14"/>
                        <a:pt x="5" y="10"/>
                        <a:pt x="6" y="5"/>
                      </a:cubicBezTo>
                      <a:cubicBezTo>
                        <a:pt x="6" y="4"/>
                        <a:pt x="6" y="2"/>
                        <a:pt x="6" y="1"/>
                      </a:cubicBezTo>
                      <a:cubicBezTo>
                        <a:pt x="6" y="0"/>
                        <a:pt x="6" y="0"/>
                        <a:pt x="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5" name="Freeform 60"/>
                <p:cNvSpPr>
                  <a:spLocks/>
                </p:cNvSpPr>
                <p:nvPr/>
              </p:nvSpPr>
              <p:spPr bwMode="auto">
                <a:xfrm>
                  <a:off x="10072688" y="1192213"/>
                  <a:ext cx="11113" cy="41275"/>
                </a:xfrm>
                <a:custGeom>
                  <a:avLst/>
                  <a:gdLst>
                    <a:gd name="T0" fmla="*/ 0 w 1"/>
                    <a:gd name="T1" fmla="*/ 0 h 4"/>
                    <a:gd name="T2" fmla="*/ 0 w 1"/>
                    <a:gd name="T3" fmla="*/ 4 h 4"/>
                    <a:gd name="T4" fmla="*/ 1 w 1"/>
                    <a:gd name="T5" fmla="*/ 4 h 4"/>
                    <a:gd name="T6" fmla="*/ 0 w 1"/>
                    <a:gd name="T7" fmla="*/ 1 h 4"/>
                    <a:gd name="T8" fmla="*/ 0 w 1"/>
                    <a:gd name="T9" fmla="*/ 0 h 4"/>
                  </a:gdLst>
                  <a:ahLst/>
                  <a:cxnLst>
                    <a:cxn ang="0">
                      <a:pos x="T0" y="T1"/>
                    </a:cxn>
                    <a:cxn ang="0">
                      <a:pos x="T2" y="T3"/>
                    </a:cxn>
                    <a:cxn ang="0">
                      <a:pos x="T4" y="T5"/>
                    </a:cxn>
                    <a:cxn ang="0">
                      <a:pos x="T6" y="T7"/>
                    </a:cxn>
                    <a:cxn ang="0">
                      <a:pos x="T8" y="T9"/>
                    </a:cxn>
                  </a:cxnLst>
                  <a:rect l="0" t="0" r="r" b="b"/>
                  <a:pathLst>
                    <a:path w="1" h="4">
                      <a:moveTo>
                        <a:pt x="0" y="0"/>
                      </a:moveTo>
                      <a:cubicBezTo>
                        <a:pt x="0" y="0"/>
                        <a:pt x="0" y="2"/>
                        <a:pt x="0" y="4"/>
                      </a:cubicBezTo>
                      <a:cubicBezTo>
                        <a:pt x="0" y="4"/>
                        <a:pt x="1" y="4"/>
                        <a:pt x="1" y="4"/>
                      </a:cubicBezTo>
                      <a:cubicBezTo>
                        <a:pt x="0" y="3"/>
                        <a:pt x="0" y="2"/>
                        <a:pt x="0" y="1"/>
                      </a:cubicBezTo>
                      <a:cubicBezTo>
                        <a:pt x="0" y="0"/>
                        <a:pt x="0" y="0"/>
                        <a:pt x="0"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6" name="Freeform 61"/>
                <p:cNvSpPr>
                  <a:spLocks/>
                </p:cNvSpPr>
                <p:nvPr/>
              </p:nvSpPr>
              <p:spPr bwMode="auto">
                <a:xfrm>
                  <a:off x="9324975" y="992188"/>
                  <a:ext cx="74613" cy="241300"/>
                </a:xfrm>
                <a:custGeom>
                  <a:avLst/>
                  <a:gdLst>
                    <a:gd name="T0" fmla="*/ 0 w 7"/>
                    <a:gd name="T1" fmla="*/ 0 h 23"/>
                    <a:gd name="T2" fmla="*/ 6 w 7"/>
                    <a:gd name="T3" fmla="*/ 23 h 23"/>
                    <a:gd name="T4" fmla="*/ 7 w 7"/>
                    <a:gd name="T5" fmla="*/ 20 h 23"/>
                    <a:gd name="T6" fmla="*/ 6 w 7"/>
                    <a:gd name="T7" fmla="*/ 11 h 23"/>
                    <a:gd name="T8" fmla="*/ 5 w 7"/>
                    <a:gd name="T9" fmla="*/ 9 h 23"/>
                    <a:gd name="T10" fmla="*/ 0 w 7"/>
                    <a:gd name="T11" fmla="*/ 0 h 23"/>
                  </a:gdLst>
                  <a:ahLst/>
                  <a:cxnLst>
                    <a:cxn ang="0">
                      <a:pos x="T0" y="T1"/>
                    </a:cxn>
                    <a:cxn ang="0">
                      <a:pos x="T2" y="T3"/>
                    </a:cxn>
                    <a:cxn ang="0">
                      <a:pos x="T4" y="T5"/>
                    </a:cxn>
                    <a:cxn ang="0">
                      <a:pos x="T6" y="T7"/>
                    </a:cxn>
                    <a:cxn ang="0">
                      <a:pos x="T8" y="T9"/>
                    </a:cxn>
                    <a:cxn ang="0">
                      <a:pos x="T10" y="T11"/>
                    </a:cxn>
                  </a:cxnLst>
                  <a:rect l="0" t="0" r="r" b="b"/>
                  <a:pathLst>
                    <a:path w="7" h="23">
                      <a:moveTo>
                        <a:pt x="0" y="0"/>
                      </a:moveTo>
                      <a:cubicBezTo>
                        <a:pt x="0" y="7"/>
                        <a:pt x="1" y="18"/>
                        <a:pt x="6" y="23"/>
                      </a:cubicBezTo>
                      <a:cubicBezTo>
                        <a:pt x="6" y="22"/>
                        <a:pt x="6" y="21"/>
                        <a:pt x="7" y="20"/>
                      </a:cubicBezTo>
                      <a:cubicBezTo>
                        <a:pt x="7" y="17"/>
                        <a:pt x="7" y="14"/>
                        <a:pt x="6" y="11"/>
                      </a:cubicBezTo>
                      <a:cubicBezTo>
                        <a:pt x="6" y="10"/>
                        <a:pt x="5" y="10"/>
                        <a:pt x="5" y="9"/>
                      </a:cubicBezTo>
                      <a:cubicBezTo>
                        <a:pt x="4" y="5"/>
                        <a:pt x="2" y="2"/>
                        <a:pt x="0"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7" name="Freeform 62"/>
                <p:cNvSpPr>
                  <a:spLocks/>
                </p:cNvSpPr>
                <p:nvPr/>
              </p:nvSpPr>
              <p:spPr bwMode="auto">
                <a:xfrm>
                  <a:off x="10072688" y="1003300"/>
                  <a:ext cx="63500" cy="230187"/>
                </a:xfrm>
                <a:custGeom>
                  <a:avLst/>
                  <a:gdLst>
                    <a:gd name="T0" fmla="*/ 6 w 6"/>
                    <a:gd name="T1" fmla="*/ 0 h 22"/>
                    <a:gd name="T2" fmla="*/ 1 w 6"/>
                    <a:gd name="T3" fmla="*/ 8 h 22"/>
                    <a:gd name="T4" fmla="*/ 1 w 6"/>
                    <a:gd name="T5" fmla="*/ 10 h 22"/>
                    <a:gd name="T6" fmla="*/ 0 w 6"/>
                    <a:gd name="T7" fmla="*/ 19 h 22"/>
                    <a:gd name="T8" fmla="*/ 1 w 6"/>
                    <a:gd name="T9" fmla="*/ 22 h 22"/>
                    <a:gd name="T10" fmla="*/ 6 w 6"/>
                    <a:gd name="T11" fmla="*/ 0 h 22"/>
                  </a:gdLst>
                  <a:ahLst/>
                  <a:cxnLst>
                    <a:cxn ang="0">
                      <a:pos x="T0" y="T1"/>
                    </a:cxn>
                    <a:cxn ang="0">
                      <a:pos x="T2" y="T3"/>
                    </a:cxn>
                    <a:cxn ang="0">
                      <a:pos x="T4" y="T5"/>
                    </a:cxn>
                    <a:cxn ang="0">
                      <a:pos x="T6" y="T7"/>
                    </a:cxn>
                    <a:cxn ang="0">
                      <a:pos x="T8" y="T9"/>
                    </a:cxn>
                    <a:cxn ang="0">
                      <a:pos x="T10" y="T11"/>
                    </a:cxn>
                  </a:cxnLst>
                  <a:rect l="0" t="0" r="r" b="b"/>
                  <a:pathLst>
                    <a:path w="6" h="22">
                      <a:moveTo>
                        <a:pt x="6" y="0"/>
                      </a:moveTo>
                      <a:cubicBezTo>
                        <a:pt x="4" y="2"/>
                        <a:pt x="2" y="5"/>
                        <a:pt x="1" y="8"/>
                      </a:cubicBezTo>
                      <a:cubicBezTo>
                        <a:pt x="1" y="9"/>
                        <a:pt x="1" y="9"/>
                        <a:pt x="1" y="10"/>
                      </a:cubicBezTo>
                      <a:cubicBezTo>
                        <a:pt x="0" y="13"/>
                        <a:pt x="0" y="16"/>
                        <a:pt x="0" y="19"/>
                      </a:cubicBezTo>
                      <a:cubicBezTo>
                        <a:pt x="0" y="20"/>
                        <a:pt x="0" y="21"/>
                        <a:pt x="1" y="22"/>
                      </a:cubicBezTo>
                      <a:cubicBezTo>
                        <a:pt x="5" y="17"/>
                        <a:pt x="6" y="6"/>
                        <a:pt x="6"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88" name="Freeform 63"/>
                <p:cNvSpPr>
                  <a:spLocks/>
                </p:cNvSpPr>
                <p:nvPr/>
              </p:nvSpPr>
              <p:spPr bwMode="auto">
                <a:xfrm>
                  <a:off x="9304338" y="857250"/>
                  <a:ext cx="852488" cy="134937"/>
                </a:xfrm>
                <a:custGeom>
                  <a:avLst/>
                  <a:gdLst>
                    <a:gd name="T0" fmla="*/ 0 w 81"/>
                    <a:gd name="T1" fmla="*/ 13 h 13"/>
                    <a:gd name="T2" fmla="*/ 41 w 81"/>
                    <a:gd name="T3" fmla="*/ 5 h 13"/>
                    <a:gd name="T4" fmla="*/ 81 w 81"/>
                    <a:gd name="T5" fmla="*/ 13 h 13"/>
                    <a:gd name="T6" fmla="*/ 81 w 81"/>
                    <a:gd name="T7" fmla="*/ 8 h 13"/>
                    <a:gd name="T8" fmla="*/ 40 w 81"/>
                    <a:gd name="T9" fmla="*/ 0 h 13"/>
                    <a:gd name="T10" fmla="*/ 0 w 81"/>
                    <a:gd name="T11" fmla="*/ 8 h 13"/>
                    <a:gd name="T12" fmla="*/ 0 w 81"/>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81" h="13">
                      <a:moveTo>
                        <a:pt x="0" y="13"/>
                      </a:moveTo>
                      <a:cubicBezTo>
                        <a:pt x="8" y="5"/>
                        <a:pt x="35" y="5"/>
                        <a:pt x="41" y="5"/>
                      </a:cubicBezTo>
                      <a:cubicBezTo>
                        <a:pt x="47" y="5"/>
                        <a:pt x="73" y="5"/>
                        <a:pt x="81" y="13"/>
                      </a:cubicBezTo>
                      <a:cubicBezTo>
                        <a:pt x="81" y="8"/>
                        <a:pt x="81" y="8"/>
                        <a:pt x="81" y="8"/>
                      </a:cubicBezTo>
                      <a:cubicBezTo>
                        <a:pt x="72" y="1"/>
                        <a:pt x="46" y="0"/>
                        <a:pt x="40" y="0"/>
                      </a:cubicBezTo>
                      <a:cubicBezTo>
                        <a:pt x="34" y="0"/>
                        <a:pt x="8" y="1"/>
                        <a:pt x="0" y="8"/>
                      </a:cubicBezTo>
                      <a:lnTo>
                        <a:pt x="0" y="13"/>
                      </a:lnTo>
                      <a:close/>
                    </a:path>
                  </a:pathLst>
                </a:custGeom>
                <a:solidFill>
                  <a:srgbClr val="9091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50" name="Group 49"/>
              <p:cNvGrpSpPr/>
              <p:nvPr/>
            </p:nvGrpSpPr>
            <p:grpSpPr>
              <a:xfrm>
                <a:off x="6527800" y="3994753"/>
                <a:ext cx="3240121" cy="2863247"/>
                <a:chOff x="7045326" y="4452083"/>
                <a:chExt cx="2722595" cy="2405917"/>
              </a:xfrm>
            </p:grpSpPr>
            <p:sp>
              <p:nvSpPr>
                <p:cNvPr id="51" name="Rectangle 21"/>
                <p:cNvSpPr>
                  <a:spLocks noChangeArrowheads="1"/>
                </p:cNvSpPr>
                <p:nvPr/>
              </p:nvSpPr>
              <p:spPr bwMode="auto">
                <a:xfrm>
                  <a:off x="7045326" y="5357845"/>
                  <a:ext cx="2124953" cy="148747"/>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2" name="Rectangle 22"/>
                <p:cNvSpPr>
                  <a:spLocks noChangeArrowheads="1"/>
                </p:cNvSpPr>
                <p:nvPr/>
              </p:nvSpPr>
              <p:spPr bwMode="auto">
                <a:xfrm>
                  <a:off x="8431858" y="5498622"/>
                  <a:ext cx="140777" cy="1359378"/>
                </a:xfrm>
                <a:prstGeom prst="rect">
                  <a:avLst/>
                </a:prstGeom>
                <a:solidFill>
                  <a:srgbClr val="52302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3" name="Freeform 23"/>
                <p:cNvSpPr>
                  <a:spLocks/>
                </p:cNvSpPr>
                <p:nvPr/>
              </p:nvSpPr>
              <p:spPr bwMode="auto">
                <a:xfrm>
                  <a:off x="7045326" y="5498622"/>
                  <a:ext cx="2124953" cy="1359378"/>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4" name="Rectangle 24"/>
                <p:cNvSpPr>
                  <a:spLocks noChangeArrowheads="1"/>
                </p:cNvSpPr>
                <p:nvPr/>
              </p:nvSpPr>
              <p:spPr bwMode="auto">
                <a:xfrm>
                  <a:off x="8822317" y="5357845"/>
                  <a:ext cx="945604" cy="148747"/>
                </a:xfrm>
                <a:prstGeom prst="rect">
                  <a:avLst/>
                </a:prstGeom>
                <a:solidFill>
                  <a:srgbClr val="6E45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5" name="Freeform 25"/>
                <p:cNvSpPr>
                  <a:spLocks/>
                </p:cNvSpPr>
                <p:nvPr/>
              </p:nvSpPr>
              <p:spPr bwMode="auto">
                <a:xfrm>
                  <a:off x="8822317" y="5498622"/>
                  <a:ext cx="945604" cy="1359378"/>
                </a:xfrm>
                <a:custGeom>
                  <a:avLst/>
                  <a:gdLst>
                    <a:gd name="T0" fmla="*/ 0 w 356"/>
                    <a:gd name="T1" fmla="*/ 477 h 477"/>
                    <a:gd name="T2" fmla="*/ 50 w 356"/>
                    <a:gd name="T3" fmla="*/ 477 h 477"/>
                    <a:gd name="T4" fmla="*/ 50 w 356"/>
                    <a:gd name="T5" fmla="*/ 50 h 477"/>
                    <a:gd name="T6" fmla="*/ 303 w 356"/>
                    <a:gd name="T7" fmla="*/ 50 h 477"/>
                    <a:gd name="T8" fmla="*/ 303 w 356"/>
                    <a:gd name="T9" fmla="*/ 477 h 477"/>
                    <a:gd name="T10" fmla="*/ 356 w 356"/>
                    <a:gd name="T11" fmla="*/ 477 h 477"/>
                    <a:gd name="T12" fmla="*/ 356 w 356"/>
                    <a:gd name="T13" fmla="*/ 0 h 477"/>
                    <a:gd name="T14" fmla="*/ 0 w 356"/>
                    <a:gd name="T15" fmla="*/ 0 h 477"/>
                    <a:gd name="T16" fmla="*/ 0 w 356"/>
                    <a:gd name="T17" fmla="*/ 47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6" h="477">
                      <a:moveTo>
                        <a:pt x="0" y="477"/>
                      </a:moveTo>
                      <a:lnTo>
                        <a:pt x="50" y="477"/>
                      </a:lnTo>
                      <a:lnTo>
                        <a:pt x="50" y="50"/>
                      </a:lnTo>
                      <a:lnTo>
                        <a:pt x="303" y="50"/>
                      </a:lnTo>
                      <a:lnTo>
                        <a:pt x="303" y="477"/>
                      </a:lnTo>
                      <a:lnTo>
                        <a:pt x="356" y="477"/>
                      </a:lnTo>
                      <a:lnTo>
                        <a:pt x="356" y="0"/>
                      </a:lnTo>
                      <a:lnTo>
                        <a:pt x="0" y="0"/>
                      </a:lnTo>
                      <a:lnTo>
                        <a:pt x="0" y="477"/>
                      </a:lnTo>
                      <a:close/>
                    </a:path>
                  </a:pathLst>
                </a:custGeom>
                <a:solidFill>
                  <a:srgbClr val="5230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6" name="Freeform 26"/>
                <p:cNvSpPr>
                  <a:spLocks/>
                </p:cNvSpPr>
                <p:nvPr/>
              </p:nvSpPr>
              <p:spPr bwMode="auto">
                <a:xfrm>
                  <a:off x="8697477" y="5233003"/>
                  <a:ext cx="783576" cy="132810"/>
                </a:xfrm>
                <a:custGeom>
                  <a:avLst/>
                  <a:gdLst>
                    <a:gd name="T0" fmla="*/ 9 w 106"/>
                    <a:gd name="T1" fmla="*/ 0 h 18"/>
                    <a:gd name="T2" fmla="*/ 61 w 106"/>
                    <a:gd name="T3" fmla="*/ 0 h 18"/>
                    <a:gd name="T4" fmla="*/ 98 w 106"/>
                    <a:gd name="T5" fmla="*/ 7 h 18"/>
                    <a:gd name="T6" fmla="*/ 105 w 106"/>
                    <a:gd name="T7" fmla="*/ 17 h 18"/>
                    <a:gd name="T8" fmla="*/ 69 w 106"/>
                    <a:gd name="T9" fmla="*/ 11 h 18"/>
                    <a:gd name="T10" fmla="*/ 59 w 106"/>
                    <a:gd name="T11" fmla="*/ 17 h 18"/>
                    <a:gd name="T12" fmla="*/ 7 w 106"/>
                    <a:gd name="T13" fmla="*/ 17 h 18"/>
                    <a:gd name="T14" fmla="*/ 0 w 106"/>
                    <a:gd name="T15" fmla="*/ 8 h 18"/>
                    <a:gd name="T16" fmla="*/ 0 w 106"/>
                    <a:gd name="T17" fmla="*/ 8 h 18"/>
                    <a:gd name="T18" fmla="*/ 9 w 106"/>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
                      <a:moveTo>
                        <a:pt x="9" y="0"/>
                      </a:moveTo>
                      <a:cubicBezTo>
                        <a:pt x="18" y="0"/>
                        <a:pt x="61" y="0"/>
                        <a:pt x="61" y="0"/>
                      </a:cubicBezTo>
                      <a:cubicBezTo>
                        <a:pt x="98" y="7"/>
                        <a:pt x="98" y="7"/>
                        <a:pt x="98" y="7"/>
                      </a:cubicBezTo>
                      <a:cubicBezTo>
                        <a:pt x="103" y="8"/>
                        <a:pt x="106" y="12"/>
                        <a:pt x="105" y="17"/>
                      </a:cubicBezTo>
                      <a:cubicBezTo>
                        <a:pt x="69" y="11"/>
                        <a:pt x="69" y="11"/>
                        <a:pt x="69" y="11"/>
                      </a:cubicBezTo>
                      <a:cubicBezTo>
                        <a:pt x="68" y="15"/>
                        <a:pt x="63" y="18"/>
                        <a:pt x="59" y="17"/>
                      </a:cubicBezTo>
                      <a:cubicBezTo>
                        <a:pt x="59" y="17"/>
                        <a:pt x="13" y="17"/>
                        <a:pt x="7" y="17"/>
                      </a:cubicBezTo>
                      <a:cubicBezTo>
                        <a:pt x="3" y="17"/>
                        <a:pt x="0" y="13"/>
                        <a:pt x="0" y="8"/>
                      </a:cubicBezTo>
                      <a:cubicBezTo>
                        <a:pt x="0" y="8"/>
                        <a:pt x="0" y="8"/>
                        <a:pt x="0" y="8"/>
                      </a:cubicBezTo>
                      <a:cubicBezTo>
                        <a:pt x="0" y="8"/>
                        <a:pt x="0"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7" name="Freeform 27"/>
                <p:cNvSpPr>
                  <a:spLocks/>
                </p:cNvSpPr>
                <p:nvPr/>
              </p:nvSpPr>
              <p:spPr bwMode="auto">
                <a:xfrm>
                  <a:off x="9082624" y="5217066"/>
                  <a:ext cx="390459" cy="148747"/>
                </a:xfrm>
                <a:custGeom>
                  <a:avLst/>
                  <a:gdLst>
                    <a:gd name="T0" fmla="*/ 0 w 53"/>
                    <a:gd name="T1" fmla="*/ 10 h 20"/>
                    <a:gd name="T2" fmla="*/ 10 w 53"/>
                    <a:gd name="T3" fmla="*/ 2 h 20"/>
                    <a:gd name="T4" fmla="*/ 46 w 53"/>
                    <a:gd name="T5" fmla="*/ 9 h 20"/>
                    <a:gd name="T6" fmla="*/ 51 w 53"/>
                    <a:gd name="T7" fmla="*/ 13 h 20"/>
                    <a:gd name="T8" fmla="*/ 53 w 53"/>
                    <a:gd name="T9" fmla="*/ 19 h 20"/>
                    <a:gd name="T10" fmla="*/ 17 w 53"/>
                    <a:gd name="T11" fmla="*/ 13 h 20"/>
                    <a:gd name="T12" fmla="*/ 7 w 53"/>
                    <a:gd name="T13" fmla="*/ 19 h 20"/>
                    <a:gd name="T14" fmla="*/ 0 w 53"/>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20">
                      <a:moveTo>
                        <a:pt x="0" y="10"/>
                      </a:moveTo>
                      <a:cubicBezTo>
                        <a:pt x="0" y="10"/>
                        <a:pt x="0" y="0"/>
                        <a:pt x="10" y="2"/>
                      </a:cubicBezTo>
                      <a:cubicBezTo>
                        <a:pt x="16" y="3"/>
                        <a:pt x="35" y="7"/>
                        <a:pt x="46" y="9"/>
                      </a:cubicBezTo>
                      <a:cubicBezTo>
                        <a:pt x="48" y="9"/>
                        <a:pt x="50" y="11"/>
                        <a:pt x="51" y="13"/>
                      </a:cubicBezTo>
                      <a:cubicBezTo>
                        <a:pt x="53" y="15"/>
                        <a:pt x="53" y="17"/>
                        <a:pt x="53" y="19"/>
                      </a:cubicBezTo>
                      <a:cubicBezTo>
                        <a:pt x="17" y="13"/>
                        <a:pt x="17" y="13"/>
                        <a:pt x="17" y="13"/>
                      </a:cubicBezTo>
                      <a:cubicBezTo>
                        <a:pt x="16" y="17"/>
                        <a:pt x="11" y="20"/>
                        <a:pt x="7" y="19"/>
                      </a:cubicBezTo>
                      <a:cubicBezTo>
                        <a:pt x="3" y="19"/>
                        <a:pt x="0" y="15"/>
                        <a:pt x="0" y="10"/>
                      </a:cubicBez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8" name="Oval 28"/>
                <p:cNvSpPr>
                  <a:spLocks noChangeArrowheads="1"/>
                </p:cNvSpPr>
                <p:nvPr/>
              </p:nvSpPr>
              <p:spPr bwMode="auto">
                <a:xfrm>
                  <a:off x="9103873" y="5254252"/>
                  <a:ext cx="82341" cy="87655"/>
                </a:xfrm>
                <a:prstGeom prst="ellipse">
                  <a:avLst/>
                </a:pr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9" name="Freeform 29"/>
                <p:cNvSpPr>
                  <a:spLocks/>
                </p:cNvSpPr>
                <p:nvPr/>
              </p:nvSpPr>
              <p:spPr bwMode="auto">
                <a:xfrm>
                  <a:off x="8801067" y="4452083"/>
                  <a:ext cx="244370" cy="913730"/>
                </a:xfrm>
                <a:custGeom>
                  <a:avLst/>
                  <a:gdLst>
                    <a:gd name="T0" fmla="*/ 12 w 33"/>
                    <a:gd name="T1" fmla="*/ 1 h 124"/>
                    <a:gd name="T2" fmla="*/ 20 w 33"/>
                    <a:gd name="T3" fmla="*/ 11 h 124"/>
                    <a:gd name="T4" fmla="*/ 31 w 33"/>
                    <a:gd name="T5" fmla="*/ 111 h 124"/>
                    <a:gd name="T6" fmla="*/ 24 w 33"/>
                    <a:gd name="T7" fmla="*/ 123 h 124"/>
                    <a:gd name="T8" fmla="*/ 14 w 33"/>
                    <a:gd name="T9" fmla="*/ 123 h 124"/>
                    <a:gd name="T10" fmla="*/ 0 w 33"/>
                    <a:gd name="T11" fmla="*/ 0 h 124"/>
                    <a:gd name="T12" fmla="*/ 12 w 33"/>
                    <a:gd name="T13" fmla="*/ 1 h 124"/>
                  </a:gdLst>
                  <a:ahLst/>
                  <a:cxnLst>
                    <a:cxn ang="0">
                      <a:pos x="T0" y="T1"/>
                    </a:cxn>
                    <a:cxn ang="0">
                      <a:pos x="T2" y="T3"/>
                    </a:cxn>
                    <a:cxn ang="0">
                      <a:pos x="T4" y="T5"/>
                    </a:cxn>
                    <a:cxn ang="0">
                      <a:pos x="T6" y="T7"/>
                    </a:cxn>
                    <a:cxn ang="0">
                      <a:pos x="T8" y="T9"/>
                    </a:cxn>
                    <a:cxn ang="0">
                      <a:pos x="T10" y="T11"/>
                    </a:cxn>
                    <a:cxn ang="0">
                      <a:pos x="T12" y="T13"/>
                    </a:cxn>
                  </a:cxnLst>
                  <a:rect l="0" t="0" r="r" b="b"/>
                  <a:pathLst>
                    <a:path w="33" h="124">
                      <a:moveTo>
                        <a:pt x="12" y="1"/>
                      </a:moveTo>
                      <a:cubicBezTo>
                        <a:pt x="16" y="1"/>
                        <a:pt x="20" y="4"/>
                        <a:pt x="20" y="11"/>
                      </a:cubicBezTo>
                      <a:cubicBezTo>
                        <a:pt x="31" y="111"/>
                        <a:pt x="31" y="111"/>
                        <a:pt x="31" y="111"/>
                      </a:cubicBezTo>
                      <a:cubicBezTo>
                        <a:pt x="33" y="119"/>
                        <a:pt x="29" y="124"/>
                        <a:pt x="24" y="123"/>
                      </a:cubicBezTo>
                      <a:cubicBezTo>
                        <a:pt x="14" y="123"/>
                        <a:pt x="14" y="123"/>
                        <a:pt x="14" y="123"/>
                      </a:cubicBezTo>
                      <a:cubicBezTo>
                        <a:pt x="0" y="0"/>
                        <a:pt x="0" y="0"/>
                        <a:pt x="0" y="0"/>
                      </a:cubicBezTo>
                      <a:lnTo>
                        <a:pt x="12" y="1"/>
                      </a:ln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0" name="Freeform 30"/>
                <p:cNvSpPr>
                  <a:spLocks/>
                </p:cNvSpPr>
                <p:nvPr/>
              </p:nvSpPr>
              <p:spPr bwMode="auto">
                <a:xfrm>
                  <a:off x="7820934" y="4452083"/>
                  <a:ext cx="1142162" cy="905762"/>
                </a:xfrm>
                <a:custGeom>
                  <a:avLst/>
                  <a:gdLst>
                    <a:gd name="T0" fmla="*/ 9 w 155"/>
                    <a:gd name="T1" fmla="*/ 0 h 123"/>
                    <a:gd name="T2" fmla="*/ 132 w 155"/>
                    <a:gd name="T3" fmla="*/ 0 h 123"/>
                    <a:gd name="T4" fmla="*/ 142 w 155"/>
                    <a:gd name="T5" fmla="*/ 9 h 123"/>
                    <a:gd name="T6" fmla="*/ 154 w 155"/>
                    <a:gd name="T7" fmla="*/ 112 h 123"/>
                    <a:gd name="T8" fmla="*/ 144 w 155"/>
                    <a:gd name="T9" fmla="*/ 123 h 123"/>
                    <a:gd name="T10" fmla="*/ 21 w 155"/>
                    <a:gd name="T11" fmla="*/ 123 h 123"/>
                    <a:gd name="T12" fmla="*/ 13 w 155"/>
                    <a:gd name="T13" fmla="*/ 116 h 123"/>
                    <a:gd name="T14" fmla="*/ 1 w 155"/>
                    <a:gd name="T15" fmla="*/ 10 h 123"/>
                    <a:gd name="T16" fmla="*/ 9 w 155"/>
                    <a:gd name="T1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123">
                      <a:moveTo>
                        <a:pt x="9" y="0"/>
                      </a:moveTo>
                      <a:cubicBezTo>
                        <a:pt x="132" y="0"/>
                        <a:pt x="132" y="0"/>
                        <a:pt x="132" y="0"/>
                      </a:cubicBezTo>
                      <a:cubicBezTo>
                        <a:pt x="137" y="0"/>
                        <a:pt x="142" y="4"/>
                        <a:pt x="142" y="9"/>
                      </a:cubicBezTo>
                      <a:cubicBezTo>
                        <a:pt x="154" y="112"/>
                        <a:pt x="154" y="112"/>
                        <a:pt x="154" y="112"/>
                      </a:cubicBezTo>
                      <a:cubicBezTo>
                        <a:pt x="155" y="118"/>
                        <a:pt x="150" y="123"/>
                        <a:pt x="144" y="123"/>
                      </a:cubicBezTo>
                      <a:cubicBezTo>
                        <a:pt x="21" y="123"/>
                        <a:pt x="21" y="123"/>
                        <a:pt x="21" y="123"/>
                      </a:cubicBezTo>
                      <a:cubicBezTo>
                        <a:pt x="17" y="123"/>
                        <a:pt x="13" y="120"/>
                        <a:pt x="13" y="116"/>
                      </a:cubicBezTo>
                      <a:cubicBezTo>
                        <a:pt x="1" y="10"/>
                        <a:pt x="1" y="10"/>
                        <a:pt x="1" y="10"/>
                      </a:cubicBezTo>
                      <a:cubicBezTo>
                        <a:pt x="0" y="5"/>
                        <a:pt x="4"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1" name="Freeform 31"/>
                <p:cNvSpPr>
                  <a:spLocks/>
                </p:cNvSpPr>
                <p:nvPr/>
              </p:nvSpPr>
              <p:spPr bwMode="auto">
                <a:xfrm>
                  <a:off x="8174206" y="4871761"/>
                  <a:ext cx="435615" cy="74373"/>
                </a:xfrm>
                <a:custGeom>
                  <a:avLst/>
                  <a:gdLst>
                    <a:gd name="T0" fmla="*/ 59 w 59"/>
                    <a:gd name="T1" fmla="*/ 5 h 10"/>
                    <a:gd name="T2" fmla="*/ 54 w 59"/>
                    <a:gd name="T3" fmla="*/ 10 h 10"/>
                    <a:gd name="T4" fmla="*/ 5 w 59"/>
                    <a:gd name="T5" fmla="*/ 10 h 10"/>
                    <a:gd name="T6" fmla="*/ 0 w 59"/>
                    <a:gd name="T7" fmla="*/ 5 h 10"/>
                    <a:gd name="T8" fmla="*/ 0 w 59"/>
                    <a:gd name="T9" fmla="*/ 5 h 10"/>
                    <a:gd name="T10" fmla="*/ 5 w 59"/>
                    <a:gd name="T11" fmla="*/ 0 h 10"/>
                    <a:gd name="T12" fmla="*/ 54 w 59"/>
                    <a:gd name="T13" fmla="*/ 0 h 10"/>
                    <a:gd name="T14" fmla="*/ 59 w 59"/>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0">
                      <a:moveTo>
                        <a:pt x="59" y="5"/>
                      </a:moveTo>
                      <a:cubicBezTo>
                        <a:pt x="59" y="8"/>
                        <a:pt x="56" y="10"/>
                        <a:pt x="54" y="10"/>
                      </a:cubicBezTo>
                      <a:cubicBezTo>
                        <a:pt x="5" y="10"/>
                        <a:pt x="5" y="10"/>
                        <a:pt x="5" y="10"/>
                      </a:cubicBezTo>
                      <a:cubicBezTo>
                        <a:pt x="3" y="10"/>
                        <a:pt x="0" y="8"/>
                        <a:pt x="0" y="5"/>
                      </a:cubicBezTo>
                      <a:cubicBezTo>
                        <a:pt x="0" y="5"/>
                        <a:pt x="0" y="5"/>
                        <a:pt x="0" y="5"/>
                      </a:cubicBezTo>
                      <a:cubicBezTo>
                        <a:pt x="0" y="2"/>
                        <a:pt x="3" y="0"/>
                        <a:pt x="5" y="0"/>
                      </a:cubicBezTo>
                      <a:cubicBezTo>
                        <a:pt x="54" y="0"/>
                        <a:pt x="54" y="0"/>
                        <a:pt x="54" y="0"/>
                      </a:cubicBezTo>
                      <a:cubicBezTo>
                        <a:pt x="56" y="0"/>
                        <a:pt x="59" y="2"/>
                        <a:pt x="59" y="5"/>
                      </a:cubicBez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grpSp>
      <p:sp>
        <p:nvSpPr>
          <p:cNvPr id="114" name="TextBox 113"/>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1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15" name="Picture 114"/>
          <p:cNvPicPr>
            <a:picLocks noChangeAspect="1"/>
          </p:cNvPicPr>
          <p:nvPr userDrawn="1"/>
        </p:nvPicPr>
        <p:blipFill>
          <a:blip r:embed="rId2"/>
          <a:stretch>
            <a:fillRect/>
          </a:stretch>
        </p:blipFill>
        <p:spPr>
          <a:xfrm>
            <a:off x="436564" y="6148991"/>
            <a:ext cx="1161288" cy="367578"/>
          </a:xfrm>
          <a:prstGeom prst="rect">
            <a:avLst/>
          </a:prstGeom>
        </p:spPr>
      </p:pic>
    </p:spTree>
    <p:extLst>
      <p:ext uri="{BB962C8B-B14F-4D97-AF65-F5344CB8AC3E}">
        <p14:creationId xmlns:p14="http://schemas.microsoft.com/office/powerpoint/2010/main" val="282150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1"/>
              </a:buClr>
              <a:buFont typeface="Arial" pitchFamily="34" charset="0"/>
              <a:buChar char="•"/>
              <a:defRPr sz="3200"/>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4179946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Footer Placeholder 2"/>
          <p:cNvSpPr>
            <a:spLocks noGrp="1"/>
          </p:cNvSpPr>
          <p:nvPr>
            <p:ph type="ftr" sz="quarter" idx="10"/>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189335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Light Orang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5389">
                      <a:srgbClr val="262626"/>
                    </a:gs>
                    <a:gs pos="48000">
                      <a:srgbClr val="262626"/>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rgbClr val="262626"/>
                    </a:gs>
                    <a:gs pos="26000">
                      <a:srgbClr val="262626"/>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74469460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mo slide Re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emo slide Green">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270709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mo slide Medium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461544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Blue">
    <p:bg>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1878408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Demo slide Blue">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8138726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0258259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Yellow Half and Half Layout">
    <p:spTree>
      <p:nvGrpSpPr>
        <p:cNvPr id="1" name=""/>
        <p:cNvGrpSpPr/>
        <p:nvPr/>
      </p:nvGrpSpPr>
      <p:grpSpPr>
        <a:xfrm>
          <a:off x="0" y="0"/>
          <a:ext cx="0" cy="0"/>
          <a:chOff x="0" y="0"/>
          <a:chExt cx="0" cy="0"/>
        </a:xfrm>
      </p:grpSpPr>
      <p:sp>
        <p:nvSpPr>
          <p:cNvPr id="3" name="Rectangle 2"/>
          <p:cNvSpPr/>
          <p:nvPr userDrawn="1"/>
        </p:nvSpPr>
        <p:spPr bwMode="auto">
          <a:xfrm>
            <a:off x="0" y="0"/>
            <a:ext cx="6244936" cy="6994525"/>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7" name="Text Placeholder 6"/>
          <p:cNvSpPr>
            <a:spLocks noGrp="1"/>
          </p:cNvSpPr>
          <p:nvPr>
            <p:ph type="body" sz="quarter" idx="10"/>
          </p:nvPr>
        </p:nvSpPr>
        <p:spPr>
          <a:xfrm>
            <a:off x="246063" y="2241533"/>
            <a:ext cx="5514975"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0" name="TextBox 9"/>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2"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1" name="Picture 10"/>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048579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5232335" cy="1828786"/>
          </a:xfrm>
          <a:noFill/>
        </p:spPr>
        <p:txBody>
          <a:bodyPr lIns="146304" tIns="91440" rIns="146304" bIns="91440" anchor="t" anchorCtr="0"/>
          <a:lstStyle>
            <a:lvl1pPr>
              <a:defRPr sz="5400" spc="-100" baseline="0">
                <a:gradFill>
                  <a:gsLst>
                    <a:gs pos="7186">
                      <a:schemeClr val="bg1"/>
                    </a:gs>
                    <a:gs pos="28000">
                      <a:schemeClr val="bg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74702" y="3955786"/>
            <a:ext cx="5251386" cy="1828007"/>
          </a:xfrm>
          <a:noFill/>
        </p:spPr>
        <p:txBody>
          <a:bodyPr lIns="146304" tIns="109728" rIns="146304" bIns="109728">
            <a:noAutofit/>
          </a:bodyPr>
          <a:lstStyle>
            <a:lvl1pPr marL="0" indent="0">
              <a:spcBef>
                <a:spcPts val="0"/>
              </a:spcBef>
              <a:buNone/>
              <a:defRPr sz="3200" spc="0" baseline="0">
                <a:gradFill>
                  <a:gsLst>
                    <a:gs pos="8982">
                      <a:schemeClr val="bg1"/>
                    </a:gs>
                    <a:gs pos="23000">
                      <a:schemeClr val="bg1"/>
                    </a:gs>
                  </a:gsLst>
                  <a:lin ang="5400000" scaled="0"/>
                </a:gradFill>
                <a:latin typeface="+mj-lt"/>
              </a:defRPr>
            </a:lvl1pPr>
          </a:lstStyle>
          <a:p>
            <a:pPr lvl="0"/>
            <a:r>
              <a:rPr lang="en-US" dirty="0"/>
              <a:t>Speaker Name</a:t>
            </a:r>
          </a:p>
        </p:txBody>
      </p:sp>
      <p:grpSp>
        <p:nvGrpSpPr>
          <p:cNvPr id="2" name="Group 1"/>
          <p:cNvGrpSpPr/>
          <p:nvPr userDrawn="1"/>
        </p:nvGrpSpPr>
        <p:grpSpPr>
          <a:xfrm>
            <a:off x="5654676" y="1252538"/>
            <a:ext cx="5227954" cy="5280025"/>
            <a:chOff x="5654676" y="1252538"/>
            <a:chExt cx="5227954" cy="5280025"/>
          </a:xfrm>
        </p:grpSpPr>
        <p:grpSp>
          <p:nvGrpSpPr>
            <p:cNvPr id="6" name="Group 5"/>
            <p:cNvGrpSpPr/>
            <p:nvPr userDrawn="1"/>
          </p:nvGrpSpPr>
          <p:grpSpPr>
            <a:xfrm>
              <a:off x="5654676" y="1252538"/>
              <a:ext cx="5024436" cy="4213226"/>
              <a:chOff x="5654676" y="1252538"/>
              <a:chExt cx="5024436" cy="4213226"/>
            </a:xfrm>
          </p:grpSpPr>
          <p:grpSp>
            <p:nvGrpSpPr>
              <p:cNvPr id="8" name="Group 7"/>
              <p:cNvGrpSpPr/>
              <p:nvPr/>
            </p:nvGrpSpPr>
            <p:grpSpPr>
              <a:xfrm>
                <a:off x="9685338" y="2705101"/>
                <a:ext cx="993774" cy="1214438"/>
                <a:chOff x="9685338" y="2705101"/>
                <a:chExt cx="993774" cy="1214438"/>
              </a:xfrm>
            </p:grpSpPr>
            <p:sp>
              <p:nvSpPr>
                <p:cNvPr id="41" name="Rectangle 98"/>
                <p:cNvSpPr>
                  <a:spLocks noChangeArrowheads="1"/>
                </p:cNvSpPr>
                <p:nvPr/>
              </p:nvSpPr>
              <p:spPr bwMode="auto">
                <a:xfrm>
                  <a:off x="10015538" y="2705101"/>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99"/>
                <p:cNvSpPr>
                  <a:spLocks noEditPoints="1"/>
                </p:cNvSpPr>
                <p:nvPr/>
              </p:nvSpPr>
              <p:spPr bwMode="auto">
                <a:xfrm>
                  <a:off x="10090150" y="2779713"/>
                  <a:ext cx="165100"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7"/>
                      </a:cubicBezTo>
                      <a:cubicBezTo>
                        <a:pt x="0" y="11"/>
                        <a:pt x="2" y="13"/>
                        <a:pt x="5" y="13"/>
                      </a:cubicBezTo>
                      <a:cubicBezTo>
                        <a:pt x="8" y="13"/>
                        <a:pt x="9" y="11"/>
                        <a:pt x="9" y="7"/>
                      </a:cubicBezTo>
                      <a:cubicBezTo>
                        <a:pt x="9" y="2"/>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Rectangle 100"/>
                <p:cNvSpPr>
                  <a:spLocks noChangeArrowheads="1"/>
                </p:cNvSpPr>
                <p:nvPr/>
              </p:nvSpPr>
              <p:spPr bwMode="auto">
                <a:xfrm>
                  <a:off x="9685338" y="3109913"/>
                  <a:ext cx="330200" cy="40481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101"/>
                <p:cNvSpPr>
                  <a:spLocks/>
                </p:cNvSpPr>
                <p:nvPr/>
              </p:nvSpPr>
              <p:spPr bwMode="auto">
                <a:xfrm>
                  <a:off x="9777413" y="3184526"/>
                  <a:ext cx="109537" cy="238125"/>
                </a:xfrm>
                <a:custGeom>
                  <a:avLst/>
                  <a:gdLst>
                    <a:gd name="T0" fmla="*/ 69 w 69"/>
                    <a:gd name="T1" fmla="*/ 150 h 150"/>
                    <a:gd name="T2" fmla="*/ 69 w 69"/>
                    <a:gd name="T3" fmla="*/ 0 h 150"/>
                    <a:gd name="T4" fmla="*/ 46 w 69"/>
                    <a:gd name="T5" fmla="*/ 0 h 150"/>
                    <a:gd name="T6" fmla="*/ 0 w 69"/>
                    <a:gd name="T7" fmla="*/ 34 h 150"/>
                    <a:gd name="T8" fmla="*/ 11 w 69"/>
                    <a:gd name="T9" fmla="*/ 58 h 150"/>
                    <a:gd name="T10" fmla="*/ 46 w 69"/>
                    <a:gd name="T11" fmla="*/ 34 h 150"/>
                    <a:gd name="T12" fmla="*/ 46 w 69"/>
                    <a:gd name="T13" fmla="*/ 150 h 150"/>
                    <a:gd name="T14" fmla="*/ 69 w 69"/>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0">
                      <a:moveTo>
                        <a:pt x="69" y="150"/>
                      </a:moveTo>
                      <a:lnTo>
                        <a:pt x="69" y="0"/>
                      </a:lnTo>
                      <a:lnTo>
                        <a:pt x="46" y="0"/>
                      </a:lnTo>
                      <a:lnTo>
                        <a:pt x="0" y="34"/>
                      </a:lnTo>
                      <a:lnTo>
                        <a:pt x="11" y="58"/>
                      </a:lnTo>
                      <a:lnTo>
                        <a:pt x="46" y="34"/>
                      </a:lnTo>
                      <a:lnTo>
                        <a:pt x="46" y="150"/>
                      </a:lnTo>
                      <a:lnTo>
                        <a:pt x="69"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Rectangle 102"/>
                <p:cNvSpPr>
                  <a:spLocks noChangeArrowheads="1"/>
                </p:cNvSpPr>
                <p:nvPr/>
              </p:nvSpPr>
              <p:spPr bwMode="auto">
                <a:xfrm>
                  <a:off x="10347325" y="3109913"/>
                  <a:ext cx="331787" cy="40481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103"/>
                <p:cNvSpPr>
                  <a:spLocks/>
                </p:cNvSpPr>
                <p:nvPr/>
              </p:nvSpPr>
              <p:spPr bwMode="auto">
                <a:xfrm>
                  <a:off x="10439400" y="3184526"/>
                  <a:ext cx="111125" cy="238125"/>
                </a:xfrm>
                <a:custGeom>
                  <a:avLst/>
                  <a:gdLst>
                    <a:gd name="T0" fmla="*/ 70 w 70"/>
                    <a:gd name="T1" fmla="*/ 150 h 150"/>
                    <a:gd name="T2" fmla="*/ 70 w 70"/>
                    <a:gd name="T3" fmla="*/ 0 h 150"/>
                    <a:gd name="T4" fmla="*/ 46 w 70"/>
                    <a:gd name="T5" fmla="*/ 0 h 150"/>
                    <a:gd name="T6" fmla="*/ 0 w 70"/>
                    <a:gd name="T7" fmla="*/ 34 h 150"/>
                    <a:gd name="T8" fmla="*/ 12 w 70"/>
                    <a:gd name="T9" fmla="*/ 58 h 150"/>
                    <a:gd name="T10" fmla="*/ 46 w 70"/>
                    <a:gd name="T11" fmla="*/ 34 h 150"/>
                    <a:gd name="T12" fmla="*/ 46 w 70"/>
                    <a:gd name="T13" fmla="*/ 150 h 150"/>
                    <a:gd name="T14" fmla="*/ 70 w 70"/>
                    <a:gd name="T15" fmla="*/ 15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0">
                      <a:moveTo>
                        <a:pt x="70" y="150"/>
                      </a:moveTo>
                      <a:lnTo>
                        <a:pt x="70" y="0"/>
                      </a:lnTo>
                      <a:lnTo>
                        <a:pt x="46" y="0"/>
                      </a:lnTo>
                      <a:lnTo>
                        <a:pt x="0" y="34"/>
                      </a:lnTo>
                      <a:lnTo>
                        <a:pt x="12" y="58"/>
                      </a:lnTo>
                      <a:lnTo>
                        <a:pt x="46" y="34"/>
                      </a:lnTo>
                      <a:lnTo>
                        <a:pt x="46" y="150"/>
                      </a:lnTo>
                      <a:lnTo>
                        <a:pt x="70" y="15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Rectangle 104"/>
                <p:cNvSpPr>
                  <a:spLocks noChangeArrowheads="1"/>
                </p:cNvSpPr>
                <p:nvPr/>
              </p:nvSpPr>
              <p:spPr bwMode="auto">
                <a:xfrm>
                  <a:off x="10347325" y="3514726"/>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105"/>
                <p:cNvSpPr>
                  <a:spLocks noEditPoints="1"/>
                </p:cNvSpPr>
                <p:nvPr/>
              </p:nvSpPr>
              <p:spPr bwMode="auto">
                <a:xfrm>
                  <a:off x="10420350" y="3589338"/>
                  <a:ext cx="166687"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4" y="12"/>
                        <a:pt x="3" y="10"/>
                        <a:pt x="3" y="7"/>
                      </a:cubicBezTo>
                      <a:cubicBezTo>
                        <a:pt x="3" y="3"/>
                        <a:pt x="4"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0" name="Group 9"/>
              <p:cNvGrpSpPr/>
              <p:nvPr/>
            </p:nvGrpSpPr>
            <p:grpSpPr>
              <a:xfrm>
                <a:off x="6997700" y="1252538"/>
                <a:ext cx="2908300" cy="1195388"/>
                <a:chOff x="6997700" y="1252538"/>
                <a:chExt cx="2908300" cy="1195388"/>
              </a:xfrm>
            </p:grpSpPr>
            <p:sp>
              <p:nvSpPr>
                <p:cNvPr id="25" name="Rectangle 86"/>
                <p:cNvSpPr>
                  <a:spLocks noChangeArrowheads="1"/>
                </p:cNvSpPr>
                <p:nvPr/>
              </p:nvSpPr>
              <p:spPr bwMode="auto">
                <a:xfrm>
                  <a:off x="8580438" y="1252538"/>
                  <a:ext cx="331787" cy="40481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87"/>
                <p:cNvSpPr>
                  <a:spLocks/>
                </p:cNvSpPr>
                <p:nvPr/>
              </p:nvSpPr>
              <p:spPr bwMode="auto">
                <a:xfrm>
                  <a:off x="8672513" y="1325563"/>
                  <a:ext cx="111125" cy="239713"/>
                </a:xfrm>
                <a:custGeom>
                  <a:avLst/>
                  <a:gdLst>
                    <a:gd name="T0" fmla="*/ 70 w 70"/>
                    <a:gd name="T1" fmla="*/ 151 h 151"/>
                    <a:gd name="T2" fmla="*/ 70 w 70"/>
                    <a:gd name="T3" fmla="*/ 0 h 151"/>
                    <a:gd name="T4" fmla="*/ 46 w 70"/>
                    <a:gd name="T5" fmla="*/ 0 h 151"/>
                    <a:gd name="T6" fmla="*/ 0 w 70"/>
                    <a:gd name="T7" fmla="*/ 35 h 151"/>
                    <a:gd name="T8" fmla="*/ 12 w 70"/>
                    <a:gd name="T9" fmla="*/ 58 h 151"/>
                    <a:gd name="T10" fmla="*/ 46 w 70"/>
                    <a:gd name="T11" fmla="*/ 35 h 151"/>
                    <a:gd name="T12" fmla="*/ 46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58"/>
                      </a:lnTo>
                      <a:lnTo>
                        <a:pt x="46" y="35"/>
                      </a:lnTo>
                      <a:lnTo>
                        <a:pt x="46"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88"/>
                <p:cNvSpPr>
                  <a:spLocks noChangeArrowheads="1"/>
                </p:cNvSpPr>
                <p:nvPr/>
              </p:nvSpPr>
              <p:spPr bwMode="auto">
                <a:xfrm>
                  <a:off x="8912225" y="1252538"/>
                  <a:ext cx="330200"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89"/>
                <p:cNvSpPr>
                  <a:spLocks noEditPoints="1"/>
                </p:cNvSpPr>
                <p:nvPr/>
              </p:nvSpPr>
              <p:spPr bwMode="auto">
                <a:xfrm>
                  <a:off x="8985250" y="1325563"/>
                  <a:ext cx="166687" cy="2397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90"/>
                <p:cNvSpPr>
                  <a:spLocks noChangeArrowheads="1"/>
                </p:cNvSpPr>
                <p:nvPr/>
              </p:nvSpPr>
              <p:spPr bwMode="auto">
                <a:xfrm>
                  <a:off x="9242425" y="1657351"/>
                  <a:ext cx="331787" cy="38576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91"/>
                <p:cNvSpPr>
                  <a:spLocks/>
                </p:cNvSpPr>
                <p:nvPr/>
              </p:nvSpPr>
              <p:spPr bwMode="auto">
                <a:xfrm>
                  <a:off x="9334500" y="1730376"/>
                  <a:ext cx="111125" cy="239713"/>
                </a:xfrm>
                <a:custGeom>
                  <a:avLst/>
                  <a:gdLst>
                    <a:gd name="T0" fmla="*/ 70 w 70"/>
                    <a:gd name="T1" fmla="*/ 151 h 151"/>
                    <a:gd name="T2" fmla="*/ 70 w 70"/>
                    <a:gd name="T3" fmla="*/ 0 h 151"/>
                    <a:gd name="T4" fmla="*/ 47 w 70"/>
                    <a:gd name="T5" fmla="*/ 0 h 151"/>
                    <a:gd name="T6" fmla="*/ 0 w 70"/>
                    <a:gd name="T7" fmla="*/ 35 h 151"/>
                    <a:gd name="T8" fmla="*/ 12 w 70"/>
                    <a:gd name="T9" fmla="*/ 46 h 151"/>
                    <a:gd name="T10" fmla="*/ 47 w 70"/>
                    <a:gd name="T11" fmla="*/ 35 h 151"/>
                    <a:gd name="T12" fmla="*/ 47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7" y="0"/>
                      </a:lnTo>
                      <a:lnTo>
                        <a:pt x="0" y="35"/>
                      </a:lnTo>
                      <a:lnTo>
                        <a:pt x="12" y="46"/>
                      </a:lnTo>
                      <a:lnTo>
                        <a:pt x="47" y="35"/>
                      </a:lnTo>
                      <a:lnTo>
                        <a:pt x="47"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92"/>
                <p:cNvSpPr>
                  <a:spLocks noChangeArrowheads="1"/>
                </p:cNvSpPr>
                <p:nvPr/>
              </p:nvSpPr>
              <p:spPr bwMode="auto">
                <a:xfrm>
                  <a:off x="9574213" y="1657351"/>
                  <a:ext cx="331787" cy="38576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93"/>
                <p:cNvSpPr>
                  <a:spLocks noEditPoints="1"/>
                </p:cNvSpPr>
                <p:nvPr/>
              </p:nvSpPr>
              <p:spPr bwMode="auto">
                <a:xfrm>
                  <a:off x="9648825" y="1730376"/>
                  <a:ext cx="165100" cy="2397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2 h 13"/>
                    <a:gd name="T12" fmla="*/ 7 w 9"/>
                    <a:gd name="T13" fmla="*/ 6 h 13"/>
                    <a:gd name="T14" fmla="*/ 5 w 9"/>
                    <a:gd name="T15" fmla="*/ 11 h 13"/>
                    <a:gd name="T16" fmla="*/ 3 w 9"/>
                    <a:gd name="T17" fmla="*/ 6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1"/>
                        <a:pt x="2" y="13"/>
                        <a:pt x="5" y="13"/>
                      </a:cubicBezTo>
                      <a:cubicBezTo>
                        <a:pt x="8" y="13"/>
                        <a:pt x="9" y="11"/>
                        <a:pt x="9" y="6"/>
                      </a:cubicBezTo>
                      <a:cubicBezTo>
                        <a:pt x="9" y="2"/>
                        <a:pt x="8" y="0"/>
                        <a:pt x="5" y="0"/>
                      </a:cubicBezTo>
                      <a:close/>
                      <a:moveTo>
                        <a:pt x="5" y="2"/>
                      </a:moveTo>
                      <a:cubicBezTo>
                        <a:pt x="6" y="2"/>
                        <a:pt x="7" y="3"/>
                        <a:pt x="7" y="6"/>
                      </a:cubicBezTo>
                      <a:cubicBezTo>
                        <a:pt x="7" y="10"/>
                        <a:pt x="6" y="11"/>
                        <a:pt x="5" y="11"/>
                      </a:cubicBezTo>
                      <a:cubicBezTo>
                        <a:pt x="3" y="11"/>
                        <a:pt x="3" y="10"/>
                        <a:pt x="3" y="6"/>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Rectangle 94"/>
                <p:cNvSpPr>
                  <a:spLocks noChangeArrowheads="1"/>
                </p:cNvSpPr>
                <p:nvPr/>
              </p:nvSpPr>
              <p:spPr bwMode="auto">
                <a:xfrm>
                  <a:off x="8912225" y="1657351"/>
                  <a:ext cx="330200" cy="38576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95"/>
                <p:cNvSpPr>
                  <a:spLocks/>
                </p:cNvSpPr>
                <p:nvPr/>
              </p:nvSpPr>
              <p:spPr bwMode="auto">
                <a:xfrm>
                  <a:off x="9004300" y="1730376"/>
                  <a:ext cx="109537" cy="239713"/>
                </a:xfrm>
                <a:custGeom>
                  <a:avLst/>
                  <a:gdLst>
                    <a:gd name="T0" fmla="*/ 69 w 69"/>
                    <a:gd name="T1" fmla="*/ 151 h 151"/>
                    <a:gd name="T2" fmla="*/ 69 w 69"/>
                    <a:gd name="T3" fmla="*/ 0 h 151"/>
                    <a:gd name="T4" fmla="*/ 46 w 69"/>
                    <a:gd name="T5" fmla="*/ 0 h 151"/>
                    <a:gd name="T6" fmla="*/ 0 w 69"/>
                    <a:gd name="T7" fmla="*/ 35 h 151"/>
                    <a:gd name="T8" fmla="*/ 11 w 69"/>
                    <a:gd name="T9" fmla="*/ 46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46"/>
                      </a:lnTo>
                      <a:lnTo>
                        <a:pt x="46" y="35"/>
                      </a:lnTo>
                      <a:lnTo>
                        <a:pt x="46" y="151"/>
                      </a:lnTo>
                      <a:lnTo>
                        <a:pt x="69"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Rectangle 96"/>
                <p:cNvSpPr>
                  <a:spLocks noChangeArrowheads="1"/>
                </p:cNvSpPr>
                <p:nvPr/>
              </p:nvSpPr>
              <p:spPr bwMode="auto">
                <a:xfrm>
                  <a:off x="9242425" y="2062163"/>
                  <a:ext cx="331787" cy="38576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97"/>
                <p:cNvSpPr>
                  <a:spLocks noEditPoints="1"/>
                </p:cNvSpPr>
                <p:nvPr/>
              </p:nvSpPr>
              <p:spPr bwMode="auto">
                <a:xfrm>
                  <a:off x="9317038" y="2135188"/>
                  <a:ext cx="165100" cy="239713"/>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3"/>
                        <a:pt x="7" y="6"/>
                      </a:cubicBezTo>
                      <a:cubicBezTo>
                        <a:pt x="7" y="10"/>
                        <a:pt x="6" y="11"/>
                        <a:pt x="5" y="11"/>
                      </a:cubicBezTo>
                      <a:cubicBezTo>
                        <a:pt x="3" y="11"/>
                        <a:pt x="3" y="10"/>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Rectangle 106"/>
                <p:cNvSpPr>
                  <a:spLocks noChangeArrowheads="1"/>
                </p:cNvSpPr>
                <p:nvPr/>
              </p:nvSpPr>
              <p:spPr bwMode="auto">
                <a:xfrm>
                  <a:off x="6997700" y="1362076"/>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7"/>
                <p:cNvSpPr>
                  <a:spLocks noEditPoints="1"/>
                </p:cNvSpPr>
                <p:nvPr/>
              </p:nvSpPr>
              <p:spPr bwMode="auto">
                <a:xfrm>
                  <a:off x="7070725" y="1436688"/>
                  <a:ext cx="166687" cy="238125"/>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2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2"/>
                        <a:pt x="5" y="12"/>
                      </a:cubicBezTo>
                      <a:cubicBezTo>
                        <a:pt x="3" y="12"/>
                        <a:pt x="3" y="10"/>
                        <a:pt x="3" y="7"/>
                      </a:cubicBezTo>
                      <a:cubicBezTo>
                        <a:pt x="3" y="3"/>
                        <a:pt x="3" y="2"/>
                        <a:pt x="5"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108"/>
                <p:cNvSpPr>
                  <a:spLocks noChangeArrowheads="1"/>
                </p:cNvSpPr>
                <p:nvPr/>
              </p:nvSpPr>
              <p:spPr bwMode="auto">
                <a:xfrm>
                  <a:off x="7346950" y="1362076"/>
                  <a:ext cx="312737" cy="40481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09"/>
                <p:cNvSpPr>
                  <a:spLocks/>
                </p:cNvSpPr>
                <p:nvPr/>
              </p:nvSpPr>
              <p:spPr bwMode="auto">
                <a:xfrm>
                  <a:off x="7421563" y="1454151"/>
                  <a:ext cx="128587" cy="220663"/>
                </a:xfrm>
                <a:custGeom>
                  <a:avLst/>
                  <a:gdLst>
                    <a:gd name="T0" fmla="*/ 81 w 81"/>
                    <a:gd name="T1" fmla="*/ 139 h 139"/>
                    <a:gd name="T2" fmla="*/ 81 w 81"/>
                    <a:gd name="T3" fmla="*/ 0 h 139"/>
                    <a:gd name="T4" fmla="*/ 46 w 81"/>
                    <a:gd name="T5" fmla="*/ 0 h 139"/>
                    <a:gd name="T6" fmla="*/ 0 w 81"/>
                    <a:gd name="T7" fmla="*/ 23 h 139"/>
                    <a:gd name="T8" fmla="*/ 11 w 81"/>
                    <a:gd name="T9" fmla="*/ 47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46" y="0"/>
                      </a:lnTo>
                      <a:lnTo>
                        <a:pt x="0" y="23"/>
                      </a:lnTo>
                      <a:lnTo>
                        <a:pt x="11" y="47"/>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1" name="Group 10"/>
              <p:cNvGrpSpPr/>
              <p:nvPr/>
            </p:nvGrpSpPr>
            <p:grpSpPr>
              <a:xfrm>
                <a:off x="5654676" y="2908301"/>
                <a:ext cx="681036" cy="809625"/>
                <a:chOff x="5654676" y="2908301"/>
                <a:chExt cx="681036" cy="809625"/>
              </a:xfrm>
            </p:grpSpPr>
            <p:sp>
              <p:nvSpPr>
                <p:cNvPr id="21" name="Rectangle 110"/>
                <p:cNvSpPr>
                  <a:spLocks noChangeArrowheads="1"/>
                </p:cNvSpPr>
                <p:nvPr/>
              </p:nvSpPr>
              <p:spPr bwMode="auto">
                <a:xfrm>
                  <a:off x="5654676" y="3313113"/>
                  <a:ext cx="330200"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111"/>
                <p:cNvSpPr>
                  <a:spLocks/>
                </p:cNvSpPr>
                <p:nvPr/>
              </p:nvSpPr>
              <p:spPr bwMode="auto">
                <a:xfrm>
                  <a:off x="5746750" y="3386138"/>
                  <a:ext cx="109537" cy="239713"/>
                </a:xfrm>
                <a:custGeom>
                  <a:avLst/>
                  <a:gdLst>
                    <a:gd name="T0" fmla="*/ 69 w 69"/>
                    <a:gd name="T1" fmla="*/ 151 h 151"/>
                    <a:gd name="T2" fmla="*/ 69 w 69"/>
                    <a:gd name="T3" fmla="*/ 0 h 151"/>
                    <a:gd name="T4" fmla="*/ 46 w 69"/>
                    <a:gd name="T5" fmla="*/ 0 h 151"/>
                    <a:gd name="T6" fmla="*/ 0 w 69"/>
                    <a:gd name="T7" fmla="*/ 35 h 151"/>
                    <a:gd name="T8" fmla="*/ 11 w 69"/>
                    <a:gd name="T9" fmla="*/ 58 h 151"/>
                    <a:gd name="T10" fmla="*/ 46 w 69"/>
                    <a:gd name="T11" fmla="*/ 35 h 151"/>
                    <a:gd name="T12" fmla="*/ 46 w 69"/>
                    <a:gd name="T13" fmla="*/ 151 h 151"/>
                    <a:gd name="T14" fmla="*/ 69 w 69"/>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151">
                      <a:moveTo>
                        <a:pt x="69" y="151"/>
                      </a:moveTo>
                      <a:lnTo>
                        <a:pt x="69" y="0"/>
                      </a:lnTo>
                      <a:lnTo>
                        <a:pt x="46" y="0"/>
                      </a:lnTo>
                      <a:lnTo>
                        <a:pt x="0" y="35"/>
                      </a:lnTo>
                      <a:lnTo>
                        <a:pt x="11" y="58"/>
                      </a:lnTo>
                      <a:lnTo>
                        <a:pt x="46" y="35"/>
                      </a:lnTo>
                      <a:lnTo>
                        <a:pt x="46" y="151"/>
                      </a:lnTo>
                      <a:lnTo>
                        <a:pt x="69" y="151"/>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Rectangle 112"/>
                <p:cNvSpPr>
                  <a:spLocks noChangeArrowheads="1"/>
                </p:cNvSpPr>
                <p:nvPr/>
              </p:nvSpPr>
              <p:spPr bwMode="auto">
                <a:xfrm>
                  <a:off x="6003925" y="2908301"/>
                  <a:ext cx="331787" cy="385763"/>
                </a:xfrm>
                <a:prstGeom prst="rect">
                  <a:avLst/>
                </a:pr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113"/>
                <p:cNvSpPr>
                  <a:spLocks/>
                </p:cNvSpPr>
                <p:nvPr/>
              </p:nvSpPr>
              <p:spPr bwMode="auto">
                <a:xfrm>
                  <a:off x="6096000" y="2981326"/>
                  <a:ext cx="111125" cy="239713"/>
                </a:xfrm>
                <a:custGeom>
                  <a:avLst/>
                  <a:gdLst>
                    <a:gd name="T0" fmla="*/ 70 w 70"/>
                    <a:gd name="T1" fmla="*/ 151 h 151"/>
                    <a:gd name="T2" fmla="*/ 70 w 70"/>
                    <a:gd name="T3" fmla="*/ 0 h 151"/>
                    <a:gd name="T4" fmla="*/ 46 w 70"/>
                    <a:gd name="T5" fmla="*/ 0 h 151"/>
                    <a:gd name="T6" fmla="*/ 0 w 70"/>
                    <a:gd name="T7" fmla="*/ 35 h 151"/>
                    <a:gd name="T8" fmla="*/ 12 w 70"/>
                    <a:gd name="T9" fmla="*/ 46 h 151"/>
                    <a:gd name="T10" fmla="*/ 35 w 70"/>
                    <a:gd name="T11" fmla="*/ 35 h 151"/>
                    <a:gd name="T12" fmla="*/ 35 w 70"/>
                    <a:gd name="T13" fmla="*/ 151 h 151"/>
                    <a:gd name="T14" fmla="*/ 70 w 70"/>
                    <a:gd name="T15" fmla="*/ 151 h 1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0" h="151">
                      <a:moveTo>
                        <a:pt x="70" y="151"/>
                      </a:moveTo>
                      <a:lnTo>
                        <a:pt x="70" y="0"/>
                      </a:lnTo>
                      <a:lnTo>
                        <a:pt x="46" y="0"/>
                      </a:lnTo>
                      <a:lnTo>
                        <a:pt x="0" y="35"/>
                      </a:lnTo>
                      <a:lnTo>
                        <a:pt x="12" y="46"/>
                      </a:lnTo>
                      <a:lnTo>
                        <a:pt x="35" y="35"/>
                      </a:lnTo>
                      <a:lnTo>
                        <a:pt x="35" y="151"/>
                      </a:lnTo>
                      <a:lnTo>
                        <a:pt x="70" y="15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2" name="Group 11"/>
              <p:cNvGrpSpPr/>
              <p:nvPr/>
            </p:nvGrpSpPr>
            <p:grpSpPr>
              <a:xfrm>
                <a:off x="6481763" y="4656138"/>
                <a:ext cx="1308100" cy="809626"/>
                <a:chOff x="6481763" y="4656138"/>
                <a:chExt cx="1308100" cy="809626"/>
              </a:xfrm>
            </p:grpSpPr>
            <p:sp>
              <p:nvSpPr>
                <p:cNvPr id="13" name="Rectangle 114"/>
                <p:cNvSpPr>
                  <a:spLocks noChangeArrowheads="1"/>
                </p:cNvSpPr>
                <p:nvPr/>
              </p:nvSpPr>
              <p:spPr bwMode="auto">
                <a:xfrm>
                  <a:off x="6813550" y="4656138"/>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15"/>
                <p:cNvSpPr>
                  <a:spLocks noEditPoints="1"/>
                </p:cNvSpPr>
                <p:nvPr/>
              </p:nvSpPr>
              <p:spPr bwMode="auto">
                <a:xfrm>
                  <a:off x="6886575" y="4748213"/>
                  <a:ext cx="166687" cy="238125"/>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116"/>
                <p:cNvSpPr>
                  <a:spLocks noChangeArrowheads="1"/>
                </p:cNvSpPr>
                <p:nvPr/>
              </p:nvSpPr>
              <p:spPr bwMode="auto">
                <a:xfrm>
                  <a:off x="6481763" y="5060951"/>
                  <a:ext cx="331787"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17"/>
                <p:cNvSpPr>
                  <a:spLocks noEditPoints="1"/>
                </p:cNvSpPr>
                <p:nvPr/>
              </p:nvSpPr>
              <p:spPr bwMode="auto">
                <a:xfrm>
                  <a:off x="6556375" y="5133976"/>
                  <a:ext cx="165100" cy="239713"/>
                </a:xfrm>
                <a:custGeom>
                  <a:avLst/>
                  <a:gdLst>
                    <a:gd name="T0" fmla="*/ 5 w 9"/>
                    <a:gd name="T1" fmla="*/ 0 h 13"/>
                    <a:gd name="T2" fmla="*/ 0 w 9"/>
                    <a:gd name="T3" fmla="*/ 7 h 13"/>
                    <a:gd name="T4" fmla="*/ 5 w 9"/>
                    <a:gd name="T5" fmla="*/ 13 h 13"/>
                    <a:gd name="T6" fmla="*/ 9 w 9"/>
                    <a:gd name="T7" fmla="*/ 7 h 13"/>
                    <a:gd name="T8" fmla="*/ 5 w 9"/>
                    <a:gd name="T9" fmla="*/ 0 h 13"/>
                    <a:gd name="T10" fmla="*/ 5 w 9"/>
                    <a:gd name="T11" fmla="*/ 2 h 13"/>
                    <a:gd name="T12" fmla="*/ 7 w 9"/>
                    <a:gd name="T13" fmla="*/ 7 h 13"/>
                    <a:gd name="T14" fmla="*/ 5 w 9"/>
                    <a:gd name="T15" fmla="*/ 11 h 13"/>
                    <a:gd name="T16" fmla="*/ 3 w 9"/>
                    <a:gd name="T17" fmla="*/ 7 h 13"/>
                    <a:gd name="T18" fmla="*/ 5 w 9"/>
                    <a:gd name="T19" fmla="*/ 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3"/>
                        <a:pt x="0" y="7"/>
                      </a:cubicBezTo>
                      <a:cubicBezTo>
                        <a:pt x="0" y="11"/>
                        <a:pt x="2" y="13"/>
                        <a:pt x="5" y="13"/>
                      </a:cubicBezTo>
                      <a:cubicBezTo>
                        <a:pt x="8" y="13"/>
                        <a:pt x="9" y="11"/>
                        <a:pt x="9" y="7"/>
                      </a:cubicBezTo>
                      <a:cubicBezTo>
                        <a:pt x="9" y="3"/>
                        <a:pt x="8" y="0"/>
                        <a:pt x="5" y="0"/>
                      </a:cubicBezTo>
                      <a:close/>
                      <a:moveTo>
                        <a:pt x="5" y="2"/>
                      </a:moveTo>
                      <a:cubicBezTo>
                        <a:pt x="6" y="2"/>
                        <a:pt x="7" y="3"/>
                        <a:pt x="7" y="7"/>
                      </a:cubicBezTo>
                      <a:cubicBezTo>
                        <a:pt x="7" y="10"/>
                        <a:pt x="6" y="11"/>
                        <a:pt x="5" y="11"/>
                      </a:cubicBezTo>
                      <a:cubicBezTo>
                        <a:pt x="3" y="11"/>
                        <a:pt x="3" y="10"/>
                        <a:pt x="3" y="7"/>
                      </a:cubicBezTo>
                      <a:cubicBezTo>
                        <a:pt x="3" y="3"/>
                        <a:pt x="3" y="2"/>
                        <a:pt x="5" y="2"/>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Rectangle 118"/>
                <p:cNvSpPr>
                  <a:spLocks noChangeArrowheads="1"/>
                </p:cNvSpPr>
                <p:nvPr/>
              </p:nvSpPr>
              <p:spPr bwMode="auto">
                <a:xfrm>
                  <a:off x="7145338" y="4656138"/>
                  <a:ext cx="330200" cy="404813"/>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19"/>
                <p:cNvSpPr>
                  <a:spLocks noEditPoints="1"/>
                </p:cNvSpPr>
                <p:nvPr/>
              </p:nvSpPr>
              <p:spPr bwMode="auto">
                <a:xfrm>
                  <a:off x="7218363" y="4748213"/>
                  <a:ext cx="166687" cy="238125"/>
                </a:xfrm>
                <a:custGeom>
                  <a:avLst/>
                  <a:gdLst>
                    <a:gd name="T0" fmla="*/ 5 w 9"/>
                    <a:gd name="T1" fmla="*/ 0 h 13"/>
                    <a:gd name="T2" fmla="*/ 0 w 9"/>
                    <a:gd name="T3" fmla="*/ 6 h 13"/>
                    <a:gd name="T4" fmla="*/ 5 w 9"/>
                    <a:gd name="T5" fmla="*/ 13 h 13"/>
                    <a:gd name="T6" fmla="*/ 9 w 9"/>
                    <a:gd name="T7" fmla="*/ 6 h 13"/>
                    <a:gd name="T8" fmla="*/ 5 w 9"/>
                    <a:gd name="T9" fmla="*/ 0 h 13"/>
                    <a:gd name="T10" fmla="*/ 5 w 9"/>
                    <a:gd name="T11" fmla="*/ 1 h 13"/>
                    <a:gd name="T12" fmla="*/ 7 w 9"/>
                    <a:gd name="T13" fmla="*/ 6 h 13"/>
                    <a:gd name="T14" fmla="*/ 5 w 9"/>
                    <a:gd name="T15" fmla="*/ 11 h 13"/>
                    <a:gd name="T16" fmla="*/ 3 w 9"/>
                    <a:gd name="T17" fmla="*/ 6 h 13"/>
                    <a:gd name="T18" fmla="*/ 5 w 9"/>
                    <a:gd name="T19"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3">
                      <a:moveTo>
                        <a:pt x="5" y="0"/>
                      </a:moveTo>
                      <a:cubicBezTo>
                        <a:pt x="2" y="0"/>
                        <a:pt x="0" y="2"/>
                        <a:pt x="0" y="6"/>
                      </a:cubicBezTo>
                      <a:cubicBezTo>
                        <a:pt x="0" y="10"/>
                        <a:pt x="2" y="13"/>
                        <a:pt x="5" y="13"/>
                      </a:cubicBezTo>
                      <a:cubicBezTo>
                        <a:pt x="8" y="13"/>
                        <a:pt x="9" y="10"/>
                        <a:pt x="9" y="6"/>
                      </a:cubicBezTo>
                      <a:cubicBezTo>
                        <a:pt x="9" y="2"/>
                        <a:pt x="8" y="0"/>
                        <a:pt x="5" y="0"/>
                      </a:cubicBezTo>
                      <a:close/>
                      <a:moveTo>
                        <a:pt x="5" y="1"/>
                      </a:moveTo>
                      <a:cubicBezTo>
                        <a:pt x="6" y="1"/>
                        <a:pt x="7" y="2"/>
                        <a:pt x="7" y="6"/>
                      </a:cubicBezTo>
                      <a:cubicBezTo>
                        <a:pt x="7" y="10"/>
                        <a:pt x="6" y="11"/>
                        <a:pt x="5" y="11"/>
                      </a:cubicBezTo>
                      <a:cubicBezTo>
                        <a:pt x="3" y="11"/>
                        <a:pt x="3" y="9"/>
                        <a:pt x="3" y="6"/>
                      </a:cubicBezTo>
                      <a:cubicBezTo>
                        <a:pt x="3" y="3"/>
                        <a:pt x="3" y="1"/>
                        <a:pt x="5" y="1"/>
                      </a:cubicBezTo>
                      <a:close/>
                    </a:path>
                  </a:pathLst>
                </a:custGeom>
                <a:solidFill>
                  <a:schemeClr val="accent3">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120"/>
                <p:cNvSpPr>
                  <a:spLocks noChangeArrowheads="1"/>
                </p:cNvSpPr>
                <p:nvPr/>
              </p:nvSpPr>
              <p:spPr bwMode="auto">
                <a:xfrm>
                  <a:off x="7475538" y="4656138"/>
                  <a:ext cx="314325" cy="404813"/>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121"/>
                <p:cNvSpPr>
                  <a:spLocks/>
                </p:cNvSpPr>
                <p:nvPr/>
              </p:nvSpPr>
              <p:spPr bwMode="auto">
                <a:xfrm>
                  <a:off x="7550150" y="4748213"/>
                  <a:ext cx="128587" cy="220663"/>
                </a:xfrm>
                <a:custGeom>
                  <a:avLst/>
                  <a:gdLst>
                    <a:gd name="T0" fmla="*/ 81 w 81"/>
                    <a:gd name="T1" fmla="*/ 139 h 139"/>
                    <a:gd name="T2" fmla="*/ 81 w 81"/>
                    <a:gd name="T3" fmla="*/ 0 h 139"/>
                    <a:gd name="T4" fmla="*/ 58 w 81"/>
                    <a:gd name="T5" fmla="*/ 0 h 139"/>
                    <a:gd name="T6" fmla="*/ 0 w 81"/>
                    <a:gd name="T7" fmla="*/ 23 h 139"/>
                    <a:gd name="T8" fmla="*/ 11 w 81"/>
                    <a:gd name="T9" fmla="*/ 46 h 139"/>
                    <a:gd name="T10" fmla="*/ 46 w 81"/>
                    <a:gd name="T11" fmla="*/ 23 h 139"/>
                    <a:gd name="T12" fmla="*/ 46 w 81"/>
                    <a:gd name="T13" fmla="*/ 139 h 139"/>
                    <a:gd name="T14" fmla="*/ 81 w 81"/>
                    <a:gd name="T15" fmla="*/ 139 h 1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9">
                      <a:moveTo>
                        <a:pt x="81" y="139"/>
                      </a:moveTo>
                      <a:lnTo>
                        <a:pt x="81" y="0"/>
                      </a:lnTo>
                      <a:lnTo>
                        <a:pt x="58" y="0"/>
                      </a:lnTo>
                      <a:lnTo>
                        <a:pt x="0" y="23"/>
                      </a:lnTo>
                      <a:lnTo>
                        <a:pt x="11" y="46"/>
                      </a:lnTo>
                      <a:lnTo>
                        <a:pt x="46" y="23"/>
                      </a:lnTo>
                      <a:lnTo>
                        <a:pt x="46" y="139"/>
                      </a:lnTo>
                      <a:lnTo>
                        <a:pt x="81" y="13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49" name="Group 48"/>
            <p:cNvGrpSpPr/>
            <p:nvPr userDrawn="1"/>
          </p:nvGrpSpPr>
          <p:grpSpPr>
            <a:xfrm>
              <a:off x="5966324" y="2135188"/>
              <a:ext cx="4916306" cy="4397375"/>
              <a:chOff x="5966324" y="2135188"/>
              <a:chExt cx="4916306" cy="4397375"/>
            </a:xfrm>
          </p:grpSpPr>
          <p:grpSp>
            <p:nvGrpSpPr>
              <p:cNvPr id="50" name="Group 49"/>
              <p:cNvGrpSpPr/>
              <p:nvPr/>
            </p:nvGrpSpPr>
            <p:grpSpPr>
              <a:xfrm>
                <a:off x="5966324" y="4167004"/>
                <a:ext cx="4916306" cy="2303514"/>
                <a:chOff x="5966324" y="4167004"/>
                <a:chExt cx="4916306" cy="2303514"/>
              </a:xfrm>
            </p:grpSpPr>
            <p:sp>
              <p:nvSpPr>
                <p:cNvPr id="112" name="Rectangle 21"/>
                <p:cNvSpPr>
                  <a:spLocks noChangeArrowheads="1"/>
                </p:cNvSpPr>
                <p:nvPr/>
              </p:nvSpPr>
              <p:spPr bwMode="auto">
                <a:xfrm>
                  <a:off x="5966324" y="4167004"/>
                  <a:ext cx="4916306" cy="228404"/>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3" name="Freeform 23"/>
                <p:cNvSpPr>
                  <a:spLocks/>
                </p:cNvSpPr>
                <p:nvPr/>
              </p:nvSpPr>
              <p:spPr bwMode="auto">
                <a:xfrm>
                  <a:off x="5966324" y="4383169"/>
                  <a:ext cx="3262903" cy="2087349"/>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14" name="Freeform 23"/>
                <p:cNvSpPr>
                  <a:spLocks/>
                </p:cNvSpPr>
                <p:nvPr/>
              </p:nvSpPr>
              <p:spPr bwMode="auto">
                <a:xfrm flipH="1">
                  <a:off x="7619727" y="4383169"/>
                  <a:ext cx="3262903" cy="2087349"/>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sp>
            <p:nvSpPr>
              <p:cNvPr id="51" name="Freeform 24"/>
              <p:cNvSpPr>
                <a:spLocks/>
              </p:cNvSpPr>
              <p:nvPr/>
            </p:nvSpPr>
            <p:spPr bwMode="auto">
              <a:xfrm>
                <a:off x="6500813" y="2135188"/>
                <a:ext cx="2466975" cy="1636713"/>
              </a:xfrm>
              <a:custGeom>
                <a:avLst/>
                <a:gdLst>
                  <a:gd name="T0" fmla="*/ 7 w 134"/>
                  <a:gd name="T1" fmla="*/ 0 h 89"/>
                  <a:gd name="T2" fmla="*/ 126 w 134"/>
                  <a:gd name="T3" fmla="*/ 0 h 89"/>
                  <a:gd name="T4" fmla="*/ 134 w 134"/>
                  <a:gd name="T5" fmla="*/ 5 h 89"/>
                  <a:gd name="T6" fmla="*/ 134 w 134"/>
                  <a:gd name="T7" fmla="*/ 84 h 89"/>
                  <a:gd name="T8" fmla="*/ 126 w 134"/>
                  <a:gd name="T9" fmla="*/ 89 h 89"/>
                  <a:gd name="T10" fmla="*/ 7 w 134"/>
                  <a:gd name="T11" fmla="*/ 89 h 89"/>
                  <a:gd name="T12" fmla="*/ 0 w 134"/>
                  <a:gd name="T13" fmla="*/ 84 h 89"/>
                  <a:gd name="T14" fmla="*/ 0 w 134"/>
                  <a:gd name="T15" fmla="*/ 5 h 89"/>
                  <a:gd name="T16" fmla="*/ 7 w 134"/>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89">
                    <a:moveTo>
                      <a:pt x="7" y="0"/>
                    </a:moveTo>
                    <a:cubicBezTo>
                      <a:pt x="126" y="0"/>
                      <a:pt x="126" y="0"/>
                      <a:pt x="126" y="0"/>
                    </a:cubicBezTo>
                    <a:cubicBezTo>
                      <a:pt x="130" y="0"/>
                      <a:pt x="134" y="2"/>
                      <a:pt x="134" y="5"/>
                    </a:cubicBezTo>
                    <a:cubicBezTo>
                      <a:pt x="134" y="84"/>
                      <a:pt x="134" y="84"/>
                      <a:pt x="134" y="84"/>
                    </a:cubicBezTo>
                    <a:cubicBezTo>
                      <a:pt x="134" y="87"/>
                      <a:pt x="130" y="89"/>
                      <a:pt x="126" y="89"/>
                    </a:cubicBezTo>
                    <a:cubicBezTo>
                      <a:pt x="7" y="89"/>
                      <a:pt x="7" y="89"/>
                      <a:pt x="7" y="89"/>
                    </a:cubicBezTo>
                    <a:cubicBezTo>
                      <a:pt x="3" y="89"/>
                      <a:pt x="0" y="87"/>
                      <a:pt x="0" y="84"/>
                    </a:cubicBezTo>
                    <a:cubicBezTo>
                      <a:pt x="0" y="5"/>
                      <a:pt x="0" y="5"/>
                      <a:pt x="0" y="5"/>
                    </a:cubicBezTo>
                    <a:cubicBezTo>
                      <a:pt x="0" y="2"/>
                      <a:pt x="3" y="0"/>
                      <a:pt x="7" y="0"/>
                    </a:cubicBezTo>
                    <a:close/>
                  </a:path>
                </a:pathLst>
              </a:custGeom>
              <a:solidFill>
                <a:srgbClr val="7E90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Rectangle 25"/>
              <p:cNvSpPr>
                <a:spLocks noChangeArrowheads="1"/>
              </p:cNvSpPr>
              <p:nvPr/>
            </p:nvSpPr>
            <p:spPr bwMode="auto">
              <a:xfrm>
                <a:off x="6573838" y="2300288"/>
                <a:ext cx="2301875" cy="1306513"/>
              </a:xfrm>
              <a:prstGeom prst="rect">
                <a:avLst/>
              </a:prstGeom>
              <a:solidFill>
                <a:srgbClr val="34475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26"/>
              <p:cNvSpPr>
                <a:spLocks noChangeArrowheads="1"/>
              </p:cNvSpPr>
              <p:nvPr/>
            </p:nvSpPr>
            <p:spPr bwMode="auto">
              <a:xfrm>
                <a:off x="6611938" y="2355851"/>
                <a:ext cx="2263775" cy="1250950"/>
              </a:xfrm>
              <a:prstGeom prst="rect">
                <a:avLst/>
              </a:prstGeom>
              <a:solidFill>
                <a:schemeClr val="bg2">
                  <a:lumMod val="20000"/>
                  <a:lumOff val="8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27"/>
              <p:cNvSpPr>
                <a:spLocks noChangeArrowheads="1"/>
              </p:cNvSpPr>
              <p:nvPr/>
            </p:nvSpPr>
            <p:spPr bwMode="auto">
              <a:xfrm>
                <a:off x="7421563" y="3771901"/>
                <a:ext cx="606425" cy="276225"/>
              </a:xfrm>
              <a:prstGeom prst="rect">
                <a:avLst/>
              </a:prstGeom>
              <a:solidFill>
                <a:srgbClr val="5B6E7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28"/>
              <p:cNvSpPr>
                <a:spLocks/>
              </p:cNvSpPr>
              <p:nvPr/>
            </p:nvSpPr>
            <p:spPr bwMode="auto">
              <a:xfrm>
                <a:off x="7254875" y="4030663"/>
                <a:ext cx="939800" cy="146050"/>
              </a:xfrm>
              <a:custGeom>
                <a:avLst/>
                <a:gdLst>
                  <a:gd name="T0" fmla="*/ 3 w 51"/>
                  <a:gd name="T1" fmla="*/ 0 h 8"/>
                  <a:gd name="T2" fmla="*/ 48 w 51"/>
                  <a:gd name="T3" fmla="*/ 0 h 8"/>
                  <a:gd name="T4" fmla="*/ 51 w 51"/>
                  <a:gd name="T5" fmla="*/ 3 h 8"/>
                  <a:gd name="T6" fmla="*/ 51 w 51"/>
                  <a:gd name="T7" fmla="*/ 8 h 8"/>
                  <a:gd name="T8" fmla="*/ 0 w 51"/>
                  <a:gd name="T9" fmla="*/ 8 h 8"/>
                  <a:gd name="T10" fmla="*/ 0 w 51"/>
                  <a:gd name="T11" fmla="*/ 3 h 8"/>
                  <a:gd name="T12" fmla="*/ 3 w 51"/>
                  <a:gd name="T13" fmla="*/ 0 h 8"/>
                </a:gdLst>
                <a:ahLst/>
                <a:cxnLst>
                  <a:cxn ang="0">
                    <a:pos x="T0" y="T1"/>
                  </a:cxn>
                  <a:cxn ang="0">
                    <a:pos x="T2" y="T3"/>
                  </a:cxn>
                  <a:cxn ang="0">
                    <a:pos x="T4" y="T5"/>
                  </a:cxn>
                  <a:cxn ang="0">
                    <a:pos x="T6" y="T7"/>
                  </a:cxn>
                  <a:cxn ang="0">
                    <a:pos x="T8" y="T9"/>
                  </a:cxn>
                  <a:cxn ang="0">
                    <a:pos x="T10" y="T11"/>
                  </a:cxn>
                  <a:cxn ang="0">
                    <a:pos x="T12" y="T13"/>
                  </a:cxn>
                </a:cxnLst>
                <a:rect l="0" t="0" r="r" b="b"/>
                <a:pathLst>
                  <a:path w="51" h="8">
                    <a:moveTo>
                      <a:pt x="3" y="0"/>
                    </a:moveTo>
                    <a:cubicBezTo>
                      <a:pt x="48" y="0"/>
                      <a:pt x="48" y="0"/>
                      <a:pt x="48" y="0"/>
                    </a:cubicBezTo>
                    <a:cubicBezTo>
                      <a:pt x="50" y="0"/>
                      <a:pt x="51" y="2"/>
                      <a:pt x="51" y="3"/>
                    </a:cubicBezTo>
                    <a:cubicBezTo>
                      <a:pt x="51" y="8"/>
                      <a:pt x="51" y="8"/>
                      <a:pt x="51" y="8"/>
                    </a:cubicBezTo>
                    <a:cubicBezTo>
                      <a:pt x="0" y="8"/>
                      <a:pt x="0" y="8"/>
                      <a:pt x="0" y="8"/>
                    </a:cubicBezTo>
                    <a:cubicBezTo>
                      <a:pt x="0" y="3"/>
                      <a:pt x="0" y="3"/>
                      <a:pt x="0" y="3"/>
                    </a:cubicBezTo>
                    <a:cubicBezTo>
                      <a:pt x="0" y="2"/>
                      <a:pt x="2" y="0"/>
                      <a:pt x="3" y="0"/>
                    </a:cubicBezTo>
                    <a:close/>
                  </a:path>
                </a:pathLst>
              </a:custGeom>
              <a:solidFill>
                <a:srgbClr val="7E909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29"/>
              <p:cNvSpPr>
                <a:spLocks noChangeArrowheads="1"/>
              </p:cNvSpPr>
              <p:nvPr/>
            </p:nvSpPr>
            <p:spPr bwMode="auto">
              <a:xfrm>
                <a:off x="7421563" y="3771901"/>
                <a:ext cx="606425" cy="74613"/>
              </a:xfrm>
              <a:prstGeom prst="rect">
                <a:avLst/>
              </a:prstGeom>
              <a:solidFill>
                <a:srgbClr val="34475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30"/>
              <p:cNvSpPr>
                <a:spLocks noChangeArrowheads="1"/>
              </p:cNvSpPr>
              <p:nvPr/>
            </p:nvSpPr>
            <p:spPr bwMode="auto">
              <a:xfrm>
                <a:off x="6665913" y="2411413"/>
                <a:ext cx="92075" cy="55563"/>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Rectangle 31"/>
              <p:cNvSpPr>
                <a:spLocks noChangeArrowheads="1"/>
              </p:cNvSpPr>
              <p:nvPr/>
            </p:nvSpPr>
            <p:spPr bwMode="auto">
              <a:xfrm>
                <a:off x="6813550" y="2411413"/>
                <a:ext cx="1233487" cy="55563"/>
              </a:xfrm>
              <a:prstGeom prst="rect">
                <a:avLst/>
              </a:prstGeom>
              <a:solidFill>
                <a:srgbClr val="DA25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32"/>
              <p:cNvSpPr>
                <a:spLocks noChangeArrowheads="1"/>
              </p:cNvSpPr>
              <p:nvPr/>
            </p:nvSpPr>
            <p:spPr bwMode="auto">
              <a:xfrm>
                <a:off x="6665913" y="2520951"/>
                <a:ext cx="92075" cy="38100"/>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Rectangle 33"/>
              <p:cNvSpPr>
                <a:spLocks noChangeArrowheads="1"/>
              </p:cNvSpPr>
              <p:nvPr/>
            </p:nvSpPr>
            <p:spPr bwMode="auto">
              <a:xfrm>
                <a:off x="6813550" y="2520951"/>
                <a:ext cx="1012825" cy="38100"/>
              </a:xfrm>
              <a:prstGeom prst="rect">
                <a:avLst/>
              </a:prstGeom>
              <a:solidFill>
                <a:srgbClr val="DA251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Rectangle 34"/>
              <p:cNvSpPr>
                <a:spLocks noChangeArrowheads="1"/>
              </p:cNvSpPr>
              <p:nvPr/>
            </p:nvSpPr>
            <p:spPr bwMode="auto">
              <a:xfrm>
                <a:off x="6813550" y="2632076"/>
                <a:ext cx="276225"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Rectangle 35"/>
              <p:cNvSpPr>
                <a:spLocks noChangeArrowheads="1"/>
              </p:cNvSpPr>
              <p:nvPr/>
            </p:nvSpPr>
            <p:spPr bwMode="auto">
              <a:xfrm>
                <a:off x="6942138" y="2760663"/>
                <a:ext cx="1417637"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Rectangle 36"/>
              <p:cNvSpPr>
                <a:spLocks noChangeArrowheads="1"/>
              </p:cNvSpPr>
              <p:nvPr/>
            </p:nvSpPr>
            <p:spPr bwMode="auto">
              <a:xfrm>
                <a:off x="6813550" y="2889251"/>
                <a:ext cx="736600"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Rectangle 37"/>
              <p:cNvSpPr>
                <a:spLocks noChangeArrowheads="1"/>
              </p:cNvSpPr>
              <p:nvPr/>
            </p:nvSpPr>
            <p:spPr bwMode="auto">
              <a:xfrm>
                <a:off x="6942138" y="3017838"/>
                <a:ext cx="125253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Rectangle 38"/>
              <p:cNvSpPr>
                <a:spLocks noChangeArrowheads="1"/>
              </p:cNvSpPr>
              <p:nvPr/>
            </p:nvSpPr>
            <p:spPr bwMode="auto">
              <a:xfrm>
                <a:off x="6813550" y="3146426"/>
                <a:ext cx="1068387" cy="55563"/>
              </a:xfrm>
              <a:prstGeom prst="rect">
                <a:avLst/>
              </a:prstGeom>
              <a:solidFill>
                <a:srgbClr val="96959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Rectangle 39"/>
              <p:cNvSpPr>
                <a:spLocks noChangeArrowheads="1"/>
              </p:cNvSpPr>
              <p:nvPr/>
            </p:nvSpPr>
            <p:spPr bwMode="auto">
              <a:xfrm>
                <a:off x="6942138" y="3276601"/>
                <a:ext cx="106838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Rectangle 40"/>
              <p:cNvSpPr>
                <a:spLocks noChangeArrowheads="1"/>
              </p:cNvSpPr>
              <p:nvPr/>
            </p:nvSpPr>
            <p:spPr bwMode="auto">
              <a:xfrm>
                <a:off x="6813550" y="3405188"/>
                <a:ext cx="865187" cy="3651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Rectangle 41"/>
              <p:cNvSpPr>
                <a:spLocks noChangeArrowheads="1"/>
              </p:cNvSpPr>
              <p:nvPr/>
            </p:nvSpPr>
            <p:spPr bwMode="auto">
              <a:xfrm>
                <a:off x="6942138" y="3514726"/>
                <a:ext cx="1528762" cy="55563"/>
              </a:xfrm>
              <a:prstGeom prst="rect">
                <a:avLst/>
              </a:prstGeom>
              <a:solidFill>
                <a:srgbClr val="605D5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43"/>
              <p:cNvSpPr>
                <a:spLocks/>
              </p:cNvSpPr>
              <p:nvPr/>
            </p:nvSpPr>
            <p:spPr bwMode="auto">
              <a:xfrm>
                <a:off x="7550150" y="3883026"/>
                <a:ext cx="993775" cy="293688"/>
              </a:xfrm>
              <a:custGeom>
                <a:avLst/>
                <a:gdLst>
                  <a:gd name="T0" fmla="*/ 6 w 54"/>
                  <a:gd name="T1" fmla="*/ 16 h 16"/>
                  <a:gd name="T2" fmla="*/ 7 w 54"/>
                  <a:gd name="T3" fmla="*/ 16 h 16"/>
                  <a:gd name="T4" fmla="*/ 53 w 54"/>
                  <a:gd name="T5" fmla="*/ 16 h 16"/>
                  <a:gd name="T6" fmla="*/ 51 w 54"/>
                  <a:gd name="T7" fmla="*/ 3 h 16"/>
                  <a:gd name="T8" fmla="*/ 51 w 54"/>
                  <a:gd name="T9" fmla="*/ 3 h 16"/>
                  <a:gd name="T10" fmla="*/ 21 w 54"/>
                  <a:gd name="T11" fmla="*/ 1 h 16"/>
                  <a:gd name="T12" fmla="*/ 6 w 54"/>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4" h="16">
                    <a:moveTo>
                      <a:pt x="6" y="16"/>
                    </a:moveTo>
                    <a:cubicBezTo>
                      <a:pt x="7" y="16"/>
                      <a:pt x="7" y="16"/>
                      <a:pt x="7" y="16"/>
                    </a:cubicBezTo>
                    <a:cubicBezTo>
                      <a:pt x="53" y="16"/>
                      <a:pt x="53" y="16"/>
                      <a:pt x="53" y="16"/>
                    </a:cubicBezTo>
                    <a:cubicBezTo>
                      <a:pt x="54" y="13"/>
                      <a:pt x="53" y="7"/>
                      <a:pt x="51" y="3"/>
                    </a:cubicBezTo>
                    <a:cubicBezTo>
                      <a:pt x="51" y="3"/>
                      <a:pt x="51" y="3"/>
                      <a:pt x="51" y="3"/>
                    </a:cubicBezTo>
                    <a:cubicBezTo>
                      <a:pt x="49" y="1"/>
                      <a:pt x="33" y="1"/>
                      <a:pt x="21" y="1"/>
                    </a:cubicBezTo>
                    <a:cubicBezTo>
                      <a:pt x="7" y="0"/>
                      <a:pt x="0" y="8"/>
                      <a:pt x="6" y="16"/>
                    </a:cubicBez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44"/>
              <p:cNvSpPr>
                <a:spLocks/>
              </p:cNvSpPr>
              <p:nvPr/>
            </p:nvSpPr>
            <p:spPr bwMode="auto">
              <a:xfrm>
                <a:off x="8783638" y="3883026"/>
                <a:ext cx="1011237" cy="293688"/>
              </a:xfrm>
              <a:custGeom>
                <a:avLst/>
                <a:gdLst>
                  <a:gd name="T0" fmla="*/ 48 w 55"/>
                  <a:gd name="T1" fmla="*/ 16 h 16"/>
                  <a:gd name="T2" fmla="*/ 47 w 55"/>
                  <a:gd name="T3" fmla="*/ 16 h 16"/>
                  <a:gd name="T4" fmla="*/ 2 w 55"/>
                  <a:gd name="T5" fmla="*/ 16 h 16"/>
                  <a:gd name="T6" fmla="*/ 4 w 55"/>
                  <a:gd name="T7" fmla="*/ 3 h 16"/>
                  <a:gd name="T8" fmla="*/ 4 w 55"/>
                  <a:gd name="T9" fmla="*/ 3 h 16"/>
                  <a:gd name="T10" fmla="*/ 34 w 55"/>
                  <a:gd name="T11" fmla="*/ 1 h 16"/>
                  <a:gd name="T12" fmla="*/ 48 w 55"/>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55" h="16">
                    <a:moveTo>
                      <a:pt x="48" y="16"/>
                    </a:moveTo>
                    <a:cubicBezTo>
                      <a:pt x="48" y="16"/>
                      <a:pt x="48" y="16"/>
                      <a:pt x="47" y="16"/>
                    </a:cubicBezTo>
                    <a:cubicBezTo>
                      <a:pt x="2" y="16"/>
                      <a:pt x="2" y="16"/>
                      <a:pt x="2" y="16"/>
                    </a:cubicBezTo>
                    <a:cubicBezTo>
                      <a:pt x="0" y="13"/>
                      <a:pt x="1" y="7"/>
                      <a:pt x="4" y="3"/>
                    </a:cubicBezTo>
                    <a:cubicBezTo>
                      <a:pt x="4" y="3"/>
                      <a:pt x="4" y="3"/>
                      <a:pt x="4" y="3"/>
                    </a:cubicBezTo>
                    <a:cubicBezTo>
                      <a:pt x="6" y="1"/>
                      <a:pt x="22" y="1"/>
                      <a:pt x="34" y="1"/>
                    </a:cubicBezTo>
                    <a:cubicBezTo>
                      <a:pt x="48" y="0"/>
                      <a:pt x="55" y="8"/>
                      <a:pt x="48" y="16"/>
                    </a:cubicBez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45"/>
              <p:cNvSpPr>
                <a:spLocks/>
              </p:cNvSpPr>
              <p:nvPr/>
            </p:nvSpPr>
            <p:spPr bwMode="auto">
              <a:xfrm>
                <a:off x="8783638" y="5005388"/>
                <a:ext cx="349250" cy="1490663"/>
              </a:xfrm>
              <a:custGeom>
                <a:avLst/>
                <a:gdLst>
                  <a:gd name="T0" fmla="*/ 10 w 19"/>
                  <a:gd name="T1" fmla="*/ 0 h 81"/>
                  <a:gd name="T2" fmla="*/ 10 w 19"/>
                  <a:gd name="T3" fmla="*/ 0 h 81"/>
                  <a:gd name="T4" fmla="*/ 19 w 19"/>
                  <a:gd name="T5" fmla="*/ 9 h 81"/>
                  <a:gd name="T6" fmla="*/ 19 w 19"/>
                  <a:gd name="T7" fmla="*/ 72 h 81"/>
                  <a:gd name="T8" fmla="*/ 10 w 19"/>
                  <a:gd name="T9" fmla="*/ 81 h 81"/>
                  <a:gd name="T10" fmla="*/ 10 w 19"/>
                  <a:gd name="T11" fmla="*/ 81 h 81"/>
                  <a:gd name="T12" fmla="*/ 0 w 19"/>
                  <a:gd name="T13" fmla="*/ 72 h 81"/>
                  <a:gd name="T14" fmla="*/ 0 w 19"/>
                  <a:gd name="T15" fmla="*/ 9 h 81"/>
                  <a:gd name="T16" fmla="*/ 10 w 19"/>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1">
                    <a:moveTo>
                      <a:pt x="10" y="0"/>
                    </a:moveTo>
                    <a:cubicBezTo>
                      <a:pt x="10" y="0"/>
                      <a:pt x="10" y="0"/>
                      <a:pt x="10" y="0"/>
                    </a:cubicBezTo>
                    <a:cubicBezTo>
                      <a:pt x="15" y="0"/>
                      <a:pt x="19" y="4"/>
                      <a:pt x="19" y="9"/>
                    </a:cubicBezTo>
                    <a:cubicBezTo>
                      <a:pt x="19" y="72"/>
                      <a:pt x="19" y="72"/>
                      <a:pt x="19" y="72"/>
                    </a:cubicBezTo>
                    <a:cubicBezTo>
                      <a:pt x="19" y="77"/>
                      <a:pt x="15" y="81"/>
                      <a:pt x="10" y="81"/>
                    </a:cubicBezTo>
                    <a:cubicBezTo>
                      <a:pt x="10" y="81"/>
                      <a:pt x="10" y="81"/>
                      <a:pt x="10" y="81"/>
                    </a:cubicBezTo>
                    <a:cubicBezTo>
                      <a:pt x="4" y="81"/>
                      <a:pt x="0" y="77"/>
                      <a:pt x="0" y="72"/>
                    </a:cubicBezTo>
                    <a:cubicBezTo>
                      <a:pt x="0" y="9"/>
                      <a:pt x="0" y="9"/>
                      <a:pt x="0" y="9"/>
                    </a:cubicBezTo>
                    <a:cubicBezTo>
                      <a:pt x="0" y="4"/>
                      <a:pt x="4" y="0"/>
                      <a:pt x="10"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46"/>
              <p:cNvSpPr>
                <a:spLocks/>
              </p:cNvSpPr>
              <p:nvPr/>
            </p:nvSpPr>
            <p:spPr bwMode="auto">
              <a:xfrm>
                <a:off x="8912225" y="3441701"/>
                <a:ext cx="865187" cy="735013"/>
              </a:xfrm>
              <a:custGeom>
                <a:avLst/>
                <a:gdLst>
                  <a:gd name="T0" fmla="*/ 36 w 47"/>
                  <a:gd name="T1" fmla="*/ 40 h 40"/>
                  <a:gd name="T2" fmla="*/ 20 w 47"/>
                  <a:gd name="T3" fmla="*/ 28 h 40"/>
                  <a:gd name="T4" fmla="*/ 4 w 47"/>
                  <a:gd name="T5" fmla="*/ 12 h 40"/>
                  <a:gd name="T6" fmla="*/ 13 w 47"/>
                  <a:gd name="T7" fmla="*/ 0 h 40"/>
                  <a:gd name="T8" fmla="*/ 13 w 47"/>
                  <a:gd name="T9" fmla="*/ 0 h 40"/>
                  <a:gd name="T10" fmla="*/ 36 w 47"/>
                  <a:gd name="T11" fmla="*/ 20 h 40"/>
                  <a:gd name="T12" fmla="*/ 36 w 47"/>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7" h="40">
                    <a:moveTo>
                      <a:pt x="36" y="40"/>
                    </a:moveTo>
                    <a:cubicBezTo>
                      <a:pt x="28" y="40"/>
                      <a:pt x="24" y="32"/>
                      <a:pt x="20" y="28"/>
                    </a:cubicBezTo>
                    <a:cubicBezTo>
                      <a:pt x="4" y="12"/>
                      <a:pt x="4" y="12"/>
                      <a:pt x="4" y="12"/>
                    </a:cubicBezTo>
                    <a:cubicBezTo>
                      <a:pt x="0" y="8"/>
                      <a:pt x="8" y="1"/>
                      <a:pt x="13" y="0"/>
                    </a:cubicBezTo>
                    <a:cubicBezTo>
                      <a:pt x="13" y="0"/>
                      <a:pt x="13" y="0"/>
                      <a:pt x="13" y="0"/>
                    </a:cubicBezTo>
                    <a:cubicBezTo>
                      <a:pt x="17" y="0"/>
                      <a:pt x="28" y="11"/>
                      <a:pt x="36" y="20"/>
                    </a:cubicBezTo>
                    <a:cubicBezTo>
                      <a:pt x="47" y="30"/>
                      <a:pt x="45" y="40"/>
                      <a:pt x="36" y="40"/>
                    </a:cubicBezTo>
                    <a:close/>
                  </a:path>
                </a:pathLst>
              </a:custGeom>
              <a:solidFill>
                <a:srgbClr val="57588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47"/>
              <p:cNvSpPr>
                <a:spLocks/>
              </p:cNvSpPr>
              <p:nvPr/>
            </p:nvSpPr>
            <p:spPr bwMode="auto">
              <a:xfrm>
                <a:off x="8194675" y="4692651"/>
                <a:ext cx="957262" cy="441325"/>
              </a:xfrm>
              <a:custGeom>
                <a:avLst/>
                <a:gdLst>
                  <a:gd name="T0" fmla="*/ 11 w 52"/>
                  <a:gd name="T1" fmla="*/ 0 h 24"/>
                  <a:gd name="T2" fmla="*/ 26 w 52"/>
                  <a:gd name="T3" fmla="*/ 0 h 24"/>
                  <a:gd name="T4" fmla="*/ 41 w 52"/>
                  <a:gd name="T5" fmla="*/ 0 h 24"/>
                  <a:gd name="T6" fmla="*/ 50 w 52"/>
                  <a:gd name="T7" fmla="*/ 5 h 24"/>
                  <a:gd name="T8" fmla="*/ 50 w 52"/>
                  <a:gd name="T9" fmla="*/ 11 h 24"/>
                  <a:gd name="T10" fmla="*/ 51 w 52"/>
                  <a:gd name="T11" fmla="*/ 18 h 24"/>
                  <a:gd name="T12" fmla="*/ 42 w 52"/>
                  <a:gd name="T13" fmla="*/ 24 h 24"/>
                  <a:gd name="T14" fmla="*/ 26 w 52"/>
                  <a:gd name="T15" fmla="*/ 24 h 24"/>
                  <a:gd name="T16" fmla="*/ 9 w 52"/>
                  <a:gd name="T17" fmla="*/ 24 h 24"/>
                  <a:gd name="T18" fmla="*/ 0 w 52"/>
                  <a:gd name="T19" fmla="*/ 18 h 24"/>
                  <a:gd name="T20" fmla="*/ 1 w 52"/>
                  <a:gd name="T21" fmla="*/ 11 h 24"/>
                  <a:gd name="T22" fmla="*/ 2 w 52"/>
                  <a:gd name="T23" fmla="*/ 5 h 24"/>
                  <a:gd name="T24" fmla="*/ 11 w 52"/>
                  <a:gd name="T25"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 h="24">
                    <a:moveTo>
                      <a:pt x="11" y="0"/>
                    </a:moveTo>
                    <a:cubicBezTo>
                      <a:pt x="16" y="0"/>
                      <a:pt x="21" y="0"/>
                      <a:pt x="26" y="0"/>
                    </a:cubicBezTo>
                    <a:cubicBezTo>
                      <a:pt x="31" y="0"/>
                      <a:pt x="36" y="0"/>
                      <a:pt x="41" y="0"/>
                    </a:cubicBezTo>
                    <a:cubicBezTo>
                      <a:pt x="45" y="0"/>
                      <a:pt x="49" y="2"/>
                      <a:pt x="50" y="5"/>
                    </a:cubicBezTo>
                    <a:cubicBezTo>
                      <a:pt x="50" y="7"/>
                      <a:pt x="50" y="9"/>
                      <a:pt x="50" y="11"/>
                    </a:cubicBezTo>
                    <a:cubicBezTo>
                      <a:pt x="51" y="13"/>
                      <a:pt x="51" y="16"/>
                      <a:pt x="51" y="18"/>
                    </a:cubicBezTo>
                    <a:cubicBezTo>
                      <a:pt x="52" y="21"/>
                      <a:pt x="48" y="24"/>
                      <a:pt x="42" y="24"/>
                    </a:cubicBezTo>
                    <a:cubicBezTo>
                      <a:pt x="37" y="24"/>
                      <a:pt x="31" y="24"/>
                      <a:pt x="26" y="24"/>
                    </a:cubicBezTo>
                    <a:cubicBezTo>
                      <a:pt x="20" y="24"/>
                      <a:pt x="14" y="24"/>
                      <a:pt x="9" y="24"/>
                    </a:cubicBezTo>
                    <a:cubicBezTo>
                      <a:pt x="3" y="24"/>
                      <a:pt x="0" y="21"/>
                      <a:pt x="0" y="18"/>
                    </a:cubicBezTo>
                    <a:cubicBezTo>
                      <a:pt x="1" y="16"/>
                      <a:pt x="1" y="13"/>
                      <a:pt x="1" y="11"/>
                    </a:cubicBezTo>
                    <a:cubicBezTo>
                      <a:pt x="2" y="9"/>
                      <a:pt x="2" y="7"/>
                      <a:pt x="2" y="5"/>
                    </a:cubicBezTo>
                    <a:cubicBezTo>
                      <a:pt x="3" y="2"/>
                      <a:pt x="7" y="0"/>
                      <a:pt x="11"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Rectangle 48"/>
              <p:cNvSpPr>
                <a:spLocks noChangeArrowheads="1"/>
              </p:cNvSpPr>
              <p:nvPr/>
            </p:nvSpPr>
            <p:spPr bwMode="auto">
              <a:xfrm>
                <a:off x="8451850" y="3201988"/>
                <a:ext cx="441325" cy="239713"/>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Rectangle 49"/>
              <p:cNvSpPr>
                <a:spLocks noChangeArrowheads="1"/>
              </p:cNvSpPr>
              <p:nvPr/>
            </p:nvSpPr>
            <p:spPr bwMode="auto">
              <a:xfrm>
                <a:off x="8451850" y="3201988"/>
                <a:ext cx="220662" cy="239713"/>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50"/>
              <p:cNvSpPr>
                <a:spLocks/>
              </p:cNvSpPr>
              <p:nvPr/>
            </p:nvSpPr>
            <p:spPr bwMode="auto">
              <a:xfrm>
                <a:off x="8286750" y="2908301"/>
                <a:ext cx="92075" cy="146050"/>
              </a:xfrm>
              <a:custGeom>
                <a:avLst/>
                <a:gdLst>
                  <a:gd name="T0" fmla="*/ 1 w 5"/>
                  <a:gd name="T1" fmla="*/ 0 h 8"/>
                  <a:gd name="T2" fmla="*/ 2 w 5"/>
                  <a:gd name="T3" fmla="*/ 0 h 8"/>
                  <a:gd name="T4" fmla="*/ 4 w 5"/>
                  <a:gd name="T5" fmla="*/ 1 h 8"/>
                  <a:gd name="T6" fmla="*/ 5 w 5"/>
                  <a:gd name="T7" fmla="*/ 6 h 8"/>
                  <a:gd name="T8" fmla="*/ 4 w 5"/>
                  <a:gd name="T9" fmla="*/ 7 h 8"/>
                  <a:gd name="T10" fmla="*/ 3 w 5"/>
                  <a:gd name="T11" fmla="*/ 7 h 8"/>
                  <a:gd name="T12" fmla="*/ 1 w 5"/>
                  <a:gd name="T13" fmla="*/ 6 h 8"/>
                  <a:gd name="T14" fmla="*/ 0 w 5"/>
                  <a:gd name="T15" fmla="*/ 2 h 8"/>
                  <a:gd name="T16" fmla="*/ 1 w 5"/>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8">
                    <a:moveTo>
                      <a:pt x="1" y="0"/>
                    </a:moveTo>
                    <a:cubicBezTo>
                      <a:pt x="2" y="0"/>
                      <a:pt x="2" y="0"/>
                      <a:pt x="2" y="0"/>
                    </a:cubicBezTo>
                    <a:cubicBezTo>
                      <a:pt x="3" y="0"/>
                      <a:pt x="3" y="1"/>
                      <a:pt x="4" y="1"/>
                    </a:cubicBezTo>
                    <a:cubicBezTo>
                      <a:pt x="5" y="6"/>
                      <a:pt x="5" y="6"/>
                      <a:pt x="5" y="6"/>
                    </a:cubicBezTo>
                    <a:cubicBezTo>
                      <a:pt x="5" y="7"/>
                      <a:pt x="4" y="7"/>
                      <a:pt x="4" y="7"/>
                    </a:cubicBezTo>
                    <a:cubicBezTo>
                      <a:pt x="3" y="7"/>
                      <a:pt x="3" y="7"/>
                      <a:pt x="3" y="7"/>
                    </a:cubicBezTo>
                    <a:cubicBezTo>
                      <a:pt x="2" y="8"/>
                      <a:pt x="1" y="7"/>
                      <a:pt x="1" y="6"/>
                    </a:cubicBezTo>
                    <a:cubicBezTo>
                      <a:pt x="0" y="2"/>
                      <a:pt x="0" y="2"/>
                      <a:pt x="0" y="2"/>
                    </a:cubicBezTo>
                    <a:cubicBezTo>
                      <a:pt x="0" y="1"/>
                      <a:pt x="1" y="0"/>
                      <a:pt x="1" y="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Freeform 51"/>
              <p:cNvSpPr>
                <a:spLocks/>
              </p:cNvSpPr>
              <p:nvPr/>
            </p:nvSpPr>
            <p:spPr bwMode="auto">
              <a:xfrm>
                <a:off x="8967788" y="2908301"/>
                <a:ext cx="92075" cy="146050"/>
              </a:xfrm>
              <a:custGeom>
                <a:avLst/>
                <a:gdLst>
                  <a:gd name="T0" fmla="*/ 4 w 5"/>
                  <a:gd name="T1" fmla="*/ 0 h 8"/>
                  <a:gd name="T2" fmla="*/ 3 w 5"/>
                  <a:gd name="T3" fmla="*/ 0 h 8"/>
                  <a:gd name="T4" fmla="*/ 1 w 5"/>
                  <a:gd name="T5" fmla="*/ 1 h 8"/>
                  <a:gd name="T6" fmla="*/ 0 w 5"/>
                  <a:gd name="T7" fmla="*/ 6 h 8"/>
                  <a:gd name="T8" fmla="*/ 1 w 5"/>
                  <a:gd name="T9" fmla="*/ 7 h 8"/>
                  <a:gd name="T10" fmla="*/ 2 w 5"/>
                  <a:gd name="T11" fmla="*/ 7 h 8"/>
                  <a:gd name="T12" fmla="*/ 3 w 5"/>
                  <a:gd name="T13" fmla="*/ 6 h 8"/>
                  <a:gd name="T14" fmla="*/ 4 w 5"/>
                  <a:gd name="T15" fmla="*/ 2 h 8"/>
                  <a:gd name="T16" fmla="*/ 4 w 5"/>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8">
                    <a:moveTo>
                      <a:pt x="4" y="0"/>
                    </a:moveTo>
                    <a:cubicBezTo>
                      <a:pt x="3" y="0"/>
                      <a:pt x="3" y="0"/>
                      <a:pt x="3" y="0"/>
                    </a:cubicBezTo>
                    <a:cubicBezTo>
                      <a:pt x="2" y="0"/>
                      <a:pt x="1" y="1"/>
                      <a:pt x="1" y="1"/>
                    </a:cubicBezTo>
                    <a:cubicBezTo>
                      <a:pt x="0" y="6"/>
                      <a:pt x="0" y="6"/>
                      <a:pt x="0" y="6"/>
                    </a:cubicBezTo>
                    <a:cubicBezTo>
                      <a:pt x="0" y="7"/>
                      <a:pt x="1" y="7"/>
                      <a:pt x="1" y="7"/>
                    </a:cubicBezTo>
                    <a:cubicBezTo>
                      <a:pt x="2" y="7"/>
                      <a:pt x="2" y="7"/>
                      <a:pt x="2" y="7"/>
                    </a:cubicBezTo>
                    <a:cubicBezTo>
                      <a:pt x="3" y="8"/>
                      <a:pt x="3" y="7"/>
                      <a:pt x="3" y="6"/>
                    </a:cubicBezTo>
                    <a:cubicBezTo>
                      <a:pt x="4" y="2"/>
                      <a:pt x="4" y="2"/>
                      <a:pt x="4" y="2"/>
                    </a:cubicBezTo>
                    <a:cubicBezTo>
                      <a:pt x="5" y="1"/>
                      <a:pt x="4" y="0"/>
                      <a:pt x="4" y="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8" name="Freeform 52"/>
              <p:cNvSpPr>
                <a:spLocks/>
              </p:cNvSpPr>
              <p:nvPr/>
            </p:nvSpPr>
            <p:spPr bwMode="auto">
              <a:xfrm>
                <a:off x="8286750" y="2338388"/>
                <a:ext cx="754062" cy="1028700"/>
              </a:xfrm>
              <a:custGeom>
                <a:avLst/>
                <a:gdLst>
                  <a:gd name="T0" fmla="*/ 40 w 41"/>
                  <a:gd name="T1" fmla="*/ 32 h 56"/>
                  <a:gd name="T2" fmla="*/ 40 w 41"/>
                  <a:gd name="T3" fmla="*/ 34 h 56"/>
                  <a:gd name="T4" fmla="*/ 33 w 41"/>
                  <a:gd name="T5" fmla="*/ 48 h 56"/>
                  <a:gd name="T6" fmla="*/ 9 w 41"/>
                  <a:gd name="T7" fmla="*/ 48 h 56"/>
                  <a:gd name="T8" fmla="*/ 2 w 41"/>
                  <a:gd name="T9" fmla="*/ 35 h 56"/>
                  <a:gd name="T10" fmla="*/ 2 w 41"/>
                  <a:gd name="T11" fmla="*/ 18 h 56"/>
                  <a:gd name="T12" fmla="*/ 28 w 41"/>
                  <a:gd name="T13" fmla="*/ 8 h 56"/>
                  <a:gd name="T14" fmla="*/ 39 w 41"/>
                  <a:gd name="T15" fmla="*/ 18 h 56"/>
                  <a:gd name="T16" fmla="*/ 40 w 41"/>
                  <a:gd name="T17" fmla="*/ 3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56">
                    <a:moveTo>
                      <a:pt x="40" y="32"/>
                    </a:moveTo>
                    <a:cubicBezTo>
                      <a:pt x="40" y="33"/>
                      <a:pt x="40" y="30"/>
                      <a:pt x="40" y="34"/>
                    </a:cubicBezTo>
                    <a:cubicBezTo>
                      <a:pt x="39" y="37"/>
                      <a:pt x="36" y="44"/>
                      <a:pt x="33" y="48"/>
                    </a:cubicBezTo>
                    <a:cubicBezTo>
                      <a:pt x="27" y="56"/>
                      <a:pt x="16" y="56"/>
                      <a:pt x="9" y="48"/>
                    </a:cubicBezTo>
                    <a:cubicBezTo>
                      <a:pt x="6" y="46"/>
                      <a:pt x="3" y="39"/>
                      <a:pt x="2" y="35"/>
                    </a:cubicBezTo>
                    <a:cubicBezTo>
                      <a:pt x="1" y="29"/>
                      <a:pt x="0" y="23"/>
                      <a:pt x="2" y="18"/>
                    </a:cubicBezTo>
                    <a:cubicBezTo>
                      <a:pt x="5" y="8"/>
                      <a:pt x="18" y="0"/>
                      <a:pt x="28" y="8"/>
                    </a:cubicBezTo>
                    <a:cubicBezTo>
                      <a:pt x="34" y="6"/>
                      <a:pt x="39" y="13"/>
                      <a:pt x="39" y="18"/>
                    </a:cubicBezTo>
                    <a:cubicBezTo>
                      <a:pt x="41" y="23"/>
                      <a:pt x="40" y="27"/>
                      <a:pt x="40" y="32"/>
                    </a:cubicBez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53"/>
              <p:cNvSpPr>
                <a:spLocks/>
              </p:cNvSpPr>
              <p:nvPr/>
            </p:nvSpPr>
            <p:spPr bwMode="auto">
              <a:xfrm>
                <a:off x="8120063" y="3441701"/>
                <a:ext cx="1104900" cy="1527175"/>
              </a:xfrm>
              <a:custGeom>
                <a:avLst/>
                <a:gdLst>
                  <a:gd name="T0" fmla="*/ 7 w 60"/>
                  <a:gd name="T1" fmla="*/ 0 h 83"/>
                  <a:gd name="T2" fmla="*/ 29 w 60"/>
                  <a:gd name="T3" fmla="*/ 0 h 83"/>
                  <a:gd name="T4" fmla="*/ 29 w 60"/>
                  <a:gd name="T5" fmla="*/ 0 h 83"/>
                  <a:gd name="T6" fmla="*/ 30 w 60"/>
                  <a:gd name="T7" fmla="*/ 0 h 83"/>
                  <a:gd name="T8" fmla="*/ 30 w 60"/>
                  <a:gd name="T9" fmla="*/ 0 h 83"/>
                  <a:gd name="T10" fmla="*/ 31 w 60"/>
                  <a:gd name="T11" fmla="*/ 0 h 83"/>
                  <a:gd name="T12" fmla="*/ 31 w 60"/>
                  <a:gd name="T13" fmla="*/ 0 h 83"/>
                  <a:gd name="T14" fmla="*/ 53 w 60"/>
                  <a:gd name="T15" fmla="*/ 0 h 83"/>
                  <a:gd name="T16" fmla="*/ 59 w 60"/>
                  <a:gd name="T17" fmla="*/ 10 h 83"/>
                  <a:gd name="T18" fmla="*/ 56 w 60"/>
                  <a:gd name="T19" fmla="*/ 42 h 83"/>
                  <a:gd name="T20" fmla="*/ 56 w 60"/>
                  <a:gd name="T21" fmla="*/ 83 h 83"/>
                  <a:gd name="T22" fmla="*/ 4 w 60"/>
                  <a:gd name="T23" fmla="*/ 83 h 83"/>
                  <a:gd name="T24" fmla="*/ 4 w 60"/>
                  <a:gd name="T25" fmla="*/ 42 h 83"/>
                  <a:gd name="T26" fmla="*/ 1 w 60"/>
                  <a:gd name="T27" fmla="*/ 10 h 83"/>
                  <a:gd name="T28" fmla="*/ 7 w 60"/>
                  <a:gd name="T2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83">
                    <a:moveTo>
                      <a:pt x="7" y="0"/>
                    </a:moveTo>
                    <a:cubicBezTo>
                      <a:pt x="29" y="0"/>
                      <a:pt x="29" y="0"/>
                      <a:pt x="29" y="0"/>
                    </a:cubicBezTo>
                    <a:cubicBezTo>
                      <a:pt x="29" y="0"/>
                      <a:pt x="29" y="0"/>
                      <a:pt x="29" y="0"/>
                    </a:cubicBezTo>
                    <a:cubicBezTo>
                      <a:pt x="30" y="0"/>
                      <a:pt x="30" y="0"/>
                      <a:pt x="30" y="0"/>
                    </a:cubicBezTo>
                    <a:cubicBezTo>
                      <a:pt x="30" y="0"/>
                      <a:pt x="30" y="0"/>
                      <a:pt x="30" y="0"/>
                    </a:cubicBezTo>
                    <a:cubicBezTo>
                      <a:pt x="31" y="0"/>
                      <a:pt x="31" y="0"/>
                      <a:pt x="31" y="0"/>
                    </a:cubicBezTo>
                    <a:cubicBezTo>
                      <a:pt x="31" y="0"/>
                      <a:pt x="31" y="0"/>
                      <a:pt x="31" y="0"/>
                    </a:cubicBezTo>
                    <a:cubicBezTo>
                      <a:pt x="53" y="0"/>
                      <a:pt x="53" y="0"/>
                      <a:pt x="53" y="0"/>
                    </a:cubicBezTo>
                    <a:cubicBezTo>
                      <a:pt x="57" y="0"/>
                      <a:pt x="60" y="4"/>
                      <a:pt x="59" y="10"/>
                    </a:cubicBezTo>
                    <a:cubicBezTo>
                      <a:pt x="58" y="22"/>
                      <a:pt x="56" y="32"/>
                      <a:pt x="56" y="42"/>
                    </a:cubicBezTo>
                    <a:cubicBezTo>
                      <a:pt x="56" y="83"/>
                      <a:pt x="56" y="83"/>
                      <a:pt x="56" y="83"/>
                    </a:cubicBezTo>
                    <a:cubicBezTo>
                      <a:pt x="4" y="83"/>
                      <a:pt x="4" y="83"/>
                      <a:pt x="4" y="83"/>
                    </a:cubicBezTo>
                    <a:cubicBezTo>
                      <a:pt x="4" y="42"/>
                      <a:pt x="4" y="42"/>
                      <a:pt x="4" y="42"/>
                    </a:cubicBezTo>
                    <a:cubicBezTo>
                      <a:pt x="4" y="32"/>
                      <a:pt x="2" y="22"/>
                      <a:pt x="1" y="10"/>
                    </a:cubicBezTo>
                    <a:cubicBezTo>
                      <a:pt x="0" y="4"/>
                      <a:pt x="3" y="0"/>
                      <a:pt x="7" y="0"/>
                    </a:cubicBezTo>
                    <a:close/>
                  </a:path>
                </a:pathLst>
              </a:custGeom>
              <a:solidFill>
                <a:srgbClr val="494F7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54"/>
              <p:cNvSpPr>
                <a:spLocks/>
              </p:cNvSpPr>
              <p:nvPr/>
            </p:nvSpPr>
            <p:spPr bwMode="auto">
              <a:xfrm>
                <a:off x="8194675" y="5005388"/>
                <a:ext cx="349250" cy="1490663"/>
              </a:xfrm>
              <a:custGeom>
                <a:avLst/>
                <a:gdLst>
                  <a:gd name="T0" fmla="*/ 10 w 19"/>
                  <a:gd name="T1" fmla="*/ 0 h 81"/>
                  <a:gd name="T2" fmla="*/ 10 w 19"/>
                  <a:gd name="T3" fmla="*/ 0 h 81"/>
                  <a:gd name="T4" fmla="*/ 19 w 19"/>
                  <a:gd name="T5" fmla="*/ 9 h 81"/>
                  <a:gd name="T6" fmla="*/ 19 w 19"/>
                  <a:gd name="T7" fmla="*/ 72 h 81"/>
                  <a:gd name="T8" fmla="*/ 10 w 19"/>
                  <a:gd name="T9" fmla="*/ 81 h 81"/>
                  <a:gd name="T10" fmla="*/ 10 w 19"/>
                  <a:gd name="T11" fmla="*/ 81 h 81"/>
                  <a:gd name="T12" fmla="*/ 0 w 19"/>
                  <a:gd name="T13" fmla="*/ 72 h 81"/>
                  <a:gd name="T14" fmla="*/ 0 w 19"/>
                  <a:gd name="T15" fmla="*/ 9 h 81"/>
                  <a:gd name="T16" fmla="*/ 10 w 19"/>
                  <a:gd name="T1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1">
                    <a:moveTo>
                      <a:pt x="10" y="0"/>
                    </a:moveTo>
                    <a:cubicBezTo>
                      <a:pt x="10" y="0"/>
                      <a:pt x="10" y="0"/>
                      <a:pt x="10" y="0"/>
                    </a:cubicBezTo>
                    <a:cubicBezTo>
                      <a:pt x="15" y="0"/>
                      <a:pt x="19" y="4"/>
                      <a:pt x="19" y="9"/>
                    </a:cubicBezTo>
                    <a:cubicBezTo>
                      <a:pt x="19" y="72"/>
                      <a:pt x="19" y="72"/>
                      <a:pt x="19" y="72"/>
                    </a:cubicBezTo>
                    <a:cubicBezTo>
                      <a:pt x="19" y="77"/>
                      <a:pt x="15" y="81"/>
                      <a:pt x="10" y="81"/>
                    </a:cubicBezTo>
                    <a:cubicBezTo>
                      <a:pt x="10" y="81"/>
                      <a:pt x="10" y="81"/>
                      <a:pt x="10" y="81"/>
                    </a:cubicBezTo>
                    <a:cubicBezTo>
                      <a:pt x="5" y="81"/>
                      <a:pt x="0" y="77"/>
                      <a:pt x="0" y="72"/>
                    </a:cubicBezTo>
                    <a:cubicBezTo>
                      <a:pt x="0" y="9"/>
                      <a:pt x="0" y="9"/>
                      <a:pt x="0" y="9"/>
                    </a:cubicBezTo>
                    <a:cubicBezTo>
                      <a:pt x="0" y="4"/>
                      <a:pt x="5" y="0"/>
                      <a:pt x="10" y="0"/>
                    </a:cubicBezTo>
                    <a:close/>
                  </a:path>
                </a:pathLst>
              </a:custGeom>
              <a:solidFill>
                <a:srgbClr val="3B40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55"/>
              <p:cNvSpPr>
                <a:spLocks/>
              </p:cNvSpPr>
              <p:nvPr/>
            </p:nvSpPr>
            <p:spPr bwMode="auto">
              <a:xfrm>
                <a:off x="8175625" y="3441701"/>
                <a:ext cx="496887" cy="1527175"/>
              </a:xfrm>
              <a:custGeom>
                <a:avLst/>
                <a:gdLst>
                  <a:gd name="T0" fmla="*/ 4 w 27"/>
                  <a:gd name="T1" fmla="*/ 0 h 83"/>
                  <a:gd name="T2" fmla="*/ 26 w 27"/>
                  <a:gd name="T3" fmla="*/ 0 h 83"/>
                  <a:gd name="T4" fmla="*/ 26 w 27"/>
                  <a:gd name="T5" fmla="*/ 0 h 83"/>
                  <a:gd name="T6" fmla="*/ 27 w 27"/>
                  <a:gd name="T7" fmla="*/ 0 h 83"/>
                  <a:gd name="T8" fmla="*/ 27 w 27"/>
                  <a:gd name="T9" fmla="*/ 0 h 83"/>
                  <a:gd name="T10" fmla="*/ 27 w 27"/>
                  <a:gd name="T11" fmla="*/ 83 h 83"/>
                  <a:gd name="T12" fmla="*/ 1 w 27"/>
                  <a:gd name="T13" fmla="*/ 83 h 83"/>
                  <a:gd name="T14" fmla="*/ 0 w 27"/>
                  <a:gd name="T15" fmla="*/ 10 h 83"/>
                  <a:gd name="T16" fmla="*/ 4 w 27"/>
                  <a:gd name="T1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 h="83">
                    <a:moveTo>
                      <a:pt x="4" y="0"/>
                    </a:moveTo>
                    <a:cubicBezTo>
                      <a:pt x="26" y="0"/>
                      <a:pt x="26" y="0"/>
                      <a:pt x="26" y="0"/>
                    </a:cubicBezTo>
                    <a:cubicBezTo>
                      <a:pt x="26" y="0"/>
                      <a:pt x="26" y="0"/>
                      <a:pt x="26" y="0"/>
                    </a:cubicBezTo>
                    <a:cubicBezTo>
                      <a:pt x="27" y="0"/>
                      <a:pt x="27" y="0"/>
                      <a:pt x="27" y="0"/>
                    </a:cubicBezTo>
                    <a:cubicBezTo>
                      <a:pt x="27" y="0"/>
                      <a:pt x="27" y="0"/>
                      <a:pt x="27" y="0"/>
                    </a:cubicBezTo>
                    <a:cubicBezTo>
                      <a:pt x="27" y="83"/>
                      <a:pt x="27" y="83"/>
                      <a:pt x="27" y="83"/>
                    </a:cubicBezTo>
                    <a:cubicBezTo>
                      <a:pt x="1" y="83"/>
                      <a:pt x="1" y="83"/>
                      <a:pt x="1" y="83"/>
                    </a:cubicBezTo>
                    <a:cubicBezTo>
                      <a:pt x="0" y="10"/>
                      <a:pt x="0" y="10"/>
                      <a:pt x="0" y="10"/>
                    </a:cubicBezTo>
                    <a:cubicBezTo>
                      <a:pt x="0" y="4"/>
                      <a:pt x="0" y="0"/>
                      <a:pt x="4" y="0"/>
                    </a:cubicBezTo>
                    <a:close/>
                  </a:path>
                </a:pathLst>
              </a:custGeom>
              <a:solidFill>
                <a:srgbClr val="5362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56"/>
              <p:cNvSpPr>
                <a:spLocks/>
              </p:cNvSpPr>
              <p:nvPr/>
            </p:nvSpPr>
            <p:spPr bwMode="auto">
              <a:xfrm>
                <a:off x="8359775" y="3386138"/>
                <a:ext cx="625475" cy="147638"/>
              </a:xfrm>
              <a:custGeom>
                <a:avLst/>
                <a:gdLst>
                  <a:gd name="T0" fmla="*/ 5 w 34"/>
                  <a:gd name="T1" fmla="*/ 0 h 8"/>
                  <a:gd name="T2" fmla="*/ 0 w 34"/>
                  <a:gd name="T3" fmla="*/ 3 h 8"/>
                  <a:gd name="T4" fmla="*/ 34 w 34"/>
                  <a:gd name="T5" fmla="*/ 3 h 8"/>
                  <a:gd name="T6" fmla="*/ 29 w 34"/>
                  <a:gd name="T7" fmla="*/ 0 h 8"/>
                  <a:gd name="T8" fmla="*/ 5 w 34"/>
                  <a:gd name="T9" fmla="*/ 0 h 8"/>
                </a:gdLst>
                <a:ahLst/>
                <a:cxnLst>
                  <a:cxn ang="0">
                    <a:pos x="T0" y="T1"/>
                  </a:cxn>
                  <a:cxn ang="0">
                    <a:pos x="T2" y="T3"/>
                  </a:cxn>
                  <a:cxn ang="0">
                    <a:pos x="T4" y="T5"/>
                  </a:cxn>
                  <a:cxn ang="0">
                    <a:pos x="T6" y="T7"/>
                  </a:cxn>
                  <a:cxn ang="0">
                    <a:pos x="T8" y="T9"/>
                  </a:cxn>
                </a:cxnLst>
                <a:rect l="0" t="0" r="r" b="b"/>
                <a:pathLst>
                  <a:path w="34" h="8">
                    <a:moveTo>
                      <a:pt x="5" y="0"/>
                    </a:moveTo>
                    <a:cubicBezTo>
                      <a:pt x="0" y="3"/>
                      <a:pt x="0" y="3"/>
                      <a:pt x="0" y="3"/>
                    </a:cubicBezTo>
                    <a:cubicBezTo>
                      <a:pt x="8" y="8"/>
                      <a:pt x="28" y="7"/>
                      <a:pt x="34" y="3"/>
                    </a:cubicBezTo>
                    <a:cubicBezTo>
                      <a:pt x="29" y="0"/>
                      <a:pt x="29" y="0"/>
                      <a:pt x="29" y="0"/>
                    </a:cubicBezTo>
                    <a:cubicBezTo>
                      <a:pt x="21" y="2"/>
                      <a:pt x="12" y="2"/>
                      <a:pt x="5" y="0"/>
                    </a:cubicBezTo>
                    <a:close/>
                  </a:path>
                </a:pathLst>
              </a:custGeom>
              <a:solidFill>
                <a:srgbClr val="C9E7F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57"/>
              <p:cNvSpPr>
                <a:spLocks/>
              </p:cNvSpPr>
              <p:nvPr/>
            </p:nvSpPr>
            <p:spPr bwMode="auto">
              <a:xfrm>
                <a:off x="8359775" y="3386138"/>
                <a:ext cx="312737" cy="111125"/>
              </a:xfrm>
              <a:custGeom>
                <a:avLst/>
                <a:gdLst>
                  <a:gd name="T0" fmla="*/ 5 w 17"/>
                  <a:gd name="T1" fmla="*/ 0 h 6"/>
                  <a:gd name="T2" fmla="*/ 0 w 17"/>
                  <a:gd name="T3" fmla="*/ 3 h 6"/>
                  <a:gd name="T4" fmla="*/ 17 w 17"/>
                  <a:gd name="T5" fmla="*/ 6 h 6"/>
                  <a:gd name="T6" fmla="*/ 17 w 17"/>
                  <a:gd name="T7" fmla="*/ 1 h 6"/>
                  <a:gd name="T8" fmla="*/ 5 w 17"/>
                  <a:gd name="T9" fmla="*/ 0 h 6"/>
                </a:gdLst>
                <a:ahLst/>
                <a:cxnLst>
                  <a:cxn ang="0">
                    <a:pos x="T0" y="T1"/>
                  </a:cxn>
                  <a:cxn ang="0">
                    <a:pos x="T2" y="T3"/>
                  </a:cxn>
                  <a:cxn ang="0">
                    <a:pos x="T4" y="T5"/>
                  </a:cxn>
                  <a:cxn ang="0">
                    <a:pos x="T6" y="T7"/>
                  </a:cxn>
                  <a:cxn ang="0">
                    <a:pos x="T8" y="T9"/>
                  </a:cxn>
                </a:cxnLst>
                <a:rect l="0" t="0" r="r" b="b"/>
                <a:pathLst>
                  <a:path w="17" h="6">
                    <a:moveTo>
                      <a:pt x="5" y="0"/>
                    </a:moveTo>
                    <a:cubicBezTo>
                      <a:pt x="0" y="3"/>
                      <a:pt x="0" y="3"/>
                      <a:pt x="0" y="3"/>
                    </a:cubicBezTo>
                    <a:cubicBezTo>
                      <a:pt x="4" y="5"/>
                      <a:pt x="10" y="6"/>
                      <a:pt x="17" y="6"/>
                    </a:cubicBezTo>
                    <a:cubicBezTo>
                      <a:pt x="17" y="1"/>
                      <a:pt x="17" y="1"/>
                      <a:pt x="17" y="1"/>
                    </a:cubicBezTo>
                    <a:cubicBezTo>
                      <a:pt x="12" y="1"/>
                      <a:pt x="8" y="1"/>
                      <a:pt x="5" y="0"/>
                    </a:cubicBezTo>
                    <a:close/>
                  </a:path>
                </a:pathLst>
              </a:custGeom>
              <a:solidFill>
                <a:srgbClr val="EBF7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58"/>
              <p:cNvSpPr>
                <a:spLocks/>
              </p:cNvSpPr>
              <p:nvPr/>
            </p:nvSpPr>
            <p:spPr bwMode="auto">
              <a:xfrm>
                <a:off x="8323263" y="3405188"/>
                <a:ext cx="698500" cy="146050"/>
              </a:xfrm>
              <a:custGeom>
                <a:avLst/>
                <a:gdLst>
                  <a:gd name="T0" fmla="*/ 4 w 38"/>
                  <a:gd name="T1" fmla="*/ 0 h 8"/>
                  <a:gd name="T2" fmla="*/ 33 w 38"/>
                  <a:gd name="T3" fmla="*/ 0 h 8"/>
                  <a:gd name="T4" fmla="*/ 38 w 38"/>
                  <a:gd name="T5" fmla="*/ 2 h 8"/>
                  <a:gd name="T6" fmla="*/ 0 w 38"/>
                  <a:gd name="T7" fmla="*/ 2 h 8"/>
                  <a:gd name="T8" fmla="*/ 4 w 38"/>
                  <a:gd name="T9" fmla="*/ 0 h 8"/>
                </a:gdLst>
                <a:ahLst/>
                <a:cxnLst>
                  <a:cxn ang="0">
                    <a:pos x="T0" y="T1"/>
                  </a:cxn>
                  <a:cxn ang="0">
                    <a:pos x="T2" y="T3"/>
                  </a:cxn>
                  <a:cxn ang="0">
                    <a:pos x="T4" y="T5"/>
                  </a:cxn>
                  <a:cxn ang="0">
                    <a:pos x="T6" y="T7"/>
                  </a:cxn>
                  <a:cxn ang="0">
                    <a:pos x="T8" y="T9"/>
                  </a:cxn>
                </a:cxnLst>
                <a:rect l="0" t="0" r="r" b="b"/>
                <a:pathLst>
                  <a:path w="38" h="8">
                    <a:moveTo>
                      <a:pt x="4" y="0"/>
                    </a:moveTo>
                    <a:cubicBezTo>
                      <a:pt x="14" y="3"/>
                      <a:pt x="25" y="3"/>
                      <a:pt x="33" y="0"/>
                    </a:cubicBezTo>
                    <a:cubicBezTo>
                      <a:pt x="38" y="2"/>
                      <a:pt x="38" y="2"/>
                      <a:pt x="38" y="2"/>
                    </a:cubicBezTo>
                    <a:cubicBezTo>
                      <a:pt x="27" y="8"/>
                      <a:pt x="11" y="8"/>
                      <a:pt x="0" y="2"/>
                    </a:cubicBezTo>
                    <a:lnTo>
                      <a:pt x="4" y="0"/>
                    </a:lnTo>
                    <a:close/>
                  </a:path>
                </a:pathLst>
              </a:custGeom>
              <a:solidFill>
                <a:srgbClr val="38496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59"/>
              <p:cNvSpPr>
                <a:spLocks/>
              </p:cNvSpPr>
              <p:nvPr/>
            </p:nvSpPr>
            <p:spPr bwMode="auto">
              <a:xfrm>
                <a:off x="7974013" y="5114926"/>
                <a:ext cx="1379537" cy="295275"/>
              </a:xfrm>
              <a:custGeom>
                <a:avLst/>
                <a:gdLst>
                  <a:gd name="T0" fmla="*/ 8 w 75"/>
                  <a:gd name="T1" fmla="*/ 0 h 16"/>
                  <a:gd name="T2" fmla="*/ 67 w 75"/>
                  <a:gd name="T3" fmla="*/ 0 h 16"/>
                  <a:gd name="T4" fmla="*/ 75 w 75"/>
                  <a:gd name="T5" fmla="*/ 5 h 16"/>
                  <a:gd name="T6" fmla="*/ 75 w 75"/>
                  <a:gd name="T7" fmla="*/ 11 h 16"/>
                  <a:gd name="T8" fmla="*/ 67 w 75"/>
                  <a:gd name="T9" fmla="*/ 16 h 16"/>
                  <a:gd name="T10" fmla="*/ 8 w 75"/>
                  <a:gd name="T11" fmla="*/ 16 h 16"/>
                  <a:gd name="T12" fmla="*/ 0 w 75"/>
                  <a:gd name="T13" fmla="*/ 11 h 16"/>
                  <a:gd name="T14" fmla="*/ 0 w 75"/>
                  <a:gd name="T15" fmla="*/ 5 h 16"/>
                  <a:gd name="T16" fmla="*/ 8 w 75"/>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16">
                    <a:moveTo>
                      <a:pt x="8" y="0"/>
                    </a:moveTo>
                    <a:cubicBezTo>
                      <a:pt x="67" y="0"/>
                      <a:pt x="67" y="0"/>
                      <a:pt x="67" y="0"/>
                    </a:cubicBezTo>
                    <a:cubicBezTo>
                      <a:pt x="72" y="0"/>
                      <a:pt x="75" y="2"/>
                      <a:pt x="75" y="5"/>
                    </a:cubicBezTo>
                    <a:cubicBezTo>
                      <a:pt x="75" y="11"/>
                      <a:pt x="75" y="11"/>
                      <a:pt x="75" y="11"/>
                    </a:cubicBezTo>
                    <a:cubicBezTo>
                      <a:pt x="75" y="14"/>
                      <a:pt x="72" y="16"/>
                      <a:pt x="67" y="16"/>
                    </a:cubicBezTo>
                    <a:cubicBezTo>
                      <a:pt x="8" y="16"/>
                      <a:pt x="8" y="16"/>
                      <a:pt x="8" y="16"/>
                    </a:cubicBezTo>
                    <a:cubicBezTo>
                      <a:pt x="4" y="16"/>
                      <a:pt x="0" y="14"/>
                      <a:pt x="0" y="11"/>
                    </a:cubicBezTo>
                    <a:cubicBezTo>
                      <a:pt x="0" y="5"/>
                      <a:pt x="0" y="5"/>
                      <a:pt x="0" y="5"/>
                    </a:cubicBezTo>
                    <a:cubicBezTo>
                      <a:pt x="0" y="2"/>
                      <a:pt x="4" y="0"/>
                      <a:pt x="8"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Freeform 60"/>
              <p:cNvSpPr>
                <a:spLocks/>
              </p:cNvSpPr>
              <p:nvPr/>
            </p:nvSpPr>
            <p:spPr bwMode="auto">
              <a:xfrm>
                <a:off x="7974013" y="5114926"/>
                <a:ext cx="698500" cy="295275"/>
              </a:xfrm>
              <a:custGeom>
                <a:avLst/>
                <a:gdLst>
                  <a:gd name="T0" fmla="*/ 8 w 38"/>
                  <a:gd name="T1" fmla="*/ 0 h 16"/>
                  <a:gd name="T2" fmla="*/ 38 w 38"/>
                  <a:gd name="T3" fmla="*/ 0 h 16"/>
                  <a:gd name="T4" fmla="*/ 38 w 38"/>
                  <a:gd name="T5" fmla="*/ 16 h 16"/>
                  <a:gd name="T6" fmla="*/ 8 w 38"/>
                  <a:gd name="T7" fmla="*/ 16 h 16"/>
                  <a:gd name="T8" fmla="*/ 0 w 38"/>
                  <a:gd name="T9" fmla="*/ 11 h 16"/>
                  <a:gd name="T10" fmla="*/ 0 w 38"/>
                  <a:gd name="T11" fmla="*/ 5 h 16"/>
                  <a:gd name="T12" fmla="*/ 8 w 3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38" h="16">
                    <a:moveTo>
                      <a:pt x="8" y="0"/>
                    </a:moveTo>
                    <a:cubicBezTo>
                      <a:pt x="38" y="0"/>
                      <a:pt x="38" y="0"/>
                      <a:pt x="38" y="0"/>
                    </a:cubicBezTo>
                    <a:cubicBezTo>
                      <a:pt x="38" y="16"/>
                      <a:pt x="38" y="16"/>
                      <a:pt x="38" y="16"/>
                    </a:cubicBezTo>
                    <a:cubicBezTo>
                      <a:pt x="8" y="16"/>
                      <a:pt x="8" y="16"/>
                      <a:pt x="8" y="16"/>
                    </a:cubicBezTo>
                    <a:cubicBezTo>
                      <a:pt x="4" y="16"/>
                      <a:pt x="0" y="14"/>
                      <a:pt x="0" y="11"/>
                    </a:cubicBezTo>
                    <a:cubicBezTo>
                      <a:pt x="0" y="5"/>
                      <a:pt x="0" y="5"/>
                      <a:pt x="0" y="5"/>
                    </a:cubicBezTo>
                    <a:cubicBezTo>
                      <a:pt x="0" y="2"/>
                      <a:pt x="4" y="0"/>
                      <a:pt x="8"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61"/>
              <p:cNvSpPr>
                <a:spLocks/>
              </p:cNvSpPr>
              <p:nvPr/>
            </p:nvSpPr>
            <p:spPr bwMode="auto">
              <a:xfrm>
                <a:off x="8027988" y="4159251"/>
                <a:ext cx="1289050" cy="312738"/>
              </a:xfrm>
              <a:custGeom>
                <a:avLst/>
                <a:gdLst>
                  <a:gd name="T0" fmla="*/ 7 w 70"/>
                  <a:gd name="T1" fmla="*/ 0 h 17"/>
                  <a:gd name="T2" fmla="*/ 63 w 70"/>
                  <a:gd name="T3" fmla="*/ 0 h 17"/>
                  <a:gd name="T4" fmla="*/ 70 w 70"/>
                  <a:gd name="T5" fmla="*/ 6 h 17"/>
                  <a:gd name="T6" fmla="*/ 70 w 70"/>
                  <a:gd name="T7" fmla="*/ 11 h 17"/>
                  <a:gd name="T8" fmla="*/ 63 w 70"/>
                  <a:gd name="T9" fmla="*/ 17 h 17"/>
                  <a:gd name="T10" fmla="*/ 7 w 70"/>
                  <a:gd name="T11" fmla="*/ 17 h 17"/>
                  <a:gd name="T12" fmla="*/ 0 w 70"/>
                  <a:gd name="T13" fmla="*/ 11 h 17"/>
                  <a:gd name="T14" fmla="*/ 0 w 70"/>
                  <a:gd name="T15" fmla="*/ 6 h 17"/>
                  <a:gd name="T16" fmla="*/ 7 w 70"/>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7">
                    <a:moveTo>
                      <a:pt x="7" y="0"/>
                    </a:moveTo>
                    <a:cubicBezTo>
                      <a:pt x="63" y="0"/>
                      <a:pt x="63" y="0"/>
                      <a:pt x="63" y="0"/>
                    </a:cubicBezTo>
                    <a:cubicBezTo>
                      <a:pt x="66" y="0"/>
                      <a:pt x="70" y="2"/>
                      <a:pt x="70" y="6"/>
                    </a:cubicBezTo>
                    <a:cubicBezTo>
                      <a:pt x="70" y="11"/>
                      <a:pt x="70" y="11"/>
                      <a:pt x="70" y="11"/>
                    </a:cubicBezTo>
                    <a:cubicBezTo>
                      <a:pt x="70" y="14"/>
                      <a:pt x="66" y="17"/>
                      <a:pt x="63" y="17"/>
                    </a:cubicBezTo>
                    <a:cubicBezTo>
                      <a:pt x="7" y="17"/>
                      <a:pt x="7" y="17"/>
                      <a:pt x="7" y="17"/>
                    </a:cubicBezTo>
                    <a:cubicBezTo>
                      <a:pt x="4" y="17"/>
                      <a:pt x="0" y="14"/>
                      <a:pt x="0" y="11"/>
                    </a:cubicBezTo>
                    <a:cubicBezTo>
                      <a:pt x="0" y="6"/>
                      <a:pt x="0" y="6"/>
                      <a:pt x="0" y="6"/>
                    </a:cubicBezTo>
                    <a:cubicBezTo>
                      <a:pt x="0" y="2"/>
                      <a:pt x="4" y="0"/>
                      <a:pt x="7"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Freeform 62"/>
              <p:cNvSpPr>
                <a:spLocks/>
              </p:cNvSpPr>
              <p:nvPr/>
            </p:nvSpPr>
            <p:spPr bwMode="auto">
              <a:xfrm>
                <a:off x="8027988" y="4471988"/>
                <a:ext cx="1289050" cy="293688"/>
              </a:xfrm>
              <a:custGeom>
                <a:avLst/>
                <a:gdLst>
                  <a:gd name="T0" fmla="*/ 7 w 70"/>
                  <a:gd name="T1" fmla="*/ 0 h 16"/>
                  <a:gd name="T2" fmla="*/ 63 w 70"/>
                  <a:gd name="T3" fmla="*/ 0 h 16"/>
                  <a:gd name="T4" fmla="*/ 70 w 70"/>
                  <a:gd name="T5" fmla="*/ 6 h 16"/>
                  <a:gd name="T6" fmla="*/ 70 w 70"/>
                  <a:gd name="T7" fmla="*/ 10 h 16"/>
                  <a:gd name="T8" fmla="*/ 63 w 70"/>
                  <a:gd name="T9" fmla="*/ 16 h 16"/>
                  <a:gd name="T10" fmla="*/ 7 w 70"/>
                  <a:gd name="T11" fmla="*/ 16 h 16"/>
                  <a:gd name="T12" fmla="*/ 0 w 70"/>
                  <a:gd name="T13" fmla="*/ 10 h 16"/>
                  <a:gd name="T14" fmla="*/ 0 w 70"/>
                  <a:gd name="T15" fmla="*/ 6 h 16"/>
                  <a:gd name="T16" fmla="*/ 7 w 70"/>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0" h="16">
                    <a:moveTo>
                      <a:pt x="7" y="0"/>
                    </a:moveTo>
                    <a:cubicBezTo>
                      <a:pt x="63" y="0"/>
                      <a:pt x="63" y="0"/>
                      <a:pt x="63" y="0"/>
                    </a:cubicBezTo>
                    <a:cubicBezTo>
                      <a:pt x="66" y="0"/>
                      <a:pt x="70" y="3"/>
                      <a:pt x="70" y="6"/>
                    </a:cubicBezTo>
                    <a:cubicBezTo>
                      <a:pt x="70" y="10"/>
                      <a:pt x="70" y="10"/>
                      <a:pt x="70" y="10"/>
                    </a:cubicBezTo>
                    <a:cubicBezTo>
                      <a:pt x="70" y="13"/>
                      <a:pt x="66" y="16"/>
                      <a:pt x="63" y="16"/>
                    </a:cubicBezTo>
                    <a:cubicBezTo>
                      <a:pt x="7" y="16"/>
                      <a:pt x="7" y="16"/>
                      <a:pt x="7" y="16"/>
                    </a:cubicBezTo>
                    <a:cubicBezTo>
                      <a:pt x="4" y="16"/>
                      <a:pt x="0" y="13"/>
                      <a:pt x="0" y="10"/>
                    </a:cubicBezTo>
                    <a:cubicBezTo>
                      <a:pt x="0" y="6"/>
                      <a:pt x="0" y="6"/>
                      <a:pt x="0" y="6"/>
                    </a:cubicBezTo>
                    <a:cubicBezTo>
                      <a:pt x="0" y="3"/>
                      <a:pt x="4" y="0"/>
                      <a:pt x="7"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Freeform 63"/>
              <p:cNvSpPr>
                <a:spLocks/>
              </p:cNvSpPr>
              <p:nvPr/>
            </p:nvSpPr>
            <p:spPr bwMode="auto">
              <a:xfrm>
                <a:off x="8027988" y="4159251"/>
                <a:ext cx="644525" cy="312738"/>
              </a:xfrm>
              <a:custGeom>
                <a:avLst/>
                <a:gdLst>
                  <a:gd name="T0" fmla="*/ 7 w 35"/>
                  <a:gd name="T1" fmla="*/ 0 h 17"/>
                  <a:gd name="T2" fmla="*/ 35 w 35"/>
                  <a:gd name="T3" fmla="*/ 0 h 17"/>
                  <a:gd name="T4" fmla="*/ 35 w 35"/>
                  <a:gd name="T5" fmla="*/ 17 h 17"/>
                  <a:gd name="T6" fmla="*/ 7 w 35"/>
                  <a:gd name="T7" fmla="*/ 17 h 17"/>
                  <a:gd name="T8" fmla="*/ 0 w 35"/>
                  <a:gd name="T9" fmla="*/ 11 h 17"/>
                  <a:gd name="T10" fmla="*/ 0 w 35"/>
                  <a:gd name="T11" fmla="*/ 6 h 17"/>
                  <a:gd name="T12" fmla="*/ 7 w 35"/>
                  <a:gd name="T13" fmla="*/ 0 h 17"/>
                </a:gdLst>
                <a:ahLst/>
                <a:cxnLst>
                  <a:cxn ang="0">
                    <a:pos x="T0" y="T1"/>
                  </a:cxn>
                  <a:cxn ang="0">
                    <a:pos x="T2" y="T3"/>
                  </a:cxn>
                  <a:cxn ang="0">
                    <a:pos x="T4" y="T5"/>
                  </a:cxn>
                  <a:cxn ang="0">
                    <a:pos x="T6" y="T7"/>
                  </a:cxn>
                  <a:cxn ang="0">
                    <a:pos x="T8" y="T9"/>
                  </a:cxn>
                  <a:cxn ang="0">
                    <a:pos x="T10" y="T11"/>
                  </a:cxn>
                  <a:cxn ang="0">
                    <a:pos x="T12" y="T13"/>
                  </a:cxn>
                </a:cxnLst>
                <a:rect l="0" t="0" r="r" b="b"/>
                <a:pathLst>
                  <a:path w="35" h="17">
                    <a:moveTo>
                      <a:pt x="7" y="0"/>
                    </a:moveTo>
                    <a:cubicBezTo>
                      <a:pt x="35" y="0"/>
                      <a:pt x="35" y="0"/>
                      <a:pt x="35" y="0"/>
                    </a:cubicBezTo>
                    <a:cubicBezTo>
                      <a:pt x="35" y="17"/>
                      <a:pt x="35" y="17"/>
                      <a:pt x="35" y="17"/>
                    </a:cubicBezTo>
                    <a:cubicBezTo>
                      <a:pt x="7" y="17"/>
                      <a:pt x="7" y="17"/>
                      <a:pt x="7" y="17"/>
                    </a:cubicBezTo>
                    <a:cubicBezTo>
                      <a:pt x="4" y="17"/>
                      <a:pt x="0" y="14"/>
                      <a:pt x="0" y="11"/>
                    </a:cubicBezTo>
                    <a:cubicBezTo>
                      <a:pt x="0" y="6"/>
                      <a:pt x="0" y="6"/>
                      <a:pt x="0" y="6"/>
                    </a:cubicBezTo>
                    <a:cubicBezTo>
                      <a:pt x="0" y="2"/>
                      <a:pt x="4" y="0"/>
                      <a:pt x="7"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64"/>
              <p:cNvSpPr>
                <a:spLocks/>
              </p:cNvSpPr>
              <p:nvPr/>
            </p:nvSpPr>
            <p:spPr bwMode="auto">
              <a:xfrm>
                <a:off x="8027988" y="4471988"/>
                <a:ext cx="644525" cy="293688"/>
              </a:xfrm>
              <a:custGeom>
                <a:avLst/>
                <a:gdLst>
                  <a:gd name="T0" fmla="*/ 7 w 35"/>
                  <a:gd name="T1" fmla="*/ 0 h 16"/>
                  <a:gd name="T2" fmla="*/ 35 w 35"/>
                  <a:gd name="T3" fmla="*/ 0 h 16"/>
                  <a:gd name="T4" fmla="*/ 35 w 35"/>
                  <a:gd name="T5" fmla="*/ 16 h 16"/>
                  <a:gd name="T6" fmla="*/ 7 w 35"/>
                  <a:gd name="T7" fmla="*/ 16 h 16"/>
                  <a:gd name="T8" fmla="*/ 0 w 35"/>
                  <a:gd name="T9" fmla="*/ 10 h 16"/>
                  <a:gd name="T10" fmla="*/ 0 w 35"/>
                  <a:gd name="T11" fmla="*/ 6 h 16"/>
                  <a:gd name="T12" fmla="*/ 7 w 35"/>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35" h="16">
                    <a:moveTo>
                      <a:pt x="7" y="0"/>
                    </a:moveTo>
                    <a:cubicBezTo>
                      <a:pt x="35" y="0"/>
                      <a:pt x="35" y="0"/>
                      <a:pt x="35" y="0"/>
                    </a:cubicBezTo>
                    <a:cubicBezTo>
                      <a:pt x="35" y="16"/>
                      <a:pt x="35" y="16"/>
                      <a:pt x="35" y="16"/>
                    </a:cubicBezTo>
                    <a:cubicBezTo>
                      <a:pt x="7" y="16"/>
                      <a:pt x="7" y="16"/>
                      <a:pt x="7" y="16"/>
                    </a:cubicBezTo>
                    <a:cubicBezTo>
                      <a:pt x="4" y="16"/>
                      <a:pt x="0" y="13"/>
                      <a:pt x="0" y="10"/>
                    </a:cubicBezTo>
                    <a:cubicBezTo>
                      <a:pt x="0" y="6"/>
                      <a:pt x="0" y="6"/>
                      <a:pt x="0" y="6"/>
                    </a:cubicBezTo>
                    <a:cubicBezTo>
                      <a:pt x="0" y="3"/>
                      <a:pt x="4" y="0"/>
                      <a:pt x="7"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65"/>
              <p:cNvSpPr>
                <a:spLocks/>
              </p:cNvSpPr>
              <p:nvPr/>
            </p:nvSpPr>
            <p:spPr bwMode="auto">
              <a:xfrm>
                <a:off x="8047038" y="4397376"/>
                <a:ext cx="1250950" cy="74613"/>
              </a:xfrm>
              <a:custGeom>
                <a:avLst/>
                <a:gdLst>
                  <a:gd name="T0" fmla="*/ 68 w 68"/>
                  <a:gd name="T1" fmla="*/ 0 h 4"/>
                  <a:gd name="T2" fmla="*/ 62 w 68"/>
                  <a:gd name="T3" fmla="*/ 4 h 4"/>
                  <a:gd name="T4" fmla="*/ 6 w 68"/>
                  <a:gd name="T5" fmla="*/ 4 h 4"/>
                  <a:gd name="T6" fmla="*/ 0 w 68"/>
                  <a:gd name="T7" fmla="*/ 0 h 4"/>
                  <a:gd name="T8" fmla="*/ 68 w 68"/>
                  <a:gd name="T9" fmla="*/ 0 h 4"/>
                </a:gdLst>
                <a:ahLst/>
                <a:cxnLst>
                  <a:cxn ang="0">
                    <a:pos x="T0" y="T1"/>
                  </a:cxn>
                  <a:cxn ang="0">
                    <a:pos x="T2" y="T3"/>
                  </a:cxn>
                  <a:cxn ang="0">
                    <a:pos x="T4" y="T5"/>
                  </a:cxn>
                  <a:cxn ang="0">
                    <a:pos x="T6" y="T7"/>
                  </a:cxn>
                  <a:cxn ang="0">
                    <a:pos x="T8" y="T9"/>
                  </a:cxn>
                </a:cxnLst>
                <a:rect l="0" t="0" r="r" b="b"/>
                <a:pathLst>
                  <a:path w="68" h="4">
                    <a:moveTo>
                      <a:pt x="68" y="0"/>
                    </a:moveTo>
                    <a:cubicBezTo>
                      <a:pt x="67" y="2"/>
                      <a:pt x="64" y="4"/>
                      <a:pt x="62" y="4"/>
                    </a:cubicBezTo>
                    <a:cubicBezTo>
                      <a:pt x="6" y="4"/>
                      <a:pt x="6" y="4"/>
                      <a:pt x="6" y="4"/>
                    </a:cubicBezTo>
                    <a:cubicBezTo>
                      <a:pt x="3" y="4"/>
                      <a:pt x="1" y="2"/>
                      <a:pt x="0" y="0"/>
                    </a:cubicBezTo>
                    <a:lnTo>
                      <a:pt x="68"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Rectangle 66"/>
              <p:cNvSpPr>
                <a:spLocks noChangeArrowheads="1"/>
              </p:cNvSpPr>
              <p:nvPr/>
            </p:nvSpPr>
            <p:spPr bwMode="auto">
              <a:xfrm>
                <a:off x="8580438" y="4748213"/>
                <a:ext cx="165100" cy="36671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67"/>
              <p:cNvSpPr>
                <a:spLocks noChangeArrowheads="1"/>
              </p:cNvSpPr>
              <p:nvPr/>
            </p:nvSpPr>
            <p:spPr bwMode="auto">
              <a:xfrm>
                <a:off x="8580438" y="4748213"/>
                <a:ext cx="92075" cy="366713"/>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68"/>
              <p:cNvSpPr>
                <a:spLocks/>
              </p:cNvSpPr>
              <p:nvPr/>
            </p:nvSpPr>
            <p:spPr bwMode="auto">
              <a:xfrm>
                <a:off x="8047038" y="4692651"/>
                <a:ext cx="1250950" cy="73025"/>
              </a:xfrm>
              <a:custGeom>
                <a:avLst/>
                <a:gdLst>
                  <a:gd name="T0" fmla="*/ 68 w 68"/>
                  <a:gd name="T1" fmla="*/ 0 h 4"/>
                  <a:gd name="T2" fmla="*/ 62 w 68"/>
                  <a:gd name="T3" fmla="*/ 4 h 4"/>
                  <a:gd name="T4" fmla="*/ 6 w 68"/>
                  <a:gd name="T5" fmla="*/ 4 h 4"/>
                  <a:gd name="T6" fmla="*/ 0 w 68"/>
                  <a:gd name="T7" fmla="*/ 0 h 4"/>
                  <a:gd name="T8" fmla="*/ 68 w 68"/>
                  <a:gd name="T9" fmla="*/ 0 h 4"/>
                </a:gdLst>
                <a:ahLst/>
                <a:cxnLst>
                  <a:cxn ang="0">
                    <a:pos x="T0" y="T1"/>
                  </a:cxn>
                  <a:cxn ang="0">
                    <a:pos x="T2" y="T3"/>
                  </a:cxn>
                  <a:cxn ang="0">
                    <a:pos x="T4" y="T5"/>
                  </a:cxn>
                  <a:cxn ang="0">
                    <a:pos x="T6" y="T7"/>
                  </a:cxn>
                  <a:cxn ang="0">
                    <a:pos x="T8" y="T9"/>
                  </a:cxn>
                </a:cxnLst>
                <a:rect l="0" t="0" r="r" b="b"/>
                <a:pathLst>
                  <a:path w="68" h="4">
                    <a:moveTo>
                      <a:pt x="68" y="0"/>
                    </a:moveTo>
                    <a:cubicBezTo>
                      <a:pt x="67" y="2"/>
                      <a:pt x="65" y="4"/>
                      <a:pt x="62" y="4"/>
                    </a:cubicBezTo>
                    <a:cubicBezTo>
                      <a:pt x="6" y="4"/>
                      <a:pt x="6" y="4"/>
                      <a:pt x="6" y="4"/>
                    </a:cubicBezTo>
                    <a:cubicBezTo>
                      <a:pt x="3" y="4"/>
                      <a:pt x="1" y="2"/>
                      <a:pt x="0" y="0"/>
                    </a:cubicBezTo>
                    <a:lnTo>
                      <a:pt x="68"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69"/>
              <p:cNvSpPr>
                <a:spLocks noChangeArrowheads="1"/>
              </p:cNvSpPr>
              <p:nvPr/>
            </p:nvSpPr>
            <p:spPr bwMode="auto">
              <a:xfrm>
                <a:off x="8580438" y="5410201"/>
                <a:ext cx="165100" cy="77311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Rectangle 70"/>
              <p:cNvSpPr>
                <a:spLocks noChangeArrowheads="1"/>
              </p:cNvSpPr>
              <p:nvPr/>
            </p:nvSpPr>
            <p:spPr bwMode="auto">
              <a:xfrm>
                <a:off x="8580438" y="5410201"/>
                <a:ext cx="92075" cy="773113"/>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71"/>
              <p:cNvSpPr>
                <a:spLocks/>
              </p:cNvSpPr>
              <p:nvPr/>
            </p:nvSpPr>
            <p:spPr bwMode="auto">
              <a:xfrm>
                <a:off x="7974013" y="5318126"/>
                <a:ext cx="1379537" cy="92075"/>
              </a:xfrm>
              <a:custGeom>
                <a:avLst/>
                <a:gdLst>
                  <a:gd name="T0" fmla="*/ 75 w 75"/>
                  <a:gd name="T1" fmla="*/ 0 h 5"/>
                  <a:gd name="T2" fmla="*/ 67 w 75"/>
                  <a:gd name="T3" fmla="*/ 5 h 5"/>
                  <a:gd name="T4" fmla="*/ 8 w 75"/>
                  <a:gd name="T5" fmla="*/ 5 h 5"/>
                  <a:gd name="T6" fmla="*/ 0 w 75"/>
                  <a:gd name="T7" fmla="*/ 0 h 5"/>
                  <a:gd name="T8" fmla="*/ 75 w 75"/>
                  <a:gd name="T9" fmla="*/ 0 h 5"/>
                </a:gdLst>
                <a:ahLst/>
                <a:cxnLst>
                  <a:cxn ang="0">
                    <a:pos x="T0" y="T1"/>
                  </a:cxn>
                  <a:cxn ang="0">
                    <a:pos x="T2" y="T3"/>
                  </a:cxn>
                  <a:cxn ang="0">
                    <a:pos x="T4" y="T5"/>
                  </a:cxn>
                  <a:cxn ang="0">
                    <a:pos x="T6" y="T7"/>
                  </a:cxn>
                  <a:cxn ang="0">
                    <a:pos x="T8" y="T9"/>
                  </a:cxn>
                </a:cxnLst>
                <a:rect l="0" t="0" r="r" b="b"/>
                <a:pathLst>
                  <a:path w="75" h="5">
                    <a:moveTo>
                      <a:pt x="75" y="0"/>
                    </a:moveTo>
                    <a:cubicBezTo>
                      <a:pt x="75" y="3"/>
                      <a:pt x="71" y="5"/>
                      <a:pt x="67" y="5"/>
                    </a:cubicBezTo>
                    <a:cubicBezTo>
                      <a:pt x="8" y="5"/>
                      <a:pt x="8" y="5"/>
                      <a:pt x="8" y="5"/>
                    </a:cubicBezTo>
                    <a:cubicBezTo>
                      <a:pt x="4" y="5"/>
                      <a:pt x="1" y="3"/>
                      <a:pt x="0" y="0"/>
                    </a:cubicBezTo>
                    <a:lnTo>
                      <a:pt x="75"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Rectangle 72"/>
              <p:cNvSpPr>
                <a:spLocks noChangeArrowheads="1"/>
              </p:cNvSpPr>
              <p:nvPr/>
            </p:nvSpPr>
            <p:spPr bwMode="auto">
              <a:xfrm>
                <a:off x="8286750" y="6164263"/>
                <a:ext cx="754062" cy="73025"/>
              </a:xfrm>
              <a:prstGeom prst="rect">
                <a:avLst/>
              </a:prstGeom>
              <a:solidFill>
                <a:srgbClr val="B7B7B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Rectangle 73"/>
              <p:cNvSpPr>
                <a:spLocks noChangeArrowheads="1"/>
              </p:cNvSpPr>
              <p:nvPr/>
            </p:nvSpPr>
            <p:spPr bwMode="auto">
              <a:xfrm>
                <a:off x="8286750" y="6219826"/>
                <a:ext cx="754062" cy="17463"/>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Rectangle 74"/>
              <p:cNvSpPr>
                <a:spLocks noChangeArrowheads="1"/>
              </p:cNvSpPr>
              <p:nvPr/>
            </p:nvSpPr>
            <p:spPr bwMode="auto">
              <a:xfrm>
                <a:off x="8304213" y="6237288"/>
                <a:ext cx="36512" cy="147638"/>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Rectangle 75"/>
              <p:cNvSpPr>
                <a:spLocks noChangeArrowheads="1"/>
              </p:cNvSpPr>
              <p:nvPr/>
            </p:nvSpPr>
            <p:spPr bwMode="auto">
              <a:xfrm>
                <a:off x="8304213" y="6237288"/>
                <a:ext cx="36512" cy="36513"/>
              </a:xfrm>
              <a:prstGeom prst="rect">
                <a:avLst/>
              </a:prstGeom>
              <a:solidFill>
                <a:srgbClr val="70767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Oval 76"/>
              <p:cNvSpPr>
                <a:spLocks noChangeArrowheads="1"/>
              </p:cNvSpPr>
              <p:nvPr/>
            </p:nvSpPr>
            <p:spPr bwMode="auto">
              <a:xfrm>
                <a:off x="8212138" y="6348413"/>
                <a:ext cx="203200" cy="184150"/>
              </a:xfrm>
              <a:prstGeom prst="ellipse">
                <a:avLst/>
              </a:pr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Oval 77"/>
              <p:cNvSpPr>
                <a:spLocks noChangeArrowheads="1"/>
              </p:cNvSpPr>
              <p:nvPr/>
            </p:nvSpPr>
            <p:spPr bwMode="auto">
              <a:xfrm>
                <a:off x="8267700" y="6384926"/>
                <a:ext cx="111125" cy="111125"/>
              </a:xfrm>
              <a:prstGeom prst="ellipse">
                <a:avLst/>
              </a:prstGeom>
              <a:solidFill>
                <a:srgbClr val="8D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78"/>
              <p:cNvSpPr>
                <a:spLocks noChangeArrowheads="1"/>
              </p:cNvSpPr>
              <p:nvPr/>
            </p:nvSpPr>
            <p:spPr bwMode="auto">
              <a:xfrm>
                <a:off x="8985250" y="6237288"/>
                <a:ext cx="36512" cy="147638"/>
              </a:xfrm>
              <a:prstGeom prst="rect">
                <a:avLst/>
              </a:prstGeom>
              <a:solidFill>
                <a:srgbClr val="8D91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79"/>
              <p:cNvSpPr>
                <a:spLocks noChangeArrowheads="1"/>
              </p:cNvSpPr>
              <p:nvPr/>
            </p:nvSpPr>
            <p:spPr bwMode="auto">
              <a:xfrm>
                <a:off x="8985250" y="6237288"/>
                <a:ext cx="36512" cy="36513"/>
              </a:xfrm>
              <a:prstGeom prst="rect">
                <a:avLst/>
              </a:prstGeom>
              <a:solidFill>
                <a:srgbClr val="70767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Oval 80"/>
              <p:cNvSpPr>
                <a:spLocks noChangeArrowheads="1"/>
              </p:cNvSpPr>
              <p:nvPr/>
            </p:nvSpPr>
            <p:spPr bwMode="auto">
              <a:xfrm>
                <a:off x="8893175" y="6348413"/>
                <a:ext cx="203200" cy="184150"/>
              </a:xfrm>
              <a:prstGeom prst="ellipse">
                <a:avLst/>
              </a:prstGeom>
              <a:solidFill>
                <a:srgbClr val="B7B7B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Oval 81"/>
              <p:cNvSpPr>
                <a:spLocks noChangeArrowheads="1"/>
              </p:cNvSpPr>
              <p:nvPr/>
            </p:nvSpPr>
            <p:spPr bwMode="auto">
              <a:xfrm>
                <a:off x="8948738" y="6384926"/>
                <a:ext cx="111125" cy="111125"/>
              </a:xfrm>
              <a:prstGeom prst="ellipse">
                <a:avLst/>
              </a:prstGeom>
              <a:solidFill>
                <a:srgbClr val="8D91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82"/>
              <p:cNvSpPr>
                <a:spLocks/>
              </p:cNvSpPr>
              <p:nvPr/>
            </p:nvSpPr>
            <p:spPr bwMode="auto">
              <a:xfrm>
                <a:off x="7531100" y="3441701"/>
                <a:ext cx="865187" cy="735013"/>
              </a:xfrm>
              <a:custGeom>
                <a:avLst/>
                <a:gdLst>
                  <a:gd name="T0" fmla="*/ 11 w 47"/>
                  <a:gd name="T1" fmla="*/ 40 h 40"/>
                  <a:gd name="T2" fmla="*/ 27 w 47"/>
                  <a:gd name="T3" fmla="*/ 28 h 40"/>
                  <a:gd name="T4" fmla="*/ 43 w 47"/>
                  <a:gd name="T5" fmla="*/ 12 h 40"/>
                  <a:gd name="T6" fmla="*/ 33 w 47"/>
                  <a:gd name="T7" fmla="*/ 0 h 40"/>
                  <a:gd name="T8" fmla="*/ 33 w 47"/>
                  <a:gd name="T9" fmla="*/ 0 h 40"/>
                  <a:gd name="T10" fmla="*/ 10 w 47"/>
                  <a:gd name="T11" fmla="*/ 20 h 40"/>
                  <a:gd name="T12" fmla="*/ 11 w 47"/>
                  <a:gd name="T13" fmla="*/ 40 h 40"/>
                </a:gdLst>
                <a:ahLst/>
                <a:cxnLst>
                  <a:cxn ang="0">
                    <a:pos x="T0" y="T1"/>
                  </a:cxn>
                  <a:cxn ang="0">
                    <a:pos x="T2" y="T3"/>
                  </a:cxn>
                  <a:cxn ang="0">
                    <a:pos x="T4" y="T5"/>
                  </a:cxn>
                  <a:cxn ang="0">
                    <a:pos x="T6" y="T7"/>
                  </a:cxn>
                  <a:cxn ang="0">
                    <a:pos x="T8" y="T9"/>
                  </a:cxn>
                  <a:cxn ang="0">
                    <a:pos x="T10" y="T11"/>
                  </a:cxn>
                  <a:cxn ang="0">
                    <a:pos x="T12" y="T13"/>
                  </a:cxn>
                </a:cxnLst>
                <a:rect l="0" t="0" r="r" b="b"/>
                <a:pathLst>
                  <a:path w="47" h="40">
                    <a:moveTo>
                      <a:pt x="11" y="40"/>
                    </a:moveTo>
                    <a:cubicBezTo>
                      <a:pt x="19" y="40"/>
                      <a:pt x="23" y="32"/>
                      <a:pt x="27" y="28"/>
                    </a:cubicBezTo>
                    <a:cubicBezTo>
                      <a:pt x="43" y="12"/>
                      <a:pt x="43" y="12"/>
                      <a:pt x="43" y="12"/>
                    </a:cubicBezTo>
                    <a:cubicBezTo>
                      <a:pt x="47" y="8"/>
                      <a:pt x="39" y="1"/>
                      <a:pt x="33" y="0"/>
                    </a:cubicBezTo>
                    <a:cubicBezTo>
                      <a:pt x="33" y="0"/>
                      <a:pt x="33" y="0"/>
                      <a:pt x="33" y="0"/>
                    </a:cubicBezTo>
                    <a:cubicBezTo>
                      <a:pt x="30" y="0"/>
                      <a:pt x="19" y="11"/>
                      <a:pt x="10" y="20"/>
                    </a:cubicBezTo>
                    <a:cubicBezTo>
                      <a:pt x="0" y="30"/>
                      <a:pt x="1" y="40"/>
                      <a:pt x="11" y="40"/>
                    </a:cubicBezTo>
                    <a:close/>
                  </a:path>
                </a:pathLst>
              </a:custGeom>
              <a:solidFill>
                <a:srgbClr val="5362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83"/>
              <p:cNvSpPr>
                <a:spLocks/>
              </p:cNvSpPr>
              <p:nvPr/>
            </p:nvSpPr>
            <p:spPr bwMode="auto">
              <a:xfrm>
                <a:off x="7954963" y="3735388"/>
                <a:ext cx="1435100" cy="460375"/>
              </a:xfrm>
              <a:custGeom>
                <a:avLst/>
                <a:gdLst>
                  <a:gd name="T0" fmla="*/ 8 w 78"/>
                  <a:gd name="T1" fmla="*/ 0 h 25"/>
                  <a:gd name="T2" fmla="*/ 70 w 78"/>
                  <a:gd name="T3" fmla="*/ 0 h 25"/>
                  <a:gd name="T4" fmla="*/ 78 w 78"/>
                  <a:gd name="T5" fmla="*/ 9 h 25"/>
                  <a:gd name="T6" fmla="*/ 78 w 78"/>
                  <a:gd name="T7" fmla="*/ 16 h 25"/>
                  <a:gd name="T8" fmla="*/ 70 w 78"/>
                  <a:gd name="T9" fmla="*/ 25 h 25"/>
                  <a:gd name="T10" fmla="*/ 8 w 78"/>
                  <a:gd name="T11" fmla="*/ 25 h 25"/>
                  <a:gd name="T12" fmla="*/ 0 w 78"/>
                  <a:gd name="T13" fmla="*/ 16 h 25"/>
                  <a:gd name="T14" fmla="*/ 0 w 78"/>
                  <a:gd name="T15" fmla="*/ 9 h 25"/>
                  <a:gd name="T16" fmla="*/ 8 w 78"/>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25">
                    <a:moveTo>
                      <a:pt x="8" y="0"/>
                    </a:moveTo>
                    <a:cubicBezTo>
                      <a:pt x="70" y="0"/>
                      <a:pt x="70" y="0"/>
                      <a:pt x="70" y="0"/>
                    </a:cubicBezTo>
                    <a:cubicBezTo>
                      <a:pt x="74" y="0"/>
                      <a:pt x="78" y="4"/>
                      <a:pt x="78" y="9"/>
                    </a:cubicBezTo>
                    <a:cubicBezTo>
                      <a:pt x="78" y="16"/>
                      <a:pt x="78" y="16"/>
                      <a:pt x="78" y="16"/>
                    </a:cubicBezTo>
                    <a:cubicBezTo>
                      <a:pt x="78" y="21"/>
                      <a:pt x="74" y="25"/>
                      <a:pt x="70" y="25"/>
                    </a:cubicBezTo>
                    <a:cubicBezTo>
                      <a:pt x="8" y="25"/>
                      <a:pt x="8" y="25"/>
                      <a:pt x="8" y="25"/>
                    </a:cubicBezTo>
                    <a:cubicBezTo>
                      <a:pt x="4" y="25"/>
                      <a:pt x="0" y="21"/>
                      <a:pt x="0" y="16"/>
                    </a:cubicBezTo>
                    <a:cubicBezTo>
                      <a:pt x="0" y="9"/>
                      <a:pt x="0" y="9"/>
                      <a:pt x="0" y="9"/>
                    </a:cubicBezTo>
                    <a:cubicBezTo>
                      <a:pt x="0" y="4"/>
                      <a:pt x="4" y="0"/>
                      <a:pt x="8" y="0"/>
                    </a:cubicBezTo>
                    <a:close/>
                  </a:path>
                </a:pathLst>
              </a:custGeom>
              <a:solidFill>
                <a:srgbClr val="EEA920"/>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Freeform 84"/>
              <p:cNvSpPr>
                <a:spLocks/>
              </p:cNvSpPr>
              <p:nvPr/>
            </p:nvSpPr>
            <p:spPr bwMode="auto">
              <a:xfrm>
                <a:off x="7954963" y="3735388"/>
                <a:ext cx="698500" cy="460375"/>
              </a:xfrm>
              <a:custGeom>
                <a:avLst/>
                <a:gdLst>
                  <a:gd name="T0" fmla="*/ 8 w 38"/>
                  <a:gd name="T1" fmla="*/ 0 h 25"/>
                  <a:gd name="T2" fmla="*/ 38 w 38"/>
                  <a:gd name="T3" fmla="*/ 0 h 25"/>
                  <a:gd name="T4" fmla="*/ 38 w 38"/>
                  <a:gd name="T5" fmla="*/ 25 h 25"/>
                  <a:gd name="T6" fmla="*/ 8 w 38"/>
                  <a:gd name="T7" fmla="*/ 25 h 25"/>
                  <a:gd name="T8" fmla="*/ 0 w 38"/>
                  <a:gd name="T9" fmla="*/ 16 h 25"/>
                  <a:gd name="T10" fmla="*/ 0 w 38"/>
                  <a:gd name="T11" fmla="*/ 9 h 25"/>
                  <a:gd name="T12" fmla="*/ 8 w 38"/>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38" h="25">
                    <a:moveTo>
                      <a:pt x="8" y="0"/>
                    </a:moveTo>
                    <a:cubicBezTo>
                      <a:pt x="38" y="0"/>
                      <a:pt x="38" y="0"/>
                      <a:pt x="38" y="0"/>
                    </a:cubicBezTo>
                    <a:cubicBezTo>
                      <a:pt x="38" y="25"/>
                      <a:pt x="38" y="25"/>
                      <a:pt x="38" y="25"/>
                    </a:cubicBezTo>
                    <a:cubicBezTo>
                      <a:pt x="8" y="25"/>
                      <a:pt x="8" y="25"/>
                      <a:pt x="8" y="25"/>
                    </a:cubicBezTo>
                    <a:cubicBezTo>
                      <a:pt x="4" y="25"/>
                      <a:pt x="0" y="21"/>
                      <a:pt x="0" y="16"/>
                    </a:cubicBezTo>
                    <a:cubicBezTo>
                      <a:pt x="0" y="9"/>
                      <a:pt x="0" y="9"/>
                      <a:pt x="0" y="9"/>
                    </a:cubicBezTo>
                    <a:cubicBezTo>
                      <a:pt x="0" y="4"/>
                      <a:pt x="4" y="0"/>
                      <a:pt x="8" y="0"/>
                    </a:cubicBezTo>
                    <a:close/>
                  </a:path>
                </a:pathLst>
              </a:custGeom>
              <a:solidFill>
                <a:srgbClr val="EEA9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85"/>
              <p:cNvSpPr>
                <a:spLocks/>
              </p:cNvSpPr>
              <p:nvPr/>
            </p:nvSpPr>
            <p:spPr bwMode="auto">
              <a:xfrm>
                <a:off x="7974013" y="4103688"/>
                <a:ext cx="1398587" cy="92075"/>
              </a:xfrm>
              <a:custGeom>
                <a:avLst/>
                <a:gdLst>
                  <a:gd name="T0" fmla="*/ 76 w 76"/>
                  <a:gd name="T1" fmla="*/ 0 h 5"/>
                  <a:gd name="T2" fmla="*/ 69 w 76"/>
                  <a:gd name="T3" fmla="*/ 5 h 5"/>
                  <a:gd name="T4" fmla="*/ 7 w 76"/>
                  <a:gd name="T5" fmla="*/ 5 h 5"/>
                  <a:gd name="T6" fmla="*/ 0 w 76"/>
                  <a:gd name="T7" fmla="*/ 0 h 5"/>
                  <a:gd name="T8" fmla="*/ 76 w 76"/>
                  <a:gd name="T9" fmla="*/ 0 h 5"/>
                </a:gdLst>
                <a:ahLst/>
                <a:cxnLst>
                  <a:cxn ang="0">
                    <a:pos x="T0" y="T1"/>
                  </a:cxn>
                  <a:cxn ang="0">
                    <a:pos x="T2" y="T3"/>
                  </a:cxn>
                  <a:cxn ang="0">
                    <a:pos x="T4" y="T5"/>
                  </a:cxn>
                  <a:cxn ang="0">
                    <a:pos x="T6" y="T7"/>
                  </a:cxn>
                  <a:cxn ang="0">
                    <a:pos x="T8" y="T9"/>
                  </a:cxn>
                </a:cxnLst>
                <a:rect l="0" t="0" r="r" b="b"/>
                <a:pathLst>
                  <a:path w="76" h="5">
                    <a:moveTo>
                      <a:pt x="76" y="0"/>
                    </a:moveTo>
                    <a:cubicBezTo>
                      <a:pt x="75" y="3"/>
                      <a:pt x="72" y="5"/>
                      <a:pt x="69" y="5"/>
                    </a:cubicBezTo>
                    <a:cubicBezTo>
                      <a:pt x="7" y="5"/>
                      <a:pt x="7" y="5"/>
                      <a:pt x="7" y="5"/>
                    </a:cubicBezTo>
                    <a:cubicBezTo>
                      <a:pt x="4" y="5"/>
                      <a:pt x="1" y="3"/>
                      <a:pt x="0" y="0"/>
                    </a:cubicBezTo>
                    <a:lnTo>
                      <a:pt x="76" y="0"/>
                    </a:lnTo>
                    <a:close/>
                  </a:path>
                </a:pathLst>
              </a:custGeom>
              <a:solidFill>
                <a:srgbClr val="C97F0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116" name="TextBox 115"/>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9"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bg1"/>
                    </a:gs>
                    <a:gs pos="30000">
                      <a:schemeClr val="bg1"/>
                    </a:gs>
                  </a:gsLst>
                  <a:lin ang="5400000" scaled="0"/>
                </a:gradFill>
                <a:latin typeface="+mn-lt"/>
                <a:ea typeface="+mn-ea"/>
                <a:cs typeface="+mn-cs"/>
              </a:defRPr>
            </a:lvl1pPr>
          </a:lstStyle>
          <a:p>
            <a:r>
              <a:rPr lang="en-US"/>
              <a:t>Microsoft Confidential</a:t>
            </a:r>
            <a:endParaRPr lang="en-US" dirty="0"/>
          </a:p>
        </p:txBody>
      </p:sp>
      <p:pic>
        <p:nvPicPr>
          <p:cNvPr id="115" name="Picture 114"/>
          <p:cNvPicPr>
            <a:picLocks noChangeAspect="1"/>
          </p:cNvPicPr>
          <p:nvPr userDrawn="1"/>
        </p:nvPicPr>
        <p:blipFill>
          <a:blip r:embed="rId2"/>
          <a:stretch>
            <a:fillRect/>
          </a:stretch>
        </p:blipFill>
        <p:spPr>
          <a:xfrm>
            <a:off x="436564" y="6148991"/>
            <a:ext cx="1161288" cy="368611"/>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Orang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1" y="0"/>
            <a:ext cx="6245352" cy="6994525"/>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5595247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5"/>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2141224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ight Blu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468000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urple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3889953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Green Half and Half Layout">
    <p:bg>
      <p:bgPr>
        <a:solidFill>
          <a:srgbClr val="FFFFFF"/>
        </a:solidFill>
        <a:effectLst/>
      </p:bgPr>
    </p:bg>
    <p:spTree>
      <p:nvGrpSpPr>
        <p:cNvPr id="1" name=""/>
        <p:cNvGrpSpPr/>
        <p:nvPr/>
      </p:nvGrpSpPr>
      <p:grpSpPr>
        <a:xfrm>
          <a:off x="0" y="0"/>
          <a:ext cx="0" cy="0"/>
          <a:chOff x="0" y="0"/>
          <a:chExt cx="0" cy="0"/>
        </a:xfrm>
      </p:grpSpPr>
      <p:sp>
        <p:nvSpPr>
          <p:cNvPr id="3" name="Rectangle 2"/>
          <p:cNvSpPr/>
          <p:nvPr userDrawn="1"/>
        </p:nvSpPr>
        <p:spPr bwMode="auto">
          <a:xfrm>
            <a:off x="0" y="0"/>
            <a:ext cx="6245352" cy="6994525"/>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 name="Text Placeholder 6"/>
          <p:cNvSpPr>
            <a:spLocks noGrp="1"/>
          </p:cNvSpPr>
          <p:nvPr>
            <p:ph type="body" sz="quarter" idx="10"/>
          </p:nvPr>
        </p:nvSpPr>
        <p:spPr>
          <a:xfrm>
            <a:off x="246063" y="2241533"/>
            <a:ext cx="5514975" cy="2511457"/>
          </a:xfrm>
        </p:spPr>
        <p:txBody>
          <a:bodyPr/>
          <a:lstStyle>
            <a:lvl1pPr>
              <a:defRPr sz="4000">
                <a:gradFill>
                  <a:gsLst>
                    <a:gs pos="93305">
                      <a:srgbClr val="FFFFFF"/>
                    </a:gs>
                    <a:gs pos="83000">
                      <a:srgbClr val="FFFFFF"/>
                    </a:gs>
                  </a:gsLst>
                  <a:lin ang="5400000" scaled="0"/>
                </a:gradFill>
              </a:defRPr>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gradFill>
                  <a:gsLst>
                    <a:gs pos="93305">
                      <a:srgbClr val="FFFFFF"/>
                    </a:gs>
                    <a:gs pos="83000">
                      <a:srgbClr val="FFFFFF"/>
                    </a:gs>
                  </a:gsLst>
                  <a:lin ang="5400000" scaled="0"/>
                </a:gradFill>
              </a:defRPr>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Text Placeholder 6"/>
          <p:cNvSpPr>
            <a:spLocks noGrp="1"/>
          </p:cNvSpPr>
          <p:nvPr>
            <p:ph type="body" sz="quarter" idx="11"/>
          </p:nvPr>
        </p:nvSpPr>
        <p:spPr>
          <a:xfrm>
            <a:off x="6675439" y="2241533"/>
            <a:ext cx="5486400" cy="2511457"/>
          </a:xfrm>
        </p:spPr>
        <p:txBody>
          <a:bodyPr/>
          <a:lstStyle>
            <a:lvl1pPr>
              <a:defRPr sz="4000"/>
            </a:lvl1pPr>
            <a:lvl2pPr marL="342900" marR="0" indent="0" algn="l" defTabSz="932742" rtl="0" eaLnBrk="1" fontAlgn="auto" latinLnBrk="0" hangingPunct="1">
              <a:lnSpc>
                <a:spcPct val="90000"/>
              </a:lnSpc>
              <a:spcBef>
                <a:spcPct val="20000"/>
              </a:spcBef>
              <a:spcAft>
                <a:spcPts val="0"/>
              </a:spcAft>
              <a:buClrTx/>
              <a:buSzPct val="90000"/>
              <a:buFont typeface="Arial" pitchFamily="34" charset="0"/>
              <a:buNone/>
              <a:tabLst/>
              <a:defRPr sz="2400"/>
            </a:lvl2pPr>
            <a:lvl3pPr marL="571500" indent="0">
              <a:buNone/>
              <a:defRPr sz="20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2" name="Footer Placeholder 1"/>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bg1"/>
                    </a:gs>
                    <a:gs pos="30000">
                      <a:schemeClr val="bg1"/>
                    </a:gs>
                  </a:gsLst>
                  <a:lin ang="5400000" scaled="0"/>
                </a:gradFill>
              </a:rPr>
              <a:t>http://dev.office.com/</a:t>
            </a:r>
          </a:p>
        </p:txBody>
      </p:sp>
      <p:sp>
        <p:nvSpPr>
          <p:cNvPr id="11"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4532257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1">
    <p:bg>
      <p:bgPr>
        <a:solidFill>
          <a:schemeClr val="accent3"/>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9163">
                      <a:schemeClr val="tx1"/>
                    </a:gs>
                    <a:gs pos="95397">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7490">
                      <a:schemeClr val="accent3">
                        <a:lumMod val="75000"/>
                      </a:schemeClr>
                    </a:gs>
                    <a:gs pos="88285">
                      <a:schemeClr val="accent3">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7" name="Group 6"/>
          <p:cNvGrpSpPr/>
          <p:nvPr userDrawn="1"/>
        </p:nvGrpSpPr>
        <p:grpSpPr>
          <a:xfrm>
            <a:off x="7657993" y="3089395"/>
            <a:ext cx="4511783" cy="3608268"/>
            <a:chOff x="6527800" y="2483620"/>
            <a:chExt cx="5473700" cy="4377555"/>
          </a:xfrm>
        </p:grpSpPr>
        <p:grpSp>
          <p:nvGrpSpPr>
            <p:cNvPr id="8" name="Group 7"/>
            <p:cNvGrpSpPr/>
            <p:nvPr/>
          </p:nvGrpSpPr>
          <p:grpSpPr>
            <a:xfrm flipH="1">
              <a:off x="8613773" y="2483620"/>
              <a:ext cx="1958976" cy="4377555"/>
              <a:chOff x="8956675" y="449263"/>
              <a:chExt cx="2063751" cy="4611687"/>
            </a:xfrm>
          </p:grpSpPr>
          <p:sp>
            <p:nvSpPr>
              <p:cNvPr id="48" name="Freeform 36"/>
              <p:cNvSpPr>
                <a:spLocks/>
              </p:cNvSpPr>
              <p:nvPr/>
            </p:nvSpPr>
            <p:spPr bwMode="auto">
              <a:xfrm>
                <a:off x="9283700" y="3189288"/>
                <a:ext cx="895350" cy="1662112"/>
              </a:xfrm>
              <a:custGeom>
                <a:avLst/>
                <a:gdLst>
                  <a:gd name="T0" fmla="*/ 0 w 564"/>
                  <a:gd name="T1" fmla="*/ 0 h 1047"/>
                  <a:gd name="T2" fmla="*/ 0 w 564"/>
                  <a:gd name="T3" fmla="*/ 0 h 1047"/>
                  <a:gd name="T4" fmla="*/ 146 w 564"/>
                  <a:gd name="T5" fmla="*/ 0 h 1047"/>
                  <a:gd name="T6" fmla="*/ 418 w 564"/>
                  <a:gd name="T7" fmla="*/ 0 h 1047"/>
                  <a:gd name="T8" fmla="*/ 564 w 564"/>
                  <a:gd name="T9" fmla="*/ 0 h 1047"/>
                  <a:gd name="T10" fmla="*/ 564 w 564"/>
                  <a:gd name="T11" fmla="*/ 158 h 1047"/>
                  <a:gd name="T12" fmla="*/ 564 w 564"/>
                  <a:gd name="T13" fmla="*/ 1047 h 1047"/>
                  <a:gd name="T14" fmla="*/ 418 w 564"/>
                  <a:gd name="T15" fmla="*/ 1047 h 1047"/>
                  <a:gd name="T16" fmla="*/ 418 w 564"/>
                  <a:gd name="T17" fmla="*/ 158 h 1047"/>
                  <a:gd name="T18" fmla="*/ 146 w 564"/>
                  <a:gd name="T19" fmla="*/ 158 h 1047"/>
                  <a:gd name="T20" fmla="*/ 146 w 564"/>
                  <a:gd name="T21" fmla="*/ 1047 h 1047"/>
                  <a:gd name="T22" fmla="*/ 0 w 564"/>
                  <a:gd name="T23" fmla="*/ 1047 h 1047"/>
                  <a:gd name="T24" fmla="*/ 0 w 564"/>
                  <a:gd name="T25" fmla="*/ 158 h 1047"/>
                  <a:gd name="T26" fmla="*/ 0 w 564"/>
                  <a:gd name="T27" fmla="*/ 158 h 1047"/>
                  <a:gd name="T28" fmla="*/ 0 w 564"/>
                  <a:gd name="T29" fmla="*/ 0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64" h="1047">
                    <a:moveTo>
                      <a:pt x="0" y="0"/>
                    </a:moveTo>
                    <a:lnTo>
                      <a:pt x="0" y="0"/>
                    </a:lnTo>
                    <a:lnTo>
                      <a:pt x="146" y="0"/>
                    </a:lnTo>
                    <a:lnTo>
                      <a:pt x="418" y="0"/>
                    </a:lnTo>
                    <a:lnTo>
                      <a:pt x="564" y="0"/>
                    </a:lnTo>
                    <a:lnTo>
                      <a:pt x="564" y="158"/>
                    </a:lnTo>
                    <a:lnTo>
                      <a:pt x="564" y="1047"/>
                    </a:lnTo>
                    <a:lnTo>
                      <a:pt x="418" y="1047"/>
                    </a:lnTo>
                    <a:lnTo>
                      <a:pt x="418" y="158"/>
                    </a:lnTo>
                    <a:lnTo>
                      <a:pt x="146" y="158"/>
                    </a:lnTo>
                    <a:lnTo>
                      <a:pt x="146" y="1047"/>
                    </a:lnTo>
                    <a:lnTo>
                      <a:pt x="0" y="1047"/>
                    </a:lnTo>
                    <a:lnTo>
                      <a:pt x="0" y="158"/>
                    </a:lnTo>
                    <a:lnTo>
                      <a:pt x="0" y="158"/>
                    </a:lnTo>
                    <a:lnTo>
                      <a:pt x="0" y="0"/>
                    </a:lnTo>
                    <a:close/>
                  </a:path>
                </a:pathLst>
              </a:custGeom>
              <a:solidFill>
                <a:srgbClr val="BB25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9" name="Freeform 37"/>
              <p:cNvSpPr>
                <a:spLocks/>
              </p:cNvSpPr>
              <p:nvPr/>
            </p:nvSpPr>
            <p:spPr bwMode="auto">
              <a:xfrm>
                <a:off x="9283700"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0" name="Freeform 38"/>
              <p:cNvSpPr>
                <a:spLocks/>
              </p:cNvSpPr>
              <p:nvPr/>
            </p:nvSpPr>
            <p:spPr bwMode="auto">
              <a:xfrm>
                <a:off x="8956675" y="1819275"/>
                <a:ext cx="1558925" cy="1370012"/>
              </a:xfrm>
              <a:custGeom>
                <a:avLst/>
                <a:gdLst>
                  <a:gd name="T0" fmla="*/ 31 w 148"/>
                  <a:gd name="T1" fmla="*/ 0 h 131"/>
                  <a:gd name="T2" fmla="*/ 116 w 148"/>
                  <a:gd name="T3" fmla="*/ 0 h 131"/>
                  <a:gd name="T4" fmla="*/ 148 w 148"/>
                  <a:gd name="T5" fmla="*/ 27 h 131"/>
                  <a:gd name="T6" fmla="*/ 148 w 148"/>
                  <a:gd name="T7" fmla="*/ 49 h 131"/>
                  <a:gd name="T8" fmla="*/ 116 w 148"/>
                  <a:gd name="T9" fmla="*/ 49 h 131"/>
                  <a:gd name="T10" fmla="*/ 116 w 148"/>
                  <a:gd name="T11" fmla="*/ 131 h 131"/>
                  <a:gd name="T12" fmla="*/ 31 w 148"/>
                  <a:gd name="T13" fmla="*/ 131 h 131"/>
                  <a:gd name="T14" fmla="*/ 31 w 148"/>
                  <a:gd name="T15" fmla="*/ 49 h 131"/>
                  <a:gd name="T16" fmla="*/ 0 w 148"/>
                  <a:gd name="T17" fmla="*/ 49 h 131"/>
                  <a:gd name="T18" fmla="*/ 0 w 148"/>
                  <a:gd name="T19" fmla="*/ 27 h 131"/>
                  <a:gd name="T20" fmla="*/ 31 w 148"/>
                  <a:gd name="T2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8" h="131">
                    <a:moveTo>
                      <a:pt x="31" y="0"/>
                    </a:moveTo>
                    <a:cubicBezTo>
                      <a:pt x="116" y="0"/>
                      <a:pt x="116" y="0"/>
                      <a:pt x="116" y="0"/>
                    </a:cubicBezTo>
                    <a:cubicBezTo>
                      <a:pt x="134" y="0"/>
                      <a:pt x="148" y="12"/>
                      <a:pt x="148" y="27"/>
                    </a:cubicBezTo>
                    <a:cubicBezTo>
                      <a:pt x="148" y="49"/>
                      <a:pt x="148" y="49"/>
                      <a:pt x="148" y="49"/>
                    </a:cubicBezTo>
                    <a:cubicBezTo>
                      <a:pt x="116" y="49"/>
                      <a:pt x="116" y="49"/>
                      <a:pt x="116" y="49"/>
                    </a:cubicBezTo>
                    <a:cubicBezTo>
                      <a:pt x="116" y="131"/>
                      <a:pt x="116" y="131"/>
                      <a:pt x="116" y="131"/>
                    </a:cubicBezTo>
                    <a:cubicBezTo>
                      <a:pt x="31" y="131"/>
                      <a:pt x="31" y="131"/>
                      <a:pt x="31" y="131"/>
                    </a:cubicBezTo>
                    <a:cubicBezTo>
                      <a:pt x="31" y="49"/>
                      <a:pt x="31" y="49"/>
                      <a:pt x="31" y="49"/>
                    </a:cubicBezTo>
                    <a:cubicBezTo>
                      <a:pt x="0" y="49"/>
                      <a:pt x="0" y="49"/>
                      <a:pt x="0" y="49"/>
                    </a:cubicBezTo>
                    <a:cubicBezTo>
                      <a:pt x="0" y="27"/>
                      <a:pt x="0" y="27"/>
                      <a:pt x="0" y="27"/>
                    </a:cubicBezTo>
                    <a:cubicBezTo>
                      <a:pt x="0" y="12"/>
                      <a:pt x="14" y="0"/>
                      <a:pt x="3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1" name="Freeform 39"/>
              <p:cNvSpPr>
                <a:spLocks/>
              </p:cNvSpPr>
              <p:nvPr/>
            </p:nvSpPr>
            <p:spPr bwMode="auto">
              <a:xfrm>
                <a:off x="10231438" y="2332038"/>
                <a:ext cx="547688" cy="709612"/>
              </a:xfrm>
              <a:custGeom>
                <a:avLst/>
                <a:gdLst>
                  <a:gd name="T0" fmla="*/ 19 w 52"/>
                  <a:gd name="T1" fmla="*/ 68 h 68"/>
                  <a:gd name="T2" fmla="*/ 52 w 52"/>
                  <a:gd name="T3" fmla="*/ 68 h 68"/>
                  <a:gd name="T4" fmla="*/ 52 w 52"/>
                  <a:gd name="T5" fmla="*/ 48 h 68"/>
                  <a:gd name="T6" fmla="*/ 22 w 52"/>
                  <a:gd name="T7" fmla="*/ 48 h 68"/>
                  <a:gd name="T8" fmla="*/ 22 w 52"/>
                  <a:gd name="T9" fmla="*/ 0 h 68"/>
                  <a:gd name="T10" fmla="*/ 0 w 52"/>
                  <a:gd name="T11" fmla="*/ 0 h 68"/>
                  <a:gd name="T12" fmla="*/ 0 w 52"/>
                  <a:gd name="T13" fmla="*/ 51 h 68"/>
                  <a:gd name="T14" fmla="*/ 19 w 52"/>
                  <a:gd name="T15" fmla="*/ 6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68">
                    <a:moveTo>
                      <a:pt x="19" y="68"/>
                    </a:moveTo>
                    <a:cubicBezTo>
                      <a:pt x="52" y="68"/>
                      <a:pt x="52" y="68"/>
                      <a:pt x="52" y="68"/>
                    </a:cubicBezTo>
                    <a:cubicBezTo>
                      <a:pt x="52" y="48"/>
                      <a:pt x="52" y="48"/>
                      <a:pt x="52" y="48"/>
                    </a:cubicBezTo>
                    <a:cubicBezTo>
                      <a:pt x="22" y="48"/>
                      <a:pt x="22" y="48"/>
                      <a:pt x="22" y="48"/>
                    </a:cubicBezTo>
                    <a:cubicBezTo>
                      <a:pt x="22" y="0"/>
                      <a:pt x="22" y="0"/>
                      <a:pt x="22" y="0"/>
                    </a:cubicBezTo>
                    <a:cubicBezTo>
                      <a:pt x="0" y="0"/>
                      <a:pt x="0" y="0"/>
                      <a:pt x="0" y="0"/>
                    </a:cubicBezTo>
                    <a:cubicBezTo>
                      <a:pt x="0" y="51"/>
                      <a:pt x="0" y="51"/>
                      <a:pt x="0" y="51"/>
                    </a:cubicBezTo>
                    <a:cubicBezTo>
                      <a:pt x="0" y="60"/>
                      <a:pt x="8" y="68"/>
                      <a:pt x="19" y="68"/>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2" name="Rectangle 40"/>
              <p:cNvSpPr>
                <a:spLocks noChangeArrowheads="1"/>
              </p:cNvSpPr>
              <p:nvPr/>
            </p:nvSpPr>
            <p:spPr bwMode="auto">
              <a:xfrm>
                <a:off x="8999538" y="2332038"/>
                <a:ext cx="241300" cy="1222375"/>
              </a:xfrm>
              <a:prstGeom prst="rect">
                <a:avLst/>
              </a:prstGeom>
              <a:solidFill>
                <a:srgbClr val="6E583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3" name="Freeform 41"/>
              <p:cNvSpPr>
                <a:spLocks/>
              </p:cNvSpPr>
              <p:nvPr/>
            </p:nvSpPr>
            <p:spPr bwMode="auto">
              <a:xfrm>
                <a:off x="8999538" y="3355975"/>
                <a:ext cx="241300" cy="407987"/>
              </a:xfrm>
              <a:custGeom>
                <a:avLst/>
                <a:gdLst>
                  <a:gd name="T0" fmla="*/ 23 w 23"/>
                  <a:gd name="T1" fmla="*/ 0 h 39"/>
                  <a:gd name="T2" fmla="*/ 23 w 23"/>
                  <a:gd name="T3" fmla="*/ 39 h 39"/>
                  <a:gd name="T4" fmla="*/ 0 w 23"/>
                  <a:gd name="T5" fmla="*/ 19 h 39"/>
                  <a:gd name="T6" fmla="*/ 23 w 23"/>
                  <a:gd name="T7" fmla="*/ 0 h 39"/>
                </a:gdLst>
                <a:ahLst/>
                <a:cxnLst>
                  <a:cxn ang="0">
                    <a:pos x="T0" y="T1"/>
                  </a:cxn>
                  <a:cxn ang="0">
                    <a:pos x="T2" y="T3"/>
                  </a:cxn>
                  <a:cxn ang="0">
                    <a:pos x="T4" y="T5"/>
                  </a:cxn>
                  <a:cxn ang="0">
                    <a:pos x="T6" y="T7"/>
                  </a:cxn>
                </a:cxnLst>
                <a:rect l="0" t="0" r="r" b="b"/>
                <a:pathLst>
                  <a:path w="23" h="39">
                    <a:moveTo>
                      <a:pt x="23" y="0"/>
                    </a:moveTo>
                    <a:cubicBezTo>
                      <a:pt x="23" y="39"/>
                      <a:pt x="23" y="39"/>
                      <a:pt x="23" y="39"/>
                    </a:cubicBezTo>
                    <a:cubicBezTo>
                      <a:pt x="10" y="39"/>
                      <a:pt x="0" y="30"/>
                      <a:pt x="0" y="19"/>
                    </a:cubicBezTo>
                    <a:cubicBezTo>
                      <a:pt x="0" y="8"/>
                      <a:pt x="10" y="0"/>
                      <a:pt x="23"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4" name="Freeform 42"/>
              <p:cNvSpPr>
                <a:spLocks/>
              </p:cNvSpPr>
              <p:nvPr/>
            </p:nvSpPr>
            <p:spPr bwMode="auto">
              <a:xfrm>
                <a:off x="10536238" y="2833688"/>
                <a:ext cx="484188" cy="207962"/>
              </a:xfrm>
              <a:custGeom>
                <a:avLst/>
                <a:gdLst>
                  <a:gd name="T0" fmla="*/ 0 w 46"/>
                  <a:gd name="T1" fmla="*/ 0 h 20"/>
                  <a:gd name="T2" fmla="*/ 46 w 46"/>
                  <a:gd name="T3" fmla="*/ 0 h 20"/>
                  <a:gd name="T4" fmla="*/ 23 w 46"/>
                  <a:gd name="T5" fmla="*/ 20 h 20"/>
                  <a:gd name="T6" fmla="*/ 0 w 46"/>
                  <a:gd name="T7" fmla="*/ 0 h 20"/>
                </a:gdLst>
                <a:ahLst/>
                <a:cxnLst>
                  <a:cxn ang="0">
                    <a:pos x="T0" y="T1"/>
                  </a:cxn>
                  <a:cxn ang="0">
                    <a:pos x="T2" y="T3"/>
                  </a:cxn>
                  <a:cxn ang="0">
                    <a:pos x="T4" y="T5"/>
                  </a:cxn>
                  <a:cxn ang="0">
                    <a:pos x="T6" y="T7"/>
                  </a:cxn>
                </a:cxnLst>
                <a:rect l="0" t="0" r="r" b="b"/>
                <a:pathLst>
                  <a:path w="46" h="20">
                    <a:moveTo>
                      <a:pt x="0" y="0"/>
                    </a:moveTo>
                    <a:cubicBezTo>
                      <a:pt x="46" y="0"/>
                      <a:pt x="46" y="0"/>
                      <a:pt x="46" y="0"/>
                    </a:cubicBezTo>
                    <a:cubicBezTo>
                      <a:pt x="46" y="11"/>
                      <a:pt x="36" y="20"/>
                      <a:pt x="23" y="20"/>
                    </a:cubicBezTo>
                    <a:cubicBezTo>
                      <a:pt x="10" y="20"/>
                      <a:pt x="0" y="11"/>
                      <a:pt x="0" y="0"/>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5" name="Rectangle 44"/>
              <p:cNvSpPr>
                <a:spLocks noChangeArrowheads="1"/>
              </p:cNvSpPr>
              <p:nvPr/>
            </p:nvSpPr>
            <p:spPr bwMode="auto">
              <a:xfrm>
                <a:off x="8999538" y="2332038"/>
                <a:ext cx="241300"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6" name="Rectangle 45"/>
              <p:cNvSpPr>
                <a:spLocks noChangeArrowheads="1"/>
              </p:cNvSpPr>
              <p:nvPr/>
            </p:nvSpPr>
            <p:spPr bwMode="auto">
              <a:xfrm>
                <a:off x="10231438" y="2332038"/>
                <a:ext cx="231775" cy="61912"/>
              </a:xfrm>
              <a:prstGeom prst="rect">
                <a:avLst/>
              </a:prstGeom>
              <a:solidFill>
                <a:srgbClr val="4B392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7" name="Freeform 46"/>
              <p:cNvSpPr>
                <a:spLocks/>
              </p:cNvSpPr>
              <p:nvPr/>
            </p:nvSpPr>
            <p:spPr bwMode="auto">
              <a:xfrm>
                <a:off x="9947275" y="4819650"/>
                <a:ext cx="536575" cy="241300"/>
              </a:xfrm>
              <a:custGeom>
                <a:avLst/>
                <a:gdLst>
                  <a:gd name="T0" fmla="*/ 22 w 51"/>
                  <a:gd name="T1" fmla="*/ 0 h 23"/>
                  <a:gd name="T2" fmla="*/ 51 w 51"/>
                  <a:gd name="T3" fmla="*/ 23 h 23"/>
                  <a:gd name="T4" fmla="*/ 22 w 51"/>
                  <a:gd name="T5" fmla="*/ 23 h 23"/>
                  <a:gd name="T6" fmla="*/ 0 w 51"/>
                  <a:gd name="T7" fmla="*/ 23 h 23"/>
                  <a:gd name="T8" fmla="*/ 0 w 51"/>
                  <a:gd name="T9" fmla="*/ 0 h 23"/>
                  <a:gd name="T10" fmla="*/ 22 w 51"/>
                  <a:gd name="T11" fmla="*/ 0 h 23"/>
                </a:gdLst>
                <a:ahLst/>
                <a:cxnLst>
                  <a:cxn ang="0">
                    <a:pos x="T0" y="T1"/>
                  </a:cxn>
                  <a:cxn ang="0">
                    <a:pos x="T2" y="T3"/>
                  </a:cxn>
                  <a:cxn ang="0">
                    <a:pos x="T4" y="T5"/>
                  </a:cxn>
                  <a:cxn ang="0">
                    <a:pos x="T6" y="T7"/>
                  </a:cxn>
                  <a:cxn ang="0">
                    <a:pos x="T8" y="T9"/>
                  </a:cxn>
                  <a:cxn ang="0">
                    <a:pos x="T10" y="T11"/>
                  </a:cxn>
                </a:cxnLst>
                <a:rect l="0" t="0" r="r" b="b"/>
                <a:pathLst>
                  <a:path w="51" h="23">
                    <a:moveTo>
                      <a:pt x="22" y="0"/>
                    </a:moveTo>
                    <a:cubicBezTo>
                      <a:pt x="37" y="0"/>
                      <a:pt x="50" y="10"/>
                      <a:pt x="51" y="23"/>
                    </a:cubicBezTo>
                    <a:cubicBezTo>
                      <a:pt x="22" y="23"/>
                      <a:pt x="22" y="23"/>
                      <a:pt x="22" y="23"/>
                    </a:cubicBezTo>
                    <a:cubicBezTo>
                      <a:pt x="0" y="23"/>
                      <a:pt x="0" y="23"/>
                      <a:pt x="0" y="23"/>
                    </a:cubicBezTo>
                    <a:cubicBezTo>
                      <a:pt x="0" y="0"/>
                      <a:pt x="0" y="0"/>
                      <a:pt x="0" y="0"/>
                    </a:cubicBezTo>
                    <a:lnTo>
                      <a:pt x="22" y="0"/>
                    </a:lnTo>
                    <a:close/>
                  </a:path>
                </a:pathLst>
              </a:custGeom>
              <a:solidFill>
                <a:srgbClr val="5741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8" name="Freeform 47"/>
              <p:cNvSpPr>
                <a:spLocks/>
              </p:cNvSpPr>
              <p:nvPr/>
            </p:nvSpPr>
            <p:spPr bwMode="auto">
              <a:xfrm>
                <a:off x="9483725" y="1609725"/>
                <a:ext cx="515938" cy="366712"/>
              </a:xfrm>
              <a:custGeom>
                <a:avLst/>
                <a:gdLst>
                  <a:gd name="T0" fmla="*/ 0 w 49"/>
                  <a:gd name="T1" fmla="*/ 27 h 35"/>
                  <a:gd name="T2" fmla="*/ 26 w 49"/>
                  <a:gd name="T3" fmla="*/ 35 h 35"/>
                  <a:gd name="T4" fmla="*/ 49 w 49"/>
                  <a:gd name="T5" fmla="*/ 27 h 35"/>
                  <a:gd name="T6" fmla="*/ 49 w 49"/>
                  <a:gd name="T7" fmla="*/ 0 h 35"/>
                  <a:gd name="T8" fmla="*/ 0 w 49"/>
                  <a:gd name="T9" fmla="*/ 0 h 35"/>
                  <a:gd name="T10" fmla="*/ 0 w 49"/>
                  <a:gd name="T11" fmla="*/ 27 h 35"/>
                </a:gdLst>
                <a:ahLst/>
                <a:cxnLst>
                  <a:cxn ang="0">
                    <a:pos x="T0" y="T1"/>
                  </a:cxn>
                  <a:cxn ang="0">
                    <a:pos x="T2" y="T3"/>
                  </a:cxn>
                  <a:cxn ang="0">
                    <a:pos x="T4" y="T5"/>
                  </a:cxn>
                  <a:cxn ang="0">
                    <a:pos x="T6" y="T7"/>
                  </a:cxn>
                  <a:cxn ang="0">
                    <a:pos x="T8" y="T9"/>
                  </a:cxn>
                  <a:cxn ang="0">
                    <a:pos x="T10" y="T11"/>
                  </a:cxn>
                </a:cxnLst>
                <a:rect l="0" t="0" r="r" b="b"/>
                <a:pathLst>
                  <a:path w="49" h="35">
                    <a:moveTo>
                      <a:pt x="0" y="27"/>
                    </a:moveTo>
                    <a:cubicBezTo>
                      <a:pt x="0" y="33"/>
                      <a:pt x="26" y="35"/>
                      <a:pt x="26" y="35"/>
                    </a:cubicBezTo>
                    <a:cubicBezTo>
                      <a:pt x="26" y="35"/>
                      <a:pt x="49" y="32"/>
                      <a:pt x="49" y="27"/>
                    </a:cubicBezTo>
                    <a:cubicBezTo>
                      <a:pt x="49" y="22"/>
                      <a:pt x="49" y="0"/>
                      <a:pt x="49" y="0"/>
                    </a:cubicBezTo>
                    <a:cubicBezTo>
                      <a:pt x="0" y="0"/>
                      <a:pt x="0" y="0"/>
                      <a:pt x="0" y="0"/>
                    </a:cubicBezTo>
                    <a:cubicBezTo>
                      <a:pt x="0" y="0"/>
                      <a:pt x="0" y="22"/>
                      <a:pt x="0" y="27"/>
                    </a:cubicBezTo>
                    <a:close/>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59" name="Freeform 48"/>
              <p:cNvSpPr>
                <a:spLocks/>
              </p:cNvSpPr>
              <p:nvPr/>
            </p:nvSpPr>
            <p:spPr bwMode="auto">
              <a:xfrm>
                <a:off x="9483725" y="1609725"/>
                <a:ext cx="515938" cy="188912"/>
              </a:xfrm>
              <a:custGeom>
                <a:avLst/>
                <a:gdLst>
                  <a:gd name="T0" fmla="*/ 0 w 49"/>
                  <a:gd name="T1" fmla="*/ 14 h 18"/>
                  <a:gd name="T2" fmla="*/ 26 w 49"/>
                  <a:gd name="T3" fmla="*/ 18 h 18"/>
                  <a:gd name="T4" fmla="*/ 49 w 49"/>
                  <a:gd name="T5" fmla="*/ 14 h 18"/>
                  <a:gd name="T6" fmla="*/ 49 w 49"/>
                  <a:gd name="T7" fmla="*/ 0 h 18"/>
                  <a:gd name="T8" fmla="*/ 0 w 49"/>
                  <a:gd name="T9" fmla="*/ 0 h 18"/>
                  <a:gd name="T10" fmla="*/ 0 w 49"/>
                  <a:gd name="T11" fmla="*/ 14 h 18"/>
                </a:gdLst>
                <a:ahLst/>
                <a:cxnLst>
                  <a:cxn ang="0">
                    <a:pos x="T0" y="T1"/>
                  </a:cxn>
                  <a:cxn ang="0">
                    <a:pos x="T2" y="T3"/>
                  </a:cxn>
                  <a:cxn ang="0">
                    <a:pos x="T4" y="T5"/>
                  </a:cxn>
                  <a:cxn ang="0">
                    <a:pos x="T6" y="T7"/>
                  </a:cxn>
                  <a:cxn ang="0">
                    <a:pos x="T8" y="T9"/>
                  </a:cxn>
                  <a:cxn ang="0">
                    <a:pos x="T10" y="T11"/>
                  </a:cxn>
                </a:cxnLst>
                <a:rect l="0" t="0" r="r" b="b"/>
                <a:pathLst>
                  <a:path w="49" h="18">
                    <a:moveTo>
                      <a:pt x="0" y="14"/>
                    </a:moveTo>
                    <a:cubicBezTo>
                      <a:pt x="0" y="16"/>
                      <a:pt x="26" y="18"/>
                      <a:pt x="26" y="18"/>
                    </a:cubicBezTo>
                    <a:cubicBezTo>
                      <a:pt x="26" y="18"/>
                      <a:pt x="49" y="16"/>
                      <a:pt x="49" y="14"/>
                    </a:cubicBezTo>
                    <a:cubicBezTo>
                      <a:pt x="49" y="11"/>
                      <a:pt x="49" y="0"/>
                      <a:pt x="49" y="0"/>
                    </a:cubicBezTo>
                    <a:cubicBezTo>
                      <a:pt x="0" y="0"/>
                      <a:pt x="0" y="0"/>
                      <a:pt x="0" y="0"/>
                    </a:cubicBezTo>
                    <a:cubicBezTo>
                      <a:pt x="0" y="0"/>
                      <a:pt x="0" y="11"/>
                      <a:pt x="0" y="14"/>
                    </a:cubicBezTo>
                    <a:close/>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0" name="Freeform 49"/>
              <p:cNvSpPr>
                <a:spLocks/>
              </p:cNvSpPr>
              <p:nvPr/>
            </p:nvSpPr>
            <p:spPr bwMode="auto">
              <a:xfrm>
                <a:off x="9315450" y="554038"/>
                <a:ext cx="831850" cy="1139825"/>
              </a:xfrm>
              <a:custGeom>
                <a:avLst/>
                <a:gdLst>
                  <a:gd name="T0" fmla="*/ 77 w 79"/>
                  <a:gd name="T1" fmla="*/ 27 h 109"/>
                  <a:gd name="T2" fmla="*/ 62 w 79"/>
                  <a:gd name="T3" fmla="*/ 0 h 109"/>
                  <a:gd name="T4" fmla="*/ 20 w 79"/>
                  <a:gd name="T5" fmla="*/ 0 h 109"/>
                  <a:gd name="T6" fmla="*/ 7 w 79"/>
                  <a:gd name="T7" fmla="*/ 25 h 109"/>
                  <a:gd name="T8" fmla="*/ 7 w 79"/>
                  <a:gd name="T9" fmla="*/ 39 h 109"/>
                  <a:gd name="T10" fmla="*/ 0 w 79"/>
                  <a:gd name="T11" fmla="*/ 41 h 109"/>
                  <a:gd name="T12" fmla="*/ 0 w 79"/>
                  <a:gd name="T13" fmla="*/ 43 h 109"/>
                  <a:gd name="T14" fmla="*/ 0 w 79"/>
                  <a:gd name="T15" fmla="*/ 55 h 109"/>
                  <a:gd name="T16" fmla="*/ 1 w 79"/>
                  <a:gd name="T17" fmla="*/ 62 h 109"/>
                  <a:gd name="T18" fmla="*/ 1 w 79"/>
                  <a:gd name="T19" fmla="*/ 90 h 109"/>
                  <a:gd name="T20" fmla="*/ 45 w 79"/>
                  <a:gd name="T21" fmla="*/ 109 h 109"/>
                  <a:gd name="T22" fmla="*/ 79 w 79"/>
                  <a:gd name="T23" fmla="*/ 90 h 109"/>
                  <a:gd name="T24" fmla="*/ 79 w 79"/>
                  <a:gd name="T25" fmla="*/ 74 h 109"/>
                  <a:gd name="T26" fmla="*/ 77 w 79"/>
                  <a:gd name="T27" fmla="*/ 2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9" h="109">
                    <a:moveTo>
                      <a:pt x="77" y="27"/>
                    </a:moveTo>
                    <a:cubicBezTo>
                      <a:pt x="77" y="24"/>
                      <a:pt x="71" y="0"/>
                      <a:pt x="62" y="0"/>
                    </a:cubicBezTo>
                    <a:cubicBezTo>
                      <a:pt x="20" y="0"/>
                      <a:pt x="20" y="0"/>
                      <a:pt x="20" y="0"/>
                    </a:cubicBezTo>
                    <a:cubicBezTo>
                      <a:pt x="12" y="0"/>
                      <a:pt x="7" y="17"/>
                      <a:pt x="7" y="25"/>
                    </a:cubicBezTo>
                    <a:cubicBezTo>
                      <a:pt x="7" y="39"/>
                      <a:pt x="7" y="39"/>
                      <a:pt x="7" y="39"/>
                    </a:cubicBezTo>
                    <a:cubicBezTo>
                      <a:pt x="0" y="41"/>
                      <a:pt x="0" y="41"/>
                      <a:pt x="0" y="41"/>
                    </a:cubicBezTo>
                    <a:cubicBezTo>
                      <a:pt x="0" y="42"/>
                      <a:pt x="0" y="43"/>
                      <a:pt x="0" y="43"/>
                    </a:cubicBezTo>
                    <a:cubicBezTo>
                      <a:pt x="0" y="47"/>
                      <a:pt x="0" y="51"/>
                      <a:pt x="0" y="55"/>
                    </a:cubicBezTo>
                    <a:cubicBezTo>
                      <a:pt x="0" y="57"/>
                      <a:pt x="0" y="60"/>
                      <a:pt x="1" y="62"/>
                    </a:cubicBezTo>
                    <a:cubicBezTo>
                      <a:pt x="1" y="61"/>
                      <a:pt x="1" y="90"/>
                      <a:pt x="1" y="90"/>
                    </a:cubicBezTo>
                    <a:cubicBezTo>
                      <a:pt x="6" y="109"/>
                      <a:pt x="32" y="109"/>
                      <a:pt x="45" y="109"/>
                    </a:cubicBezTo>
                    <a:cubicBezTo>
                      <a:pt x="58" y="109"/>
                      <a:pt x="76" y="103"/>
                      <a:pt x="79" y="90"/>
                    </a:cubicBezTo>
                    <a:cubicBezTo>
                      <a:pt x="79" y="74"/>
                      <a:pt x="79" y="74"/>
                      <a:pt x="79" y="74"/>
                    </a:cubicBezTo>
                    <a:cubicBezTo>
                      <a:pt x="79" y="74"/>
                      <a:pt x="79" y="34"/>
                      <a:pt x="77" y="27"/>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1" name="Freeform 50"/>
              <p:cNvSpPr>
                <a:spLocks/>
              </p:cNvSpPr>
              <p:nvPr/>
            </p:nvSpPr>
            <p:spPr bwMode="auto">
              <a:xfrm>
                <a:off x="9663113" y="1411288"/>
                <a:ext cx="157163" cy="41275"/>
              </a:xfrm>
              <a:custGeom>
                <a:avLst/>
                <a:gdLst>
                  <a:gd name="T0" fmla="*/ 15 w 15"/>
                  <a:gd name="T1" fmla="*/ 0 h 4"/>
                  <a:gd name="T2" fmla="*/ 8 w 15"/>
                  <a:gd name="T3" fmla="*/ 4 h 4"/>
                  <a:gd name="T4" fmla="*/ 0 w 15"/>
                  <a:gd name="T5" fmla="*/ 0 h 4"/>
                  <a:gd name="T6" fmla="*/ 15 w 15"/>
                  <a:gd name="T7" fmla="*/ 0 h 4"/>
                </a:gdLst>
                <a:ahLst/>
                <a:cxnLst>
                  <a:cxn ang="0">
                    <a:pos x="T0" y="T1"/>
                  </a:cxn>
                  <a:cxn ang="0">
                    <a:pos x="T2" y="T3"/>
                  </a:cxn>
                  <a:cxn ang="0">
                    <a:pos x="T4" y="T5"/>
                  </a:cxn>
                  <a:cxn ang="0">
                    <a:pos x="T6" y="T7"/>
                  </a:cxn>
                </a:cxnLst>
                <a:rect l="0" t="0" r="r" b="b"/>
                <a:pathLst>
                  <a:path w="15" h="4">
                    <a:moveTo>
                      <a:pt x="15" y="0"/>
                    </a:moveTo>
                    <a:cubicBezTo>
                      <a:pt x="15" y="2"/>
                      <a:pt x="12" y="4"/>
                      <a:pt x="8" y="4"/>
                    </a:cubicBezTo>
                    <a:cubicBezTo>
                      <a:pt x="3" y="4"/>
                      <a:pt x="0" y="2"/>
                      <a:pt x="0" y="0"/>
                    </a:cubicBezTo>
                    <a:lnTo>
                      <a:pt x="1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2" name="Freeform 51"/>
              <p:cNvSpPr>
                <a:spLocks/>
              </p:cNvSpPr>
              <p:nvPr/>
            </p:nvSpPr>
            <p:spPr bwMode="auto">
              <a:xfrm>
                <a:off x="9324975" y="1192213"/>
                <a:ext cx="74613" cy="125412"/>
              </a:xfrm>
              <a:custGeom>
                <a:avLst/>
                <a:gdLst>
                  <a:gd name="T0" fmla="*/ 7 w 7"/>
                  <a:gd name="T1" fmla="*/ 0 h 12"/>
                  <a:gd name="T2" fmla="*/ 4 w 7"/>
                  <a:gd name="T3" fmla="*/ 4 h 12"/>
                  <a:gd name="T4" fmla="*/ 0 w 7"/>
                  <a:gd name="T5" fmla="*/ 8 h 12"/>
                  <a:gd name="T6" fmla="*/ 0 w 7"/>
                  <a:gd name="T7" fmla="*/ 12 h 12"/>
                  <a:gd name="T8" fmla="*/ 0 w 7"/>
                  <a:gd name="T9" fmla="*/ 12 h 12"/>
                  <a:gd name="T10" fmla="*/ 3 w 7"/>
                  <a:gd name="T11" fmla="*/ 11 h 12"/>
                  <a:gd name="T12" fmla="*/ 3 w 7"/>
                  <a:gd name="T13" fmla="*/ 11 h 12"/>
                  <a:gd name="T14" fmla="*/ 4 w 7"/>
                  <a:gd name="T15" fmla="*/ 10 h 12"/>
                  <a:gd name="T16" fmla="*/ 7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7" y="0"/>
                    </a:moveTo>
                    <a:cubicBezTo>
                      <a:pt x="4" y="4"/>
                      <a:pt x="4" y="4"/>
                      <a:pt x="4" y="4"/>
                    </a:cubicBezTo>
                    <a:cubicBezTo>
                      <a:pt x="3" y="6"/>
                      <a:pt x="2" y="7"/>
                      <a:pt x="0" y="8"/>
                    </a:cubicBezTo>
                    <a:cubicBezTo>
                      <a:pt x="0" y="12"/>
                      <a:pt x="0" y="12"/>
                      <a:pt x="0" y="12"/>
                    </a:cubicBezTo>
                    <a:cubicBezTo>
                      <a:pt x="0" y="12"/>
                      <a:pt x="0" y="12"/>
                      <a:pt x="0" y="12"/>
                    </a:cubicBezTo>
                    <a:cubicBezTo>
                      <a:pt x="1" y="12"/>
                      <a:pt x="2" y="12"/>
                      <a:pt x="3" y="11"/>
                    </a:cubicBezTo>
                    <a:cubicBezTo>
                      <a:pt x="3" y="11"/>
                      <a:pt x="3" y="11"/>
                      <a:pt x="3" y="11"/>
                    </a:cubicBezTo>
                    <a:cubicBezTo>
                      <a:pt x="4" y="11"/>
                      <a:pt x="4" y="10"/>
                      <a:pt x="4" y="10"/>
                    </a:cubicBezTo>
                    <a:cubicBezTo>
                      <a:pt x="7" y="5"/>
                      <a:pt x="7" y="0"/>
                      <a:pt x="7"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3" name="Freeform 52"/>
              <p:cNvSpPr>
                <a:spLocks/>
              </p:cNvSpPr>
              <p:nvPr/>
            </p:nvSpPr>
            <p:spPr bwMode="auto">
              <a:xfrm>
                <a:off x="9263063" y="449263"/>
                <a:ext cx="936625" cy="679450"/>
              </a:xfrm>
              <a:custGeom>
                <a:avLst/>
                <a:gdLst>
                  <a:gd name="T0" fmla="*/ 88 w 89"/>
                  <a:gd name="T1" fmla="*/ 29 h 65"/>
                  <a:gd name="T2" fmla="*/ 46 w 89"/>
                  <a:gd name="T3" fmla="*/ 0 h 65"/>
                  <a:gd name="T4" fmla="*/ 46 w 89"/>
                  <a:gd name="T5" fmla="*/ 0 h 65"/>
                  <a:gd name="T6" fmla="*/ 46 w 89"/>
                  <a:gd name="T7" fmla="*/ 0 h 65"/>
                  <a:gd name="T8" fmla="*/ 45 w 89"/>
                  <a:gd name="T9" fmla="*/ 0 h 65"/>
                  <a:gd name="T10" fmla="*/ 44 w 89"/>
                  <a:gd name="T11" fmla="*/ 0 h 65"/>
                  <a:gd name="T12" fmla="*/ 43 w 89"/>
                  <a:gd name="T13" fmla="*/ 0 h 65"/>
                  <a:gd name="T14" fmla="*/ 43 w 89"/>
                  <a:gd name="T15" fmla="*/ 0 h 65"/>
                  <a:gd name="T16" fmla="*/ 2 w 89"/>
                  <a:gd name="T17" fmla="*/ 29 h 65"/>
                  <a:gd name="T18" fmla="*/ 2 w 89"/>
                  <a:gd name="T19" fmla="*/ 52 h 65"/>
                  <a:gd name="T20" fmla="*/ 5 w 89"/>
                  <a:gd name="T21" fmla="*/ 54 h 65"/>
                  <a:gd name="T22" fmla="*/ 5 w 89"/>
                  <a:gd name="T23" fmla="*/ 54 h 65"/>
                  <a:gd name="T24" fmla="*/ 11 w 89"/>
                  <a:gd name="T25" fmla="*/ 65 h 65"/>
                  <a:gd name="T26" fmla="*/ 12 w 89"/>
                  <a:gd name="T27" fmla="*/ 34 h 65"/>
                  <a:gd name="T28" fmla="*/ 45 w 89"/>
                  <a:gd name="T29" fmla="*/ 16 h 65"/>
                  <a:gd name="T30" fmla="*/ 78 w 89"/>
                  <a:gd name="T31" fmla="*/ 34 h 65"/>
                  <a:gd name="T32" fmla="*/ 79 w 89"/>
                  <a:gd name="T33" fmla="*/ 65 h 65"/>
                  <a:gd name="T34" fmla="*/ 84 w 89"/>
                  <a:gd name="T35" fmla="*/ 54 h 65"/>
                  <a:gd name="T36" fmla="*/ 84 w 89"/>
                  <a:gd name="T37" fmla="*/ 54 h 65"/>
                  <a:gd name="T38" fmla="*/ 88 w 89"/>
                  <a:gd name="T39" fmla="*/ 52 h 65"/>
                  <a:gd name="T40" fmla="*/ 88 w 89"/>
                  <a:gd name="T41" fmla="*/ 2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9" h="65">
                    <a:moveTo>
                      <a:pt x="88" y="29"/>
                    </a:moveTo>
                    <a:cubicBezTo>
                      <a:pt x="86" y="11"/>
                      <a:pt x="71" y="1"/>
                      <a:pt x="46" y="0"/>
                    </a:cubicBezTo>
                    <a:cubicBezTo>
                      <a:pt x="46" y="0"/>
                      <a:pt x="46" y="0"/>
                      <a:pt x="46" y="0"/>
                    </a:cubicBezTo>
                    <a:cubicBezTo>
                      <a:pt x="46" y="0"/>
                      <a:pt x="46" y="0"/>
                      <a:pt x="46" y="0"/>
                    </a:cubicBezTo>
                    <a:cubicBezTo>
                      <a:pt x="45" y="0"/>
                      <a:pt x="45" y="0"/>
                      <a:pt x="45" y="0"/>
                    </a:cubicBezTo>
                    <a:cubicBezTo>
                      <a:pt x="44" y="0"/>
                      <a:pt x="44" y="0"/>
                      <a:pt x="44" y="0"/>
                    </a:cubicBezTo>
                    <a:cubicBezTo>
                      <a:pt x="43" y="0"/>
                      <a:pt x="43" y="0"/>
                      <a:pt x="43" y="0"/>
                    </a:cubicBezTo>
                    <a:cubicBezTo>
                      <a:pt x="43" y="0"/>
                      <a:pt x="43" y="0"/>
                      <a:pt x="43" y="0"/>
                    </a:cubicBezTo>
                    <a:cubicBezTo>
                      <a:pt x="19" y="1"/>
                      <a:pt x="4" y="11"/>
                      <a:pt x="2" y="29"/>
                    </a:cubicBezTo>
                    <a:cubicBezTo>
                      <a:pt x="1" y="33"/>
                      <a:pt x="0" y="52"/>
                      <a:pt x="2" y="52"/>
                    </a:cubicBezTo>
                    <a:cubicBezTo>
                      <a:pt x="3" y="53"/>
                      <a:pt x="5" y="54"/>
                      <a:pt x="5" y="54"/>
                    </a:cubicBezTo>
                    <a:cubicBezTo>
                      <a:pt x="5" y="54"/>
                      <a:pt x="5" y="54"/>
                      <a:pt x="5" y="54"/>
                    </a:cubicBezTo>
                    <a:cubicBezTo>
                      <a:pt x="9" y="56"/>
                      <a:pt x="11" y="60"/>
                      <a:pt x="11" y="65"/>
                    </a:cubicBezTo>
                    <a:cubicBezTo>
                      <a:pt x="11" y="65"/>
                      <a:pt x="12" y="51"/>
                      <a:pt x="12" y="34"/>
                    </a:cubicBezTo>
                    <a:cubicBezTo>
                      <a:pt x="12" y="24"/>
                      <a:pt x="25" y="16"/>
                      <a:pt x="45" y="16"/>
                    </a:cubicBezTo>
                    <a:cubicBezTo>
                      <a:pt x="65" y="16"/>
                      <a:pt x="78" y="24"/>
                      <a:pt x="78" y="34"/>
                    </a:cubicBezTo>
                    <a:cubicBezTo>
                      <a:pt x="78" y="51"/>
                      <a:pt x="79" y="65"/>
                      <a:pt x="79" y="65"/>
                    </a:cubicBezTo>
                    <a:cubicBezTo>
                      <a:pt x="79" y="60"/>
                      <a:pt x="81" y="56"/>
                      <a:pt x="84" y="54"/>
                    </a:cubicBezTo>
                    <a:cubicBezTo>
                      <a:pt x="84" y="54"/>
                      <a:pt x="84" y="54"/>
                      <a:pt x="84" y="54"/>
                    </a:cubicBezTo>
                    <a:cubicBezTo>
                      <a:pt x="84" y="54"/>
                      <a:pt x="87" y="53"/>
                      <a:pt x="88" y="52"/>
                    </a:cubicBezTo>
                    <a:cubicBezTo>
                      <a:pt x="89" y="52"/>
                      <a:pt x="89" y="33"/>
                      <a:pt x="88" y="29"/>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4" name="Freeform 53"/>
              <p:cNvSpPr>
                <a:spLocks/>
              </p:cNvSpPr>
              <p:nvPr/>
            </p:nvSpPr>
            <p:spPr bwMode="auto">
              <a:xfrm>
                <a:off x="10072688" y="1192213"/>
                <a:ext cx="74613" cy="125412"/>
              </a:xfrm>
              <a:custGeom>
                <a:avLst/>
                <a:gdLst>
                  <a:gd name="T0" fmla="*/ 0 w 7"/>
                  <a:gd name="T1" fmla="*/ 0 h 12"/>
                  <a:gd name="T2" fmla="*/ 2 w 7"/>
                  <a:gd name="T3" fmla="*/ 4 h 12"/>
                  <a:gd name="T4" fmla="*/ 7 w 7"/>
                  <a:gd name="T5" fmla="*/ 8 h 12"/>
                  <a:gd name="T6" fmla="*/ 7 w 7"/>
                  <a:gd name="T7" fmla="*/ 12 h 12"/>
                  <a:gd name="T8" fmla="*/ 6 w 7"/>
                  <a:gd name="T9" fmla="*/ 12 h 12"/>
                  <a:gd name="T10" fmla="*/ 4 w 7"/>
                  <a:gd name="T11" fmla="*/ 11 h 12"/>
                  <a:gd name="T12" fmla="*/ 4 w 7"/>
                  <a:gd name="T13" fmla="*/ 11 h 12"/>
                  <a:gd name="T14" fmla="*/ 2 w 7"/>
                  <a:gd name="T15" fmla="*/ 10 h 12"/>
                  <a:gd name="T16" fmla="*/ 0 w 7"/>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12">
                    <a:moveTo>
                      <a:pt x="0" y="0"/>
                    </a:moveTo>
                    <a:cubicBezTo>
                      <a:pt x="2" y="4"/>
                      <a:pt x="2" y="4"/>
                      <a:pt x="2" y="4"/>
                    </a:cubicBezTo>
                    <a:cubicBezTo>
                      <a:pt x="4" y="6"/>
                      <a:pt x="5" y="7"/>
                      <a:pt x="7" y="8"/>
                    </a:cubicBezTo>
                    <a:cubicBezTo>
                      <a:pt x="7" y="12"/>
                      <a:pt x="7" y="12"/>
                      <a:pt x="7" y="12"/>
                    </a:cubicBezTo>
                    <a:cubicBezTo>
                      <a:pt x="6" y="12"/>
                      <a:pt x="6" y="12"/>
                      <a:pt x="6" y="12"/>
                    </a:cubicBezTo>
                    <a:cubicBezTo>
                      <a:pt x="6" y="12"/>
                      <a:pt x="5" y="12"/>
                      <a:pt x="4" y="11"/>
                    </a:cubicBezTo>
                    <a:cubicBezTo>
                      <a:pt x="4" y="11"/>
                      <a:pt x="4" y="11"/>
                      <a:pt x="4" y="11"/>
                    </a:cubicBezTo>
                    <a:cubicBezTo>
                      <a:pt x="3" y="11"/>
                      <a:pt x="3" y="10"/>
                      <a:pt x="2" y="10"/>
                    </a:cubicBezTo>
                    <a:cubicBezTo>
                      <a:pt x="0" y="5"/>
                      <a:pt x="0" y="0"/>
                      <a:pt x="0" y="0"/>
                    </a:cubicBezTo>
                  </a:path>
                </a:pathLst>
              </a:custGeom>
              <a:solidFill>
                <a:srgbClr val="4B39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5" name="Freeform 54"/>
              <p:cNvSpPr>
                <a:spLocks/>
              </p:cNvSpPr>
              <p:nvPr/>
            </p:nvSpPr>
            <p:spPr bwMode="auto">
              <a:xfrm>
                <a:off x="9220200" y="962025"/>
                <a:ext cx="188913" cy="323850"/>
              </a:xfrm>
              <a:custGeom>
                <a:avLst/>
                <a:gdLst>
                  <a:gd name="T0" fmla="*/ 16 w 18"/>
                  <a:gd name="T1" fmla="*/ 14 h 31"/>
                  <a:gd name="T2" fmla="*/ 12 w 18"/>
                  <a:gd name="T3" fmla="*/ 30 h 31"/>
                  <a:gd name="T4" fmla="*/ 2 w 18"/>
                  <a:gd name="T5" fmla="*/ 17 h 31"/>
                  <a:gd name="T6" fmla="*/ 5 w 18"/>
                  <a:gd name="T7" fmla="*/ 1 h 31"/>
                  <a:gd name="T8" fmla="*/ 16 w 18"/>
                  <a:gd name="T9" fmla="*/ 14 h 31"/>
                </a:gdLst>
                <a:ahLst/>
                <a:cxnLst>
                  <a:cxn ang="0">
                    <a:pos x="T0" y="T1"/>
                  </a:cxn>
                  <a:cxn ang="0">
                    <a:pos x="T2" y="T3"/>
                  </a:cxn>
                  <a:cxn ang="0">
                    <a:pos x="T4" y="T5"/>
                  </a:cxn>
                  <a:cxn ang="0">
                    <a:pos x="T6" y="T7"/>
                  </a:cxn>
                  <a:cxn ang="0">
                    <a:pos x="T8" y="T9"/>
                  </a:cxn>
                </a:cxnLst>
                <a:rect l="0" t="0" r="r" b="b"/>
                <a:pathLst>
                  <a:path w="18" h="31">
                    <a:moveTo>
                      <a:pt x="16" y="14"/>
                    </a:moveTo>
                    <a:cubicBezTo>
                      <a:pt x="18" y="22"/>
                      <a:pt x="16" y="29"/>
                      <a:pt x="12" y="30"/>
                    </a:cubicBezTo>
                    <a:cubicBezTo>
                      <a:pt x="8" y="31"/>
                      <a:pt x="4" y="25"/>
                      <a:pt x="2" y="17"/>
                    </a:cubicBezTo>
                    <a:cubicBezTo>
                      <a:pt x="0" y="10"/>
                      <a:pt x="1" y="2"/>
                      <a:pt x="5" y="1"/>
                    </a:cubicBezTo>
                    <a:cubicBezTo>
                      <a:pt x="9" y="0"/>
                      <a:pt x="14" y="6"/>
                      <a:pt x="16"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6" name="Freeform 55"/>
              <p:cNvSpPr>
                <a:spLocks/>
              </p:cNvSpPr>
              <p:nvPr/>
            </p:nvSpPr>
            <p:spPr bwMode="auto">
              <a:xfrm>
                <a:off x="10063163" y="962025"/>
                <a:ext cx="188913" cy="323850"/>
              </a:xfrm>
              <a:custGeom>
                <a:avLst/>
                <a:gdLst>
                  <a:gd name="T0" fmla="*/ 2 w 18"/>
                  <a:gd name="T1" fmla="*/ 14 h 31"/>
                  <a:gd name="T2" fmla="*/ 5 w 18"/>
                  <a:gd name="T3" fmla="*/ 30 h 31"/>
                  <a:gd name="T4" fmla="*/ 16 w 18"/>
                  <a:gd name="T5" fmla="*/ 17 h 31"/>
                  <a:gd name="T6" fmla="*/ 12 w 18"/>
                  <a:gd name="T7" fmla="*/ 1 h 31"/>
                  <a:gd name="T8" fmla="*/ 2 w 18"/>
                  <a:gd name="T9" fmla="*/ 14 h 31"/>
                </a:gdLst>
                <a:ahLst/>
                <a:cxnLst>
                  <a:cxn ang="0">
                    <a:pos x="T0" y="T1"/>
                  </a:cxn>
                  <a:cxn ang="0">
                    <a:pos x="T2" y="T3"/>
                  </a:cxn>
                  <a:cxn ang="0">
                    <a:pos x="T4" y="T5"/>
                  </a:cxn>
                  <a:cxn ang="0">
                    <a:pos x="T6" y="T7"/>
                  </a:cxn>
                  <a:cxn ang="0">
                    <a:pos x="T8" y="T9"/>
                  </a:cxn>
                </a:cxnLst>
                <a:rect l="0" t="0" r="r" b="b"/>
                <a:pathLst>
                  <a:path w="18" h="31">
                    <a:moveTo>
                      <a:pt x="2" y="14"/>
                    </a:moveTo>
                    <a:cubicBezTo>
                      <a:pt x="0" y="22"/>
                      <a:pt x="1" y="29"/>
                      <a:pt x="5" y="30"/>
                    </a:cubicBezTo>
                    <a:cubicBezTo>
                      <a:pt x="9" y="31"/>
                      <a:pt x="14" y="25"/>
                      <a:pt x="16" y="17"/>
                    </a:cubicBezTo>
                    <a:cubicBezTo>
                      <a:pt x="18" y="10"/>
                      <a:pt x="16" y="2"/>
                      <a:pt x="12" y="1"/>
                    </a:cubicBezTo>
                    <a:cubicBezTo>
                      <a:pt x="9" y="0"/>
                      <a:pt x="4" y="6"/>
                      <a:pt x="2" y="14"/>
                    </a:cubicBezTo>
                  </a:path>
                </a:pathLst>
              </a:custGeom>
              <a:solidFill>
                <a:srgbClr val="6E58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7" name="Rectangle 56"/>
              <p:cNvSpPr>
                <a:spLocks noChangeArrowheads="1"/>
              </p:cNvSpPr>
              <p:nvPr/>
            </p:nvSpPr>
            <p:spPr bwMode="auto">
              <a:xfrm>
                <a:off x="9388475" y="919163"/>
                <a:ext cx="1588" cy="42862"/>
              </a:xfrm>
              <a:prstGeom prst="rect">
                <a:avLst/>
              </a:prstGeom>
              <a:solidFill>
                <a:srgbClr val="40404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8" name="Freeform 57"/>
              <p:cNvSpPr>
                <a:spLocks/>
              </p:cNvSpPr>
              <p:nvPr/>
            </p:nvSpPr>
            <p:spPr bwMode="auto">
              <a:xfrm>
                <a:off x="9378950" y="857250"/>
                <a:ext cx="704850" cy="428625"/>
              </a:xfrm>
              <a:custGeom>
                <a:avLst/>
                <a:gdLst>
                  <a:gd name="T0" fmla="*/ 34 w 67"/>
                  <a:gd name="T1" fmla="*/ 0 h 41"/>
                  <a:gd name="T2" fmla="*/ 34 w 67"/>
                  <a:gd name="T3" fmla="*/ 0 h 41"/>
                  <a:gd name="T4" fmla="*/ 1 w 67"/>
                  <a:gd name="T5" fmla="*/ 5 h 41"/>
                  <a:gd name="T6" fmla="*/ 1 w 67"/>
                  <a:gd name="T7" fmla="*/ 6 h 41"/>
                  <a:gd name="T8" fmla="*/ 1 w 67"/>
                  <a:gd name="T9" fmla="*/ 10 h 41"/>
                  <a:gd name="T10" fmla="*/ 1 w 67"/>
                  <a:gd name="T11" fmla="*/ 10 h 41"/>
                  <a:gd name="T12" fmla="*/ 0 w 67"/>
                  <a:gd name="T13" fmla="*/ 22 h 41"/>
                  <a:gd name="T14" fmla="*/ 1 w 67"/>
                  <a:gd name="T15" fmla="*/ 24 h 41"/>
                  <a:gd name="T16" fmla="*/ 2 w 67"/>
                  <a:gd name="T17" fmla="*/ 33 h 41"/>
                  <a:gd name="T18" fmla="*/ 2 w 67"/>
                  <a:gd name="T19" fmla="*/ 32 h 41"/>
                  <a:gd name="T20" fmla="*/ 1 w 67"/>
                  <a:gd name="T21" fmla="*/ 36 h 41"/>
                  <a:gd name="T22" fmla="*/ 5 w 67"/>
                  <a:gd name="T23" fmla="*/ 38 h 41"/>
                  <a:gd name="T24" fmla="*/ 24 w 67"/>
                  <a:gd name="T25" fmla="*/ 41 h 41"/>
                  <a:gd name="T26" fmla="*/ 26 w 67"/>
                  <a:gd name="T27" fmla="*/ 41 h 41"/>
                  <a:gd name="T28" fmla="*/ 30 w 67"/>
                  <a:gd name="T29" fmla="*/ 36 h 41"/>
                  <a:gd name="T30" fmla="*/ 32 w 67"/>
                  <a:gd name="T31" fmla="*/ 30 h 41"/>
                  <a:gd name="T32" fmla="*/ 32 w 67"/>
                  <a:gd name="T33" fmla="*/ 30 h 41"/>
                  <a:gd name="T34" fmla="*/ 32 w 67"/>
                  <a:gd name="T35" fmla="*/ 30 h 41"/>
                  <a:gd name="T36" fmla="*/ 34 w 67"/>
                  <a:gd name="T37" fmla="*/ 30 h 41"/>
                  <a:gd name="T38" fmla="*/ 35 w 67"/>
                  <a:gd name="T39" fmla="*/ 30 h 41"/>
                  <a:gd name="T40" fmla="*/ 35 w 67"/>
                  <a:gd name="T41" fmla="*/ 30 h 41"/>
                  <a:gd name="T42" fmla="*/ 35 w 67"/>
                  <a:gd name="T43" fmla="*/ 30 h 41"/>
                  <a:gd name="T44" fmla="*/ 37 w 67"/>
                  <a:gd name="T45" fmla="*/ 36 h 41"/>
                  <a:gd name="T46" fmla="*/ 41 w 67"/>
                  <a:gd name="T47" fmla="*/ 41 h 41"/>
                  <a:gd name="T48" fmla="*/ 43 w 67"/>
                  <a:gd name="T49" fmla="*/ 41 h 41"/>
                  <a:gd name="T50" fmla="*/ 62 w 67"/>
                  <a:gd name="T51" fmla="*/ 38 h 41"/>
                  <a:gd name="T52" fmla="*/ 66 w 67"/>
                  <a:gd name="T53" fmla="*/ 36 h 41"/>
                  <a:gd name="T54" fmla="*/ 66 w 67"/>
                  <a:gd name="T55" fmla="*/ 32 h 41"/>
                  <a:gd name="T56" fmla="*/ 66 w 67"/>
                  <a:gd name="T57" fmla="*/ 33 h 41"/>
                  <a:gd name="T58" fmla="*/ 67 w 67"/>
                  <a:gd name="T59" fmla="*/ 24 h 41"/>
                  <a:gd name="T60" fmla="*/ 67 w 67"/>
                  <a:gd name="T61" fmla="*/ 22 h 41"/>
                  <a:gd name="T62" fmla="*/ 67 w 67"/>
                  <a:gd name="T63" fmla="*/ 5 h 41"/>
                  <a:gd name="T64" fmla="*/ 34 w 67"/>
                  <a:gd name="T6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 h="41">
                    <a:moveTo>
                      <a:pt x="34" y="0"/>
                    </a:moveTo>
                    <a:cubicBezTo>
                      <a:pt x="34" y="0"/>
                      <a:pt x="34" y="0"/>
                      <a:pt x="34" y="0"/>
                    </a:cubicBezTo>
                    <a:cubicBezTo>
                      <a:pt x="29" y="0"/>
                      <a:pt x="11" y="0"/>
                      <a:pt x="1" y="5"/>
                    </a:cubicBezTo>
                    <a:cubicBezTo>
                      <a:pt x="1" y="5"/>
                      <a:pt x="1" y="5"/>
                      <a:pt x="1" y="6"/>
                    </a:cubicBezTo>
                    <a:cubicBezTo>
                      <a:pt x="1" y="10"/>
                      <a:pt x="1" y="10"/>
                      <a:pt x="1" y="10"/>
                    </a:cubicBezTo>
                    <a:cubicBezTo>
                      <a:pt x="1" y="10"/>
                      <a:pt x="1" y="10"/>
                      <a:pt x="1" y="10"/>
                    </a:cubicBezTo>
                    <a:cubicBezTo>
                      <a:pt x="0" y="15"/>
                      <a:pt x="0" y="19"/>
                      <a:pt x="0" y="22"/>
                    </a:cubicBezTo>
                    <a:cubicBezTo>
                      <a:pt x="0" y="23"/>
                      <a:pt x="1" y="23"/>
                      <a:pt x="1" y="24"/>
                    </a:cubicBezTo>
                    <a:cubicBezTo>
                      <a:pt x="2" y="27"/>
                      <a:pt x="2" y="30"/>
                      <a:pt x="2" y="33"/>
                    </a:cubicBezTo>
                    <a:cubicBezTo>
                      <a:pt x="2" y="32"/>
                      <a:pt x="2" y="32"/>
                      <a:pt x="2" y="32"/>
                    </a:cubicBezTo>
                    <a:cubicBezTo>
                      <a:pt x="2" y="32"/>
                      <a:pt x="2" y="34"/>
                      <a:pt x="1" y="36"/>
                    </a:cubicBezTo>
                    <a:cubicBezTo>
                      <a:pt x="2" y="37"/>
                      <a:pt x="3" y="38"/>
                      <a:pt x="5" y="38"/>
                    </a:cubicBezTo>
                    <a:cubicBezTo>
                      <a:pt x="13" y="40"/>
                      <a:pt x="21" y="41"/>
                      <a:pt x="24" y="41"/>
                    </a:cubicBezTo>
                    <a:cubicBezTo>
                      <a:pt x="25" y="41"/>
                      <a:pt x="26" y="41"/>
                      <a:pt x="26" y="41"/>
                    </a:cubicBezTo>
                    <a:cubicBezTo>
                      <a:pt x="29" y="40"/>
                      <a:pt x="30" y="38"/>
                      <a:pt x="30" y="36"/>
                    </a:cubicBezTo>
                    <a:cubicBezTo>
                      <a:pt x="30" y="34"/>
                      <a:pt x="32" y="30"/>
                      <a:pt x="32" y="30"/>
                    </a:cubicBezTo>
                    <a:cubicBezTo>
                      <a:pt x="32" y="30"/>
                      <a:pt x="32" y="30"/>
                      <a:pt x="32" y="30"/>
                    </a:cubicBezTo>
                    <a:cubicBezTo>
                      <a:pt x="32" y="30"/>
                      <a:pt x="32" y="30"/>
                      <a:pt x="32" y="30"/>
                    </a:cubicBezTo>
                    <a:cubicBezTo>
                      <a:pt x="32" y="30"/>
                      <a:pt x="33" y="30"/>
                      <a:pt x="34" y="30"/>
                    </a:cubicBezTo>
                    <a:cubicBezTo>
                      <a:pt x="34" y="30"/>
                      <a:pt x="35" y="30"/>
                      <a:pt x="35" y="30"/>
                    </a:cubicBezTo>
                    <a:cubicBezTo>
                      <a:pt x="35" y="30"/>
                      <a:pt x="35" y="30"/>
                      <a:pt x="35" y="30"/>
                    </a:cubicBezTo>
                    <a:cubicBezTo>
                      <a:pt x="35" y="30"/>
                      <a:pt x="35" y="30"/>
                      <a:pt x="35" y="30"/>
                    </a:cubicBezTo>
                    <a:cubicBezTo>
                      <a:pt x="35" y="30"/>
                      <a:pt x="37" y="34"/>
                      <a:pt x="37" y="36"/>
                    </a:cubicBezTo>
                    <a:cubicBezTo>
                      <a:pt x="37" y="38"/>
                      <a:pt x="38" y="40"/>
                      <a:pt x="41" y="41"/>
                    </a:cubicBezTo>
                    <a:cubicBezTo>
                      <a:pt x="41" y="41"/>
                      <a:pt x="42" y="41"/>
                      <a:pt x="43" y="41"/>
                    </a:cubicBezTo>
                    <a:cubicBezTo>
                      <a:pt x="46" y="41"/>
                      <a:pt x="54" y="40"/>
                      <a:pt x="62" y="38"/>
                    </a:cubicBezTo>
                    <a:cubicBezTo>
                      <a:pt x="64" y="38"/>
                      <a:pt x="65" y="37"/>
                      <a:pt x="66" y="36"/>
                    </a:cubicBezTo>
                    <a:cubicBezTo>
                      <a:pt x="66" y="34"/>
                      <a:pt x="66" y="32"/>
                      <a:pt x="66" y="32"/>
                    </a:cubicBezTo>
                    <a:cubicBezTo>
                      <a:pt x="66" y="33"/>
                      <a:pt x="66" y="33"/>
                      <a:pt x="66" y="33"/>
                    </a:cubicBezTo>
                    <a:cubicBezTo>
                      <a:pt x="66" y="30"/>
                      <a:pt x="66" y="27"/>
                      <a:pt x="67" y="24"/>
                    </a:cubicBezTo>
                    <a:cubicBezTo>
                      <a:pt x="67" y="23"/>
                      <a:pt x="67" y="23"/>
                      <a:pt x="67" y="22"/>
                    </a:cubicBezTo>
                    <a:cubicBezTo>
                      <a:pt x="67" y="18"/>
                      <a:pt x="67" y="12"/>
                      <a:pt x="67" y="5"/>
                    </a:cubicBezTo>
                    <a:cubicBezTo>
                      <a:pt x="57" y="0"/>
                      <a:pt x="38" y="0"/>
                      <a:pt x="34"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69" name="Freeform 58"/>
              <p:cNvSpPr>
                <a:spLocks/>
              </p:cNvSpPr>
              <p:nvPr/>
            </p:nvSpPr>
            <p:spPr bwMode="auto">
              <a:xfrm>
                <a:off x="9388475" y="1192213"/>
                <a:ext cx="11113" cy="41275"/>
              </a:xfrm>
              <a:custGeom>
                <a:avLst/>
                <a:gdLst>
                  <a:gd name="T0" fmla="*/ 1 w 1"/>
                  <a:gd name="T1" fmla="*/ 0 h 4"/>
                  <a:gd name="T2" fmla="*/ 1 w 1"/>
                  <a:gd name="T3" fmla="*/ 1 h 4"/>
                  <a:gd name="T4" fmla="*/ 0 w 1"/>
                  <a:gd name="T5" fmla="*/ 4 h 4"/>
                  <a:gd name="T6" fmla="*/ 0 w 1"/>
                  <a:gd name="T7" fmla="*/ 4 h 4"/>
                  <a:gd name="T8" fmla="*/ 1 w 1"/>
                  <a:gd name="T9" fmla="*/ 0 h 4"/>
                </a:gdLst>
                <a:ahLst/>
                <a:cxnLst>
                  <a:cxn ang="0">
                    <a:pos x="T0" y="T1"/>
                  </a:cxn>
                  <a:cxn ang="0">
                    <a:pos x="T2" y="T3"/>
                  </a:cxn>
                  <a:cxn ang="0">
                    <a:pos x="T4" y="T5"/>
                  </a:cxn>
                  <a:cxn ang="0">
                    <a:pos x="T6" y="T7"/>
                  </a:cxn>
                  <a:cxn ang="0">
                    <a:pos x="T8" y="T9"/>
                  </a:cxn>
                </a:cxnLst>
                <a:rect l="0" t="0" r="r" b="b"/>
                <a:pathLst>
                  <a:path w="1" h="4">
                    <a:moveTo>
                      <a:pt x="1" y="0"/>
                    </a:moveTo>
                    <a:cubicBezTo>
                      <a:pt x="1" y="1"/>
                      <a:pt x="1" y="1"/>
                      <a:pt x="1" y="1"/>
                    </a:cubicBezTo>
                    <a:cubicBezTo>
                      <a:pt x="0" y="2"/>
                      <a:pt x="0" y="3"/>
                      <a:pt x="0" y="4"/>
                    </a:cubicBezTo>
                    <a:cubicBezTo>
                      <a:pt x="0" y="4"/>
                      <a:pt x="0" y="4"/>
                      <a:pt x="0" y="4"/>
                    </a:cubicBezTo>
                    <a:cubicBezTo>
                      <a:pt x="1" y="2"/>
                      <a:pt x="1" y="0"/>
                      <a:pt x="1"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0" name="Freeform 59"/>
              <p:cNvSpPr>
                <a:spLocks noEditPoints="1"/>
              </p:cNvSpPr>
              <p:nvPr/>
            </p:nvSpPr>
            <p:spPr bwMode="auto">
              <a:xfrm>
                <a:off x="9324975" y="909638"/>
                <a:ext cx="811213" cy="177800"/>
              </a:xfrm>
              <a:custGeom>
                <a:avLst/>
                <a:gdLst>
                  <a:gd name="T0" fmla="*/ 72 w 77"/>
                  <a:gd name="T1" fmla="*/ 0 h 17"/>
                  <a:gd name="T2" fmla="*/ 72 w 77"/>
                  <a:gd name="T3" fmla="*/ 17 h 17"/>
                  <a:gd name="T4" fmla="*/ 77 w 77"/>
                  <a:gd name="T5" fmla="*/ 9 h 17"/>
                  <a:gd name="T6" fmla="*/ 77 w 77"/>
                  <a:gd name="T7" fmla="*/ 3 h 17"/>
                  <a:gd name="T8" fmla="*/ 72 w 77"/>
                  <a:gd name="T9" fmla="*/ 0 h 17"/>
                  <a:gd name="T10" fmla="*/ 6 w 77"/>
                  <a:gd name="T11" fmla="*/ 0 h 17"/>
                  <a:gd name="T12" fmla="*/ 0 w 77"/>
                  <a:gd name="T13" fmla="*/ 3 h 17"/>
                  <a:gd name="T14" fmla="*/ 0 w 77"/>
                  <a:gd name="T15" fmla="*/ 8 h 17"/>
                  <a:gd name="T16" fmla="*/ 5 w 77"/>
                  <a:gd name="T17" fmla="*/ 17 h 17"/>
                  <a:gd name="T18" fmla="*/ 6 w 77"/>
                  <a:gd name="T19" fmla="*/ 5 h 17"/>
                  <a:gd name="T20" fmla="*/ 6 w 77"/>
                  <a:gd name="T21" fmla="*/ 1 h 17"/>
                  <a:gd name="T22" fmla="*/ 6 w 77"/>
                  <a:gd name="T2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17">
                    <a:moveTo>
                      <a:pt x="72" y="0"/>
                    </a:moveTo>
                    <a:cubicBezTo>
                      <a:pt x="72" y="7"/>
                      <a:pt x="72" y="13"/>
                      <a:pt x="72" y="17"/>
                    </a:cubicBezTo>
                    <a:cubicBezTo>
                      <a:pt x="73" y="14"/>
                      <a:pt x="75" y="11"/>
                      <a:pt x="77" y="9"/>
                    </a:cubicBezTo>
                    <a:cubicBezTo>
                      <a:pt x="77" y="5"/>
                      <a:pt x="77" y="3"/>
                      <a:pt x="77" y="3"/>
                    </a:cubicBezTo>
                    <a:cubicBezTo>
                      <a:pt x="76" y="2"/>
                      <a:pt x="74" y="1"/>
                      <a:pt x="72" y="0"/>
                    </a:cubicBezTo>
                    <a:moveTo>
                      <a:pt x="6" y="0"/>
                    </a:moveTo>
                    <a:cubicBezTo>
                      <a:pt x="3" y="0"/>
                      <a:pt x="2" y="1"/>
                      <a:pt x="0" y="3"/>
                    </a:cubicBezTo>
                    <a:cubicBezTo>
                      <a:pt x="0" y="3"/>
                      <a:pt x="0" y="5"/>
                      <a:pt x="0" y="8"/>
                    </a:cubicBezTo>
                    <a:cubicBezTo>
                      <a:pt x="2" y="10"/>
                      <a:pt x="4" y="13"/>
                      <a:pt x="5" y="17"/>
                    </a:cubicBezTo>
                    <a:cubicBezTo>
                      <a:pt x="5" y="14"/>
                      <a:pt x="5" y="10"/>
                      <a:pt x="6" y="5"/>
                    </a:cubicBezTo>
                    <a:cubicBezTo>
                      <a:pt x="6" y="4"/>
                      <a:pt x="6" y="2"/>
                      <a:pt x="6" y="1"/>
                    </a:cubicBezTo>
                    <a:cubicBezTo>
                      <a:pt x="6" y="0"/>
                      <a:pt x="6" y="0"/>
                      <a:pt x="6"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1" name="Freeform 60"/>
              <p:cNvSpPr>
                <a:spLocks/>
              </p:cNvSpPr>
              <p:nvPr/>
            </p:nvSpPr>
            <p:spPr bwMode="auto">
              <a:xfrm>
                <a:off x="10072688" y="1192213"/>
                <a:ext cx="11113" cy="41275"/>
              </a:xfrm>
              <a:custGeom>
                <a:avLst/>
                <a:gdLst>
                  <a:gd name="T0" fmla="*/ 0 w 1"/>
                  <a:gd name="T1" fmla="*/ 0 h 4"/>
                  <a:gd name="T2" fmla="*/ 0 w 1"/>
                  <a:gd name="T3" fmla="*/ 4 h 4"/>
                  <a:gd name="T4" fmla="*/ 1 w 1"/>
                  <a:gd name="T5" fmla="*/ 4 h 4"/>
                  <a:gd name="T6" fmla="*/ 0 w 1"/>
                  <a:gd name="T7" fmla="*/ 1 h 4"/>
                  <a:gd name="T8" fmla="*/ 0 w 1"/>
                  <a:gd name="T9" fmla="*/ 0 h 4"/>
                </a:gdLst>
                <a:ahLst/>
                <a:cxnLst>
                  <a:cxn ang="0">
                    <a:pos x="T0" y="T1"/>
                  </a:cxn>
                  <a:cxn ang="0">
                    <a:pos x="T2" y="T3"/>
                  </a:cxn>
                  <a:cxn ang="0">
                    <a:pos x="T4" y="T5"/>
                  </a:cxn>
                  <a:cxn ang="0">
                    <a:pos x="T6" y="T7"/>
                  </a:cxn>
                  <a:cxn ang="0">
                    <a:pos x="T8" y="T9"/>
                  </a:cxn>
                </a:cxnLst>
                <a:rect l="0" t="0" r="r" b="b"/>
                <a:pathLst>
                  <a:path w="1" h="4">
                    <a:moveTo>
                      <a:pt x="0" y="0"/>
                    </a:moveTo>
                    <a:cubicBezTo>
                      <a:pt x="0" y="0"/>
                      <a:pt x="0" y="2"/>
                      <a:pt x="0" y="4"/>
                    </a:cubicBezTo>
                    <a:cubicBezTo>
                      <a:pt x="0" y="4"/>
                      <a:pt x="1" y="4"/>
                      <a:pt x="1" y="4"/>
                    </a:cubicBezTo>
                    <a:cubicBezTo>
                      <a:pt x="0" y="3"/>
                      <a:pt x="0" y="2"/>
                      <a:pt x="0" y="1"/>
                    </a:cubicBezTo>
                    <a:cubicBezTo>
                      <a:pt x="0" y="0"/>
                      <a:pt x="0" y="0"/>
                      <a:pt x="0" y="0"/>
                    </a:cubicBezTo>
                  </a:path>
                </a:pathLst>
              </a:custGeom>
              <a:solidFill>
                <a:srgbClr val="21202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2" name="Freeform 61"/>
              <p:cNvSpPr>
                <a:spLocks/>
              </p:cNvSpPr>
              <p:nvPr/>
            </p:nvSpPr>
            <p:spPr bwMode="auto">
              <a:xfrm>
                <a:off x="9324975" y="992188"/>
                <a:ext cx="74613" cy="241300"/>
              </a:xfrm>
              <a:custGeom>
                <a:avLst/>
                <a:gdLst>
                  <a:gd name="T0" fmla="*/ 0 w 7"/>
                  <a:gd name="T1" fmla="*/ 0 h 23"/>
                  <a:gd name="T2" fmla="*/ 6 w 7"/>
                  <a:gd name="T3" fmla="*/ 23 h 23"/>
                  <a:gd name="T4" fmla="*/ 7 w 7"/>
                  <a:gd name="T5" fmla="*/ 20 h 23"/>
                  <a:gd name="T6" fmla="*/ 6 w 7"/>
                  <a:gd name="T7" fmla="*/ 11 h 23"/>
                  <a:gd name="T8" fmla="*/ 5 w 7"/>
                  <a:gd name="T9" fmla="*/ 9 h 23"/>
                  <a:gd name="T10" fmla="*/ 0 w 7"/>
                  <a:gd name="T11" fmla="*/ 0 h 23"/>
                </a:gdLst>
                <a:ahLst/>
                <a:cxnLst>
                  <a:cxn ang="0">
                    <a:pos x="T0" y="T1"/>
                  </a:cxn>
                  <a:cxn ang="0">
                    <a:pos x="T2" y="T3"/>
                  </a:cxn>
                  <a:cxn ang="0">
                    <a:pos x="T4" y="T5"/>
                  </a:cxn>
                  <a:cxn ang="0">
                    <a:pos x="T6" y="T7"/>
                  </a:cxn>
                  <a:cxn ang="0">
                    <a:pos x="T8" y="T9"/>
                  </a:cxn>
                  <a:cxn ang="0">
                    <a:pos x="T10" y="T11"/>
                  </a:cxn>
                </a:cxnLst>
                <a:rect l="0" t="0" r="r" b="b"/>
                <a:pathLst>
                  <a:path w="7" h="23">
                    <a:moveTo>
                      <a:pt x="0" y="0"/>
                    </a:moveTo>
                    <a:cubicBezTo>
                      <a:pt x="0" y="7"/>
                      <a:pt x="1" y="18"/>
                      <a:pt x="6" y="23"/>
                    </a:cubicBezTo>
                    <a:cubicBezTo>
                      <a:pt x="6" y="22"/>
                      <a:pt x="6" y="21"/>
                      <a:pt x="7" y="20"/>
                    </a:cubicBezTo>
                    <a:cubicBezTo>
                      <a:pt x="7" y="17"/>
                      <a:pt x="7" y="14"/>
                      <a:pt x="6" y="11"/>
                    </a:cubicBezTo>
                    <a:cubicBezTo>
                      <a:pt x="6" y="10"/>
                      <a:pt x="5" y="10"/>
                      <a:pt x="5" y="9"/>
                    </a:cubicBezTo>
                    <a:cubicBezTo>
                      <a:pt x="4" y="5"/>
                      <a:pt x="2" y="2"/>
                      <a:pt x="0"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3" name="Freeform 62"/>
              <p:cNvSpPr>
                <a:spLocks/>
              </p:cNvSpPr>
              <p:nvPr/>
            </p:nvSpPr>
            <p:spPr bwMode="auto">
              <a:xfrm>
                <a:off x="10072688" y="1003300"/>
                <a:ext cx="63500" cy="230187"/>
              </a:xfrm>
              <a:custGeom>
                <a:avLst/>
                <a:gdLst>
                  <a:gd name="T0" fmla="*/ 6 w 6"/>
                  <a:gd name="T1" fmla="*/ 0 h 22"/>
                  <a:gd name="T2" fmla="*/ 1 w 6"/>
                  <a:gd name="T3" fmla="*/ 8 h 22"/>
                  <a:gd name="T4" fmla="*/ 1 w 6"/>
                  <a:gd name="T5" fmla="*/ 10 h 22"/>
                  <a:gd name="T6" fmla="*/ 0 w 6"/>
                  <a:gd name="T7" fmla="*/ 19 h 22"/>
                  <a:gd name="T8" fmla="*/ 1 w 6"/>
                  <a:gd name="T9" fmla="*/ 22 h 22"/>
                  <a:gd name="T10" fmla="*/ 6 w 6"/>
                  <a:gd name="T11" fmla="*/ 0 h 22"/>
                </a:gdLst>
                <a:ahLst/>
                <a:cxnLst>
                  <a:cxn ang="0">
                    <a:pos x="T0" y="T1"/>
                  </a:cxn>
                  <a:cxn ang="0">
                    <a:pos x="T2" y="T3"/>
                  </a:cxn>
                  <a:cxn ang="0">
                    <a:pos x="T4" y="T5"/>
                  </a:cxn>
                  <a:cxn ang="0">
                    <a:pos x="T6" y="T7"/>
                  </a:cxn>
                  <a:cxn ang="0">
                    <a:pos x="T8" y="T9"/>
                  </a:cxn>
                  <a:cxn ang="0">
                    <a:pos x="T10" y="T11"/>
                  </a:cxn>
                </a:cxnLst>
                <a:rect l="0" t="0" r="r" b="b"/>
                <a:pathLst>
                  <a:path w="6" h="22">
                    <a:moveTo>
                      <a:pt x="6" y="0"/>
                    </a:moveTo>
                    <a:cubicBezTo>
                      <a:pt x="4" y="2"/>
                      <a:pt x="2" y="5"/>
                      <a:pt x="1" y="8"/>
                    </a:cubicBezTo>
                    <a:cubicBezTo>
                      <a:pt x="1" y="9"/>
                      <a:pt x="1" y="9"/>
                      <a:pt x="1" y="10"/>
                    </a:cubicBezTo>
                    <a:cubicBezTo>
                      <a:pt x="0" y="13"/>
                      <a:pt x="0" y="16"/>
                      <a:pt x="0" y="19"/>
                    </a:cubicBezTo>
                    <a:cubicBezTo>
                      <a:pt x="0" y="20"/>
                      <a:pt x="0" y="21"/>
                      <a:pt x="1" y="22"/>
                    </a:cubicBezTo>
                    <a:cubicBezTo>
                      <a:pt x="5" y="17"/>
                      <a:pt x="6" y="6"/>
                      <a:pt x="6" y="0"/>
                    </a:cubicBezTo>
                  </a:path>
                </a:pathLst>
              </a:custGeom>
              <a:solidFill>
                <a:srgbClr val="2E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74" name="Freeform 63"/>
              <p:cNvSpPr>
                <a:spLocks/>
              </p:cNvSpPr>
              <p:nvPr/>
            </p:nvSpPr>
            <p:spPr bwMode="auto">
              <a:xfrm>
                <a:off x="9304338" y="857250"/>
                <a:ext cx="852488" cy="134937"/>
              </a:xfrm>
              <a:custGeom>
                <a:avLst/>
                <a:gdLst>
                  <a:gd name="T0" fmla="*/ 0 w 81"/>
                  <a:gd name="T1" fmla="*/ 13 h 13"/>
                  <a:gd name="T2" fmla="*/ 41 w 81"/>
                  <a:gd name="T3" fmla="*/ 5 h 13"/>
                  <a:gd name="T4" fmla="*/ 81 w 81"/>
                  <a:gd name="T5" fmla="*/ 13 h 13"/>
                  <a:gd name="T6" fmla="*/ 81 w 81"/>
                  <a:gd name="T7" fmla="*/ 8 h 13"/>
                  <a:gd name="T8" fmla="*/ 40 w 81"/>
                  <a:gd name="T9" fmla="*/ 0 h 13"/>
                  <a:gd name="T10" fmla="*/ 0 w 81"/>
                  <a:gd name="T11" fmla="*/ 8 h 13"/>
                  <a:gd name="T12" fmla="*/ 0 w 81"/>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81" h="13">
                    <a:moveTo>
                      <a:pt x="0" y="13"/>
                    </a:moveTo>
                    <a:cubicBezTo>
                      <a:pt x="8" y="5"/>
                      <a:pt x="35" y="5"/>
                      <a:pt x="41" y="5"/>
                    </a:cubicBezTo>
                    <a:cubicBezTo>
                      <a:pt x="47" y="5"/>
                      <a:pt x="73" y="5"/>
                      <a:pt x="81" y="13"/>
                    </a:cubicBezTo>
                    <a:cubicBezTo>
                      <a:pt x="81" y="8"/>
                      <a:pt x="81" y="8"/>
                      <a:pt x="81" y="8"/>
                    </a:cubicBezTo>
                    <a:cubicBezTo>
                      <a:pt x="72" y="1"/>
                      <a:pt x="46" y="0"/>
                      <a:pt x="40" y="0"/>
                    </a:cubicBezTo>
                    <a:cubicBezTo>
                      <a:pt x="34" y="0"/>
                      <a:pt x="8" y="1"/>
                      <a:pt x="0" y="8"/>
                    </a:cubicBezTo>
                    <a:lnTo>
                      <a:pt x="0" y="13"/>
                    </a:lnTo>
                    <a:close/>
                  </a:path>
                </a:pathLst>
              </a:custGeom>
              <a:solidFill>
                <a:srgbClr val="90919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9" name="Group 8"/>
            <p:cNvGrpSpPr/>
            <p:nvPr/>
          </p:nvGrpSpPr>
          <p:grpSpPr>
            <a:xfrm>
              <a:off x="6527800" y="3994753"/>
              <a:ext cx="3240121" cy="2863247"/>
              <a:chOff x="7045326" y="4452083"/>
              <a:chExt cx="2722595" cy="2405917"/>
            </a:xfrm>
          </p:grpSpPr>
          <p:sp>
            <p:nvSpPr>
              <p:cNvPr id="37" name="Rectangle 21"/>
              <p:cNvSpPr>
                <a:spLocks noChangeArrowheads="1"/>
              </p:cNvSpPr>
              <p:nvPr/>
            </p:nvSpPr>
            <p:spPr bwMode="auto">
              <a:xfrm>
                <a:off x="7045326" y="5357845"/>
                <a:ext cx="2124953" cy="148747"/>
              </a:xfrm>
              <a:prstGeom prst="rect">
                <a:avLst/>
              </a:prstGeom>
              <a:solidFill>
                <a:srgbClr val="985F2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8" name="Rectangle 22"/>
              <p:cNvSpPr>
                <a:spLocks noChangeArrowheads="1"/>
              </p:cNvSpPr>
              <p:nvPr/>
            </p:nvSpPr>
            <p:spPr bwMode="auto">
              <a:xfrm>
                <a:off x="8431858" y="5498622"/>
                <a:ext cx="140777" cy="1359378"/>
              </a:xfrm>
              <a:prstGeom prst="rect">
                <a:avLst/>
              </a:prstGeom>
              <a:solidFill>
                <a:srgbClr val="52302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9" name="Freeform 23"/>
              <p:cNvSpPr>
                <a:spLocks/>
              </p:cNvSpPr>
              <p:nvPr/>
            </p:nvSpPr>
            <p:spPr bwMode="auto">
              <a:xfrm>
                <a:off x="7045326" y="5498622"/>
                <a:ext cx="2124953" cy="1359378"/>
              </a:xfrm>
              <a:custGeom>
                <a:avLst/>
                <a:gdLst>
                  <a:gd name="T0" fmla="*/ 0 w 800"/>
                  <a:gd name="T1" fmla="*/ 477 h 477"/>
                  <a:gd name="T2" fmla="*/ 50 w 800"/>
                  <a:gd name="T3" fmla="*/ 477 h 477"/>
                  <a:gd name="T4" fmla="*/ 50 w 800"/>
                  <a:gd name="T5" fmla="*/ 50 h 477"/>
                  <a:gd name="T6" fmla="*/ 800 w 800"/>
                  <a:gd name="T7" fmla="*/ 50 h 477"/>
                  <a:gd name="T8" fmla="*/ 800 w 800"/>
                  <a:gd name="T9" fmla="*/ 0 h 477"/>
                  <a:gd name="T10" fmla="*/ 0 w 800"/>
                  <a:gd name="T11" fmla="*/ 0 h 477"/>
                  <a:gd name="T12" fmla="*/ 0 w 800"/>
                  <a:gd name="T13" fmla="*/ 477 h 477"/>
                </a:gdLst>
                <a:ahLst/>
                <a:cxnLst>
                  <a:cxn ang="0">
                    <a:pos x="T0" y="T1"/>
                  </a:cxn>
                  <a:cxn ang="0">
                    <a:pos x="T2" y="T3"/>
                  </a:cxn>
                  <a:cxn ang="0">
                    <a:pos x="T4" y="T5"/>
                  </a:cxn>
                  <a:cxn ang="0">
                    <a:pos x="T6" y="T7"/>
                  </a:cxn>
                  <a:cxn ang="0">
                    <a:pos x="T8" y="T9"/>
                  </a:cxn>
                  <a:cxn ang="0">
                    <a:pos x="T10" y="T11"/>
                  </a:cxn>
                  <a:cxn ang="0">
                    <a:pos x="T12" y="T13"/>
                  </a:cxn>
                </a:cxnLst>
                <a:rect l="0" t="0" r="r" b="b"/>
                <a:pathLst>
                  <a:path w="800" h="477">
                    <a:moveTo>
                      <a:pt x="0" y="477"/>
                    </a:moveTo>
                    <a:lnTo>
                      <a:pt x="50" y="477"/>
                    </a:lnTo>
                    <a:lnTo>
                      <a:pt x="50" y="50"/>
                    </a:lnTo>
                    <a:lnTo>
                      <a:pt x="800" y="50"/>
                    </a:lnTo>
                    <a:lnTo>
                      <a:pt x="800" y="0"/>
                    </a:lnTo>
                    <a:lnTo>
                      <a:pt x="0" y="0"/>
                    </a:lnTo>
                    <a:lnTo>
                      <a:pt x="0" y="477"/>
                    </a:lnTo>
                    <a:close/>
                  </a:path>
                </a:pathLst>
              </a:custGeom>
              <a:solidFill>
                <a:srgbClr val="6E451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0" name="Rectangle 24"/>
              <p:cNvSpPr>
                <a:spLocks noChangeArrowheads="1"/>
              </p:cNvSpPr>
              <p:nvPr/>
            </p:nvSpPr>
            <p:spPr bwMode="auto">
              <a:xfrm>
                <a:off x="8822317" y="5357845"/>
                <a:ext cx="945604" cy="148747"/>
              </a:xfrm>
              <a:prstGeom prst="rect">
                <a:avLst/>
              </a:prstGeom>
              <a:solidFill>
                <a:srgbClr val="6E451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1" name="Freeform 25"/>
              <p:cNvSpPr>
                <a:spLocks/>
              </p:cNvSpPr>
              <p:nvPr/>
            </p:nvSpPr>
            <p:spPr bwMode="auto">
              <a:xfrm>
                <a:off x="8822317" y="5498622"/>
                <a:ext cx="945604" cy="1359378"/>
              </a:xfrm>
              <a:custGeom>
                <a:avLst/>
                <a:gdLst>
                  <a:gd name="T0" fmla="*/ 0 w 356"/>
                  <a:gd name="T1" fmla="*/ 477 h 477"/>
                  <a:gd name="T2" fmla="*/ 50 w 356"/>
                  <a:gd name="T3" fmla="*/ 477 h 477"/>
                  <a:gd name="T4" fmla="*/ 50 w 356"/>
                  <a:gd name="T5" fmla="*/ 50 h 477"/>
                  <a:gd name="T6" fmla="*/ 303 w 356"/>
                  <a:gd name="T7" fmla="*/ 50 h 477"/>
                  <a:gd name="T8" fmla="*/ 303 w 356"/>
                  <a:gd name="T9" fmla="*/ 477 h 477"/>
                  <a:gd name="T10" fmla="*/ 356 w 356"/>
                  <a:gd name="T11" fmla="*/ 477 h 477"/>
                  <a:gd name="T12" fmla="*/ 356 w 356"/>
                  <a:gd name="T13" fmla="*/ 0 h 477"/>
                  <a:gd name="T14" fmla="*/ 0 w 356"/>
                  <a:gd name="T15" fmla="*/ 0 h 477"/>
                  <a:gd name="T16" fmla="*/ 0 w 356"/>
                  <a:gd name="T17" fmla="*/ 477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6" h="477">
                    <a:moveTo>
                      <a:pt x="0" y="477"/>
                    </a:moveTo>
                    <a:lnTo>
                      <a:pt x="50" y="477"/>
                    </a:lnTo>
                    <a:lnTo>
                      <a:pt x="50" y="50"/>
                    </a:lnTo>
                    <a:lnTo>
                      <a:pt x="303" y="50"/>
                    </a:lnTo>
                    <a:lnTo>
                      <a:pt x="303" y="477"/>
                    </a:lnTo>
                    <a:lnTo>
                      <a:pt x="356" y="477"/>
                    </a:lnTo>
                    <a:lnTo>
                      <a:pt x="356" y="0"/>
                    </a:lnTo>
                    <a:lnTo>
                      <a:pt x="0" y="0"/>
                    </a:lnTo>
                    <a:lnTo>
                      <a:pt x="0" y="477"/>
                    </a:lnTo>
                    <a:close/>
                  </a:path>
                </a:pathLst>
              </a:custGeom>
              <a:solidFill>
                <a:srgbClr val="5230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2" name="Freeform 26"/>
              <p:cNvSpPr>
                <a:spLocks/>
              </p:cNvSpPr>
              <p:nvPr/>
            </p:nvSpPr>
            <p:spPr bwMode="auto">
              <a:xfrm>
                <a:off x="8697477" y="5233003"/>
                <a:ext cx="783576" cy="132810"/>
              </a:xfrm>
              <a:custGeom>
                <a:avLst/>
                <a:gdLst>
                  <a:gd name="T0" fmla="*/ 9 w 106"/>
                  <a:gd name="T1" fmla="*/ 0 h 18"/>
                  <a:gd name="T2" fmla="*/ 61 w 106"/>
                  <a:gd name="T3" fmla="*/ 0 h 18"/>
                  <a:gd name="T4" fmla="*/ 98 w 106"/>
                  <a:gd name="T5" fmla="*/ 7 h 18"/>
                  <a:gd name="T6" fmla="*/ 105 w 106"/>
                  <a:gd name="T7" fmla="*/ 17 h 18"/>
                  <a:gd name="T8" fmla="*/ 69 w 106"/>
                  <a:gd name="T9" fmla="*/ 11 h 18"/>
                  <a:gd name="T10" fmla="*/ 59 w 106"/>
                  <a:gd name="T11" fmla="*/ 17 h 18"/>
                  <a:gd name="T12" fmla="*/ 7 w 106"/>
                  <a:gd name="T13" fmla="*/ 17 h 18"/>
                  <a:gd name="T14" fmla="*/ 0 w 106"/>
                  <a:gd name="T15" fmla="*/ 8 h 18"/>
                  <a:gd name="T16" fmla="*/ 0 w 106"/>
                  <a:gd name="T17" fmla="*/ 8 h 18"/>
                  <a:gd name="T18" fmla="*/ 9 w 106"/>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
                    <a:moveTo>
                      <a:pt x="9" y="0"/>
                    </a:moveTo>
                    <a:cubicBezTo>
                      <a:pt x="18" y="0"/>
                      <a:pt x="61" y="0"/>
                      <a:pt x="61" y="0"/>
                    </a:cubicBezTo>
                    <a:cubicBezTo>
                      <a:pt x="98" y="7"/>
                      <a:pt x="98" y="7"/>
                      <a:pt x="98" y="7"/>
                    </a:cubicBezTo>
                    <a:cubicBezTo>
                      <a:pt x="103" y="8"/>
                      <a:pt x="106" y="12"/>
                      <a:pt x="105" y="17"/>
                    </a:cubicBezTo>
                    <a:cubicBezTo>
                      <a:pt x="69" y="11"/>
                      <a:pt x="69" y="11"/>
                      <a:pt x="69" y="11"/>
                    </a:cubicBezTo>
                    <a:cubicBezTo>
                      <a:pt x="68" y="15"/>
                      <a:pt x="63" y="18"/>
                      <a:pt x="59" y="17"/>
                    </a:cubicBezTo>
                    <a:cubicBezTo>
                      <a:pt x="59" y="17"/>
                      <a:pt x="13" y="17"/>
                      <a:pt x="7" y="17"/>
                    </a:cubicBezTo>
                    <a:cubicBezTo>
                      <a:pt x="3" y="17"/>
                      <a:pt x="0" y="13"/>
                      <a:pt x="0" y="8"/>
                    </a:cubicBezTo>
                    <a:cubicBezTo>
                      <a:pt x="0" y="8"/>
                      <a:pt x="0" y="8"/>
                      <a:pt x="0" y="8"/>
                    </a:cubicBezTo>
                    <a:cubicBezTo>
                      <a:pt x="0" y="8"/>
                      <a:pt x="0"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3" name="Freeform 27"/>
              <p:cNvSpPr>
                <a:spLocks/>
              </p:cNvSpPr>
              <p:nvPr/>
            </p:nvSpPr>
            <p:spPr bwMode="auto">
              <a:xfrm>
                <a:off x="9082624" y="5217066"/>
                <a:ext cx="390459" cy="148747"/>
              </a:xfrm>
              <a:custGeom>
                <a:avLst/>
                <a:gdLst>
                  <a:gd name="T0" fmla="*/ 0 w 53"/>
                  <a:gd name="T1" fmla="*/ 10 h 20"/>
                  <a:gd name="T2" fmla="*/ 10 w 53"/>
                  <a:gd name="T3" fmla="*/ 2 h 20"/>
                  <a:gd name="T4" fmla="*/ 46 w 53"/>
                  <a:gd name="T5" fmla="*/ 9 h 20"/>
                  <a:gd name="T6" fmla="*/ 51 w 53"/>
                  <a:gd name="T7" fmla="*/ 13 h 20"/>
                  <a:gd name="T8" fmla="*/ 53 w 53"/>
                  <a:gd name="T9" fmla="*/ 19 h 20"/>
                  <a:gd name="T10" fmla="*/ 17 w 53"/>
                  <a:gd name="T11" fmla="*/ 13 h 20"/>
                  <a:gd name="T12" fmla="*/ 7 w 53"/>
                  <a:gd name="T13" fmla="*/ 19 h 20"/>
                  <a:gd name="T14" fmla="*/ 0 w 53"/>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20">
                    <a:moveTo>
                      <a:pt x="0" y="10"/>
                    </a:moveTo>
                    <a:cubicBezTo>
                      <a:pt x="0" y="10"/>
                      <a:pt x="0" y="0"/>
                      <a:pt x="10" y="2"/>
                    </a:cubicBezTo>
                    <a:cubicBezTo>
                      <a:pt x="16" y="3"/>
                      <a:pt x="35" y="7"/>
                      <a:pt x="46" y="9"/>
                    </a:cubicBezTo>
                    <a:cubicBezTo>
                      <a:pt x="48" y="9"/>
                      <a:pt x="50" y="11"/>
                      <a:pt x="51" y="13"/>
                    </a:cubicBezTo>
                    <a:cubicBezTo>
                      <a:pt x="53" y="15"/>
                      <a:pt x="53" y="17"/>
                      <a:pt x="53" y="19"/>
                    </a:cubicBezTo>
                    <a:cubicBezTo>
                      <a:pt x="17" y="13"/>
                      <a:pt x="17" y="13"/>
                      <a:pt x="17" y="13"/>
                    </a:cubicBezTo>
                    <a:cubicBezTo>
                      <a:pt x="16" y="17"/>
                      <a:pt x="11" y="20"/>
                      <a:pt x="7" y="19"/>
                    </a:cubicBezTo>
                    <a:cubicBezTo>
                      <a:pt x="3" y="19"/>
                      <a:pt x="0" y="15"/>
                      <a:pt x="0" y="10"/>
                    </a:cubicBezTo>
                    <a:close/>
                  </a:path>
                </a:pathLst>
              </a:custGeom>
              <a:solidFill>
                <a:srgbClr val="F3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4" name="Oval 28"/>
              <p:cNvSpPr>
                <a:spLocks noChangeArrowheads="1"/>
              </p:cNvSpPr>
              <p:nvPr/>
            </p:nvSpPr>
            <p:spPr bwMode="auto">
              <a:xfrm>
                <a:off x="9103873" y="5254252"/>
                <a:ext cx="82341" cy="87655"/>
              </a:xfrm>
              <a:prstGeom prst="ellipse">
                <a:avLst/>
              </a:pr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5" name="Freeform 29"/>
              <p:cNvSpPr>
                <a:spLocks/>
              </p:cNvSpPr>
              <p:nvPr/>
            </p:nvSpPr>
            <p:spPr bwMode="auto">
              <a:xfrm>
                <a:off x="8801067" y="4452083"/>
                <a:ext cx="244370" cy="913730"/>
              </a:xfrm>
              <a:custGeom>
                <a:avLst/>
                <a:gdLst>
                  <a:gd name="T0" fmla="*/ 12 w 33"/>
                  <a:gd name="T1" fmla="*/ 1 h 124"/>
                  <a:gd name="T2" fmla="*/ 20 w 33"/>
                  <a:gd name="T3" fmla="*/ 11 h 124"/>
                  <a:gd name="T4" fmla="*/ 31 w 33"/>
                  <a:gd name="T5" fmla="*/ 111 h 124"/>
                  <a:gd name="T6" fmla="*/ 24 w 33"/>
                  <a:gd name="T7" fmla="*/ 123 h 124"/>
                  <a:gd name="T8" fmla="*/ 14 w 33"/>
                  <a:gd name="T9" fmla="*/ 123 h 124"/>
                  <a:gd name="T10" fmla="*/ 0 w 33"/>
                  <a:gd name="T11" fmla="*/ 0 h 124"/>
                  <a:gd name="T12" fmla="*/ 12 w 33"/>
                  <a:gd name="T13" fmla="*/ 1 h 124"/>
                </a:gdLst>
                <a:ahLst/>
                <a:cxnLst>
                  <a:cxn ang="0">
                    <a:pos x="T0" y="T1"/>
                  </a:cxn>
                  <a:cxn ang="0">
                    <a:pos x="T2" y="T3"/>
                  </a:cxn>
                  <a:cxn ang="0">
                    <a:pos x="T4" y="T5"/>
                  </a:cxn>
                  <a:cxn ang="0">
                    <a:pos x="T6" y="T7"/>
                  </a:cxn>
                  <a:cxn ang="0">
                    <a:pos x="T8" y="T9"/>
                  </a:cxn>
                  <a:cxn ang="0">
                    <a:pos x="T10" y="T11"/>
                  </a:cxn>
                  <a:cxn ang="0">
                    <a:pos x="T12" y="T13"/>
                  </a:cxn>
                </a:cxnLst>
                <a:rect l="0" t="0" r="r" b="b"/>
                <a:pathLst>
                  <a:path w="33" h="124">
                    <a:moveTo>
                      <a:pt x="12" y="1"/>
                    </a:moveTo>
                    <a:cubicBezTo>
                      <a:pt x="16" y="1"/>
                      <a:pt x="20" y="4"/>
                      <a:pt x="20" y="11"/>
                    </a:cubicBezTo>
                    <a:cubicBezTo>
                      <a:pt x="31" y="111"/>
                      <a:pt x="31" y="111"/>
                      <a:pt x="31" y="111"/>
                    </a:cubicBezTo>
                    <a:cubicBezTo>
                      <a:pt x="33" y="119"/>
                      <a:pt x="29" y="124"/>
                      <a:pt x="24" y="123"/>
                    </a:cubicBezTo>
                    <a:cubicBezTo>
                      <a:pt x="14" y="123"/>
                      <a:pt x="14" y="123"/>
                      <a:pt x="14" y="123"/>
                    </a:cubicBezTo>
                    <a:cubicBezTo>
                      <a:pt x="0" y="0"/>
                      <a:pt x="0" y="0"/>
                      <a:pt x="0" y="0"/>
                    </a:cubicBezTo>
                    <a:lnTo>
                      <a:pt x="12" y="1"/>
                    </a:lnTo>
                    <a:close/>
                  </a:path>
                </a:pathLst>
              </a:custGeom>
              <a:solidFill>
                <a:srgbClr val="F3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6" name="Freeform 30"/>
              <p:cNvSpPr>
                <a:spLocks/>
              </p:cNvSpPr>
              <p:nvPr/>
            </p:nvSpPr>
            <p:spPr bwMode="auto">
              <a:xfrm>
                <a:off x="7820934" y="4452083"/>
                <a:ext cx="1142162" cy="905762"/>
              </a:xfrm>
              <a:custGeom>
                <a:avLst/>
                <a:gdLst>
                  <a:gd name="T0" fmla="*/ 9 w 155"/>
                  <a:gd name="T1" fmla="*/ 0 h 123"/>
                  <a:gd name="T2" fmla="*/ 132 w 155"/>
                  <a:gd name="T3" fmla="*/ 0 h 123"/>
                  <a:gd name="T4" fmla="*/ 142 w 155"/>
                  <a:gd name="T5" fmla="*/ 9 h 123"/>
                  <a:gd name="T6" fmla="*/ 154 w 155"/>
                  <a:gd name="T7" fmla="*/ 112 h 123"/>
                  <a:gd name="T8" fmla="*/ 144 w 155"/>
                  <a:gd name="T9" fmla="*/ 123 h 123"/>
                  <a:gd name="T10" fmla="*/ 21 w 155"/>
                  <a:gd name="T11" fmla="*/ 123 h 123"/>
                  <a:gd name="T12" fmla="*/ 13 w 155"/>
                  <a:gd name="T13" fmla="*/ 116 h 123"/>
                  <a:gd name="T14" fmla="*/ 1 w 155"/>
                  <a:gd name="T15" fmla="*/ 10 h 123"/>
                  <a:gd name="T16" fmla="*/ 9 w 155"/>
                  <a:gd name="T17" fmla="*/ 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5" h="123">
                    <a:moveTo>
                      <a:pt x="9" y="0"/>
                    </a:moveTo>
                    <a:cubicBezTo>
                      <a:pt x="132" y="0"/>
                      <a:pt x="132" y="0"/>
                      <a:pt x="132" y="0"/>
                    </a:cubicBezTo>
                    <a:cubicBezTo>
                      <a:pt x="137" y="0"/>
                      <a:pt x="142" y="4"/>
                      <a:pt x="142" y="9"/>
                    </a:cubicBezTo>
                    <a:cubicBezTo>
                      <a:pt x="154" y="112"/>
                      <a:pt x="154" y="112"/>
                      <a:pt x="154" y="112"/>
                    </a:cubicBezTo>
                    <a:cubicBezTo>
                      <a:pt x="155" y="118"/>
                      <a:pt x="150" y="123"/>
                      <a:pt x="144" y="123"/>
                    </a:cubicBezTo>
                    <a:cubicBezTo>
                      <a:pt x="21" y="123"/>
                      <a:pt x="21" y="123"/>
                      <a:pt x="21" y="123"/>
                    </a:cubicBezTo>
                    <a:cubicBezTo>
                      <a:pt x="17" y="123"/>
                      <a:pt x="13" y="120"/>
                      <a:pt x="13" y="116"/>
                    </a:cubicBezTo>
                    <a:cubicBezTo>
                      <a:pt x="1" y="10"/>
                      <a:pt x="1" y="10"/>
                      <a:pt x="1" y="10"/>
                    </a:cubicBezTo>
                    <a:cubicBezTo>
                      <a:pt x="0" y="5"/>
                      <a:pt x="4" y="0"/>
                      <a:pt x="9" y="0"/>
                    </a:cubicBezTo>
                    <a:close/>
                  </a:path>
                </a:pathLst>
              </a:custGeom>
              <a:solidFill>
                <a:srgbClr val="BCC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7" name="Freeform 31"/>
              <p:cNvSpPr>
                <a:spLocks/>
              </p:cNvSpPr>
              <p:nvPr/>
            </p:nvSpPr>
            <p:spPr bwMode="auto">
              <a:xfrm>
                <a:off x="8174206" y="4871761"/>
                <a:ext cx="435615" cy="74373"/>
              </a:xfrm>
              <a:custGeom>
                <a:avLst/>
                <a:gdLst>
                  <a:gd name="T0" fmla="*/ 59 w 59"/>
                  <a:gd name="T1" fmla="*/ 5 h 10"/>
                  <a:gd name="T2" fmla="*/ 54 w 59"/>
                  <a:gd name="T3" fmla="*/ 10 h 10"/>
                  <a:gd name="T4" fmla="*/ 5 w 59"/>
                  <a:gd name="T5" fmla="*/ 10 h 10"/>
                  <a:gd name="T6" fmla="*/ 0 w 59"/>
                  <a:gd name="T7" fmla="*/ 5 h 10"/>
                  <a:gd name="T8" fmla="*/ 0 w 59"/>
                  <a:gd name="T9" fmla="*/ 5 h 10"/>
                  <a:gd name="T10" fmla="*/ 5 w 59"/>
                  <a:gd name="T11" fmla="*/ 0 h 10"/>
                  <a:gd name="T12" fmla="*/ 54 w 59"/>
                  <a:gd name="T13" fmla="*/ 0 h 10"/>
                  <a:gd name="T14" fmla="*/ 59 w 59"/>
                  <a:gd name="T15" fmla="*/ 5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10">
                    <a:moveTo>
                      <a:pt x="59" y="5"/>
                    </a:moveTo>
                    <a:cubicBezTo>
                      <a:pt x="59" y="8"/>
                      <a:pt x="56" y="10"/>
                      <a:pt x="54" y="10"/>
                    </a:cubicBezTo>
                    <a:cubicBezTo>
                      <a:pt x="5" y="10"/>
                      <a:pt x="5" y="10"/>
                      <a:pt x="5" y="10"/>
                    </a:cubicBezTo>
                    <a:cubicBezTo>
                      <a:pt x="3" y="10"/>
                      <a:pt x="0" y="8"/>
                      <a:pt x="0" y="5"/>
                    </a:cubicBezTo>
                    <a:cubicBezTo>
                      <a:pt x="0" y="5"/>
                      <a:pt x="0" y="5"/>
                      <a:pt x="0" y="5"/>
                    </a:cubicBezTo>
                    <a:cubicBezTo>
                      <a:pt x="0" y="2"/>
                      <a:pt x="3" y="0"/>
                      <a:pt x="5" y="0"/>
                    </a:cubicBezTo>
                    <a:cubicBezTo>
                      <a:pt x="54" y="0"/>
                      <a:pt x="54" y="0"/>
                      <a:pt x="54" y="0"/>
                    </a:cubicBezTo>
                    <a:cubicBezTo>
                      <a:pt x="56" y="0"/>
                      <a:pt x="59" y="2"/>
                      <a:pt x="59" y="5"/>
                    </a:cubicBezTo>
                    <a:close/>
                  </a:path>
                </a:pathLst>
              </a:custGeom>
              <a:solidFill>
                <a:srgbClr val="99ADD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nvGrpSpPr>
            <p:cNvPr id="11" name="Group 10"/>
            <p:cNvGrpSpPr/>
            <p:nvPr/>
          </p:nvGrpSpPr>
          <p:grpSpPr>
            <a:xfrm>
              <a:off x="10091976" y="4361890"/>
              <a:ext cx="1909524" cy="2419674"/>
              <a:chOff x="10091976" y="4967384"/>
              <a:chExt cx="1431688" cy="1814179"/>
            </a:xfrm>
          </p:grpSpPr>
          <p:sp>
            <p:nvSpPr>
              <p:cNvPr id="12" name="Rectangle 32"/>
              <p:cNvSpPr>
                <a:spLocks noChangeArrowheads="1"/>
              </p:cNvSpPr>
              <p:nvPr/>
            </p:nvSpPr>
            <p:spPr bwMode="auto">
              <a:xfrm>
                <a:off x="1106679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3" name="Rectangle 33"/>
              <p:cNvSpPr>
                <a:spLocks noChangeArrowheads="1"/>
              </p:cNvSpPr>
              <p:nvPr/>
            </p:nvSpPr>
            <p:spPr bwMode="auto">
              <a:xfrm>
                <a:off x="10431969" y="6595630"/>
                <a:ext cx="37187" cy="124842"/>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 name="Freeform 34"/>
              <p:cNvSpPr>
                <a:spLocks/>
              </p:cNvSpPr>
              <p:nvPr/>
            </p:nvSpPr>
            <p:spPr bwMode="auto">
              <a:xfrm>
                <a:off x="10771961" y="6500007"/>
                <a:ext cx="377179" cy="140779"/>
              </a:xfrm>
              <a:custGeom>
                <a:avLst/>
                <a:gdLst>
                  <a:gd name="T0" fmla="*/ 0 w 142"/>
                  <a:gd name="T1" fmla="*/ 11 h 53"/>
                  <a:gd name="T2" fmla="*/ 3 w 142"/>
                  <a:gd name="T3" fmla="*/ 0 h 53"/>
                  <a:gd name="T4" fmla="*/ 142 w 142"/>
                  <a:gd name="T5" fmla="*/ 28 h 53"/>
                  <a:gd name="T6" fmla="*/ 142 w 142"/>
                  <a:gd name="T7" fmla="*/ 53 h 53"/>
                  <a:gd name="T8" fmla="*/ 0 w 142"/>
                  <a:gd name="T9" fmla="*/ 22 h 53"/>
                  <a:gd name="T10" fmla="*/ 3 w 142"/>
                  <a:gd name="T11" fmla="*/ 22 h 53"/>
                  <a:gd name="T12" fmla="*/ 0 w 142"/>
                  <a:gd name="T13" fmla="*/ 11 h 53"/>
                </a:gdLst>
                <a:ahLst/>
                <a:cxnLst>
                  <a:cxn ang="0">
                    <a:pos x="T0" y="T1"/>
                  </a:cxn>
                  <a:cxn ang="0">
                    <a:pos x="T2" y="T3"/>
                  </a:cxn>
                  <a:cxn ang="0">
                    <a:pos x="T4" y="T5"/>
                  </a:cxn>
                  <a:cxn ang="0">
                    <a:pos x="T6" y="T7"/>
                  </a:cxn>
                  <a:cxn ang="0">
                    <a:pos x="T8" y="T9"/>
                  </a:cxn>
                  <a:cxn ang="0">
                    <a:pos x="T10" y="T11"/>
                  </a:cxn>
                  <a:cxn ang="0">
                    <a:pos x="T12" y="T13"/>
                  </a:cxn>
                </a:cxnLst>
                <a:rect l="0" t="0" r="r" b="b"/>
                <a:pathLst>
                  <a:path w="142" h="53">
                    <a:moveTo>
                      <a:pt x="0" y="11"/>
                    </a:moveTo>
                    <a:lnTo>
                      <a:pt x="3" y="0"/>
                    </a:lnTo>
                    <a:lnTo>
                      <a:pt x="142" y="28"/>
                    </a:lnTo>
                    <a:lnTo>
                      <a:pt x="142" y="53"/>
                    </a:lnTo>
                    <a:lnTo>
                      <a:pt x="0" y="22"/>
                    </a:lnTo>
                    <a:lnTo>
                      <a:pt x="3" y="22"/>
                    </a:lnTo>
                    <a:lnTo>
                      <a:pt x="0" y="11"/>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6" name="Freeform 35"/>
              <p:cNvSpPr>
                <a:spLocks/>
              </p:cNvSpPr>
              <p:nvPr/>
            </p:nvSpPr>
            <p:spPr bwMode="auto">
              <a:xfrm>
                <a:off x="10386814" y="6500007"/>
                <a:ext cx="385147" cy="140779"/>
              </a:xfrm>
              <a:custGeom>
                <a:avLst/>
                <a:gdLst>
                  <a:gd name="T0" fmla="*/ 142 w 145"/>
                  <a:gd name="T1" fmla="*/ 0 h 53"/>
                  <a:gd name="T2" fmla="*/ 145 w 145"/>
                  <a:gd name="T3" fmla="*/ 11 h 53"/>
                  <a:gd name="T4" fmla="*/ 142 w 145"/>
                  <a:gd name="T5" fmla="*/ 22 h 53"/>
                  <a:gd name="T6" fmla="*/ 145 w 145"/>
                  <a:gd name="T7" fmla="*/ 22 h 53"/>
                  <a:gd name="T8" fmla="*/ 0 w 145"/>
                  <a:gd name="T9" fmla="*/ 53 h 53"/>
                  <a:gd name="T10" fmla="*/ 0 w 145"/>
                  <a:gd name="T11" fmla="*/ 28 h 53"/>
                  <a:gd name="T12" fmla="*/ 142 w 145"/>
                  <a:gd name="T13" fmla="*/ 0 h 53"/>
                </a:gdLst>
                <a:ahLst/>
                <a:cxnLst>
                  <a:cxn ang="0">
                    <a:pos x="T0" y="T1"/>
                  </a:cxn>
                  <a:cxn ang="0">
                    <a:pos x="T2" y="T3"/>
                  </a:cxn>
                  <a:cxn ang="0">
                    <a:pos x="T4" y="T5"/>
                  </a:cxn>
                  <a:cxn ang="0">
                    <a:pos x="T6" y="T7"/>
                  </a:cxn>
                  <a:cxn ang="0">
                    <a:pos x="T8" y="T9"/>
                  </a:cxn>
                  <a:cxn ang="0">
                    <a:pos x="T10" y="T11"/>
                  </a:cxn>
                  <a:cxn ang="0">
                    <a:pos x="T12" y="T13"/>
                  </a:cxn>
                </a:cxnLst>
                <a:rect l="0" t="0" r="r" b="b"/>
                <a:pathLst>
                  <a:path w="145" h="53">
                    <a:moveTo>
                      <a:pt x="142" y="0"/>
                    </a:moveTo>
                    <a:lnTo>
                      <a:pt x="145" y="11"/>
                    </a:lnTo>
                    <a:lnTo>
                      <a:pt x="142" y="22"/>
                    </a:lnTo>
                    <a:lnTo>
                      <a:pt x="145" y="22"/>
                    </a:lnTo>
                    <a:lnTo>
                      <a:pt x="0" y="53"/>
                    </a:lnTo>
                    <a:lnTo>
                      <a:pt x="0" y="28"/>
                    </a:lnTo>
                    <a:lnTo>
                      <a:pt x="142"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 name="Freeform 36"/>
              <p:cNvSpPr>
                <a:spLocks/>
              </p:cNvSpPr>
              <p:nvPr/>
            </p:nvSpPr>
            <p:spPr bwMode="auto">
              <a:xfrm>
                <a:off x="10763993" y="6529224"/>
                <a:ext cx="15937" cy="29219"/>
              </a:xfrm>
              <a:custGeom>
                <a:avLst/>
                <a:gdLst>
                  <a:gd name="T0" fmla="*/ 3 w 6"/>
                  <a:gd name="T1" fmla="*/ 0 h 11"/>
                  <a:gd name="T2" fmla="*/ 6 w 6"/>
                  <a:gd name="T3" fmla="*/ 11 h 11"/>
                  <a:gd name="T4" fmla="*/ 3 w 6"/>
                  <a:gd name="T5" fmla="*/ 11 h 11"/>
                  <a:gd name="T6" fmla="*/ 0 w 6"/>
                  <a:gd name="T7" fmla="*/ 11 h 11"/>
                  <a:gd name="T8" fmla="*/ 3 w 6"/>
                  <a:gd name="T9" fmla="*/ 0 h 11"/>
                </a:gdLst>
                <a:ahLst/>
                <a:cxnLst>
                  <a:cxn ang="0">
                    <a:pos x="T0" y="T1"/>
                  </a:cxn>
                  <a:cxn ang="0">
                    <a:pos x="T2" y="T3"/>
                  </a:cxn>
                  <a:cxn ang="0">
                    <a:pos x="T4" y="T5"/>
                  </a:cxn>
                  <a:cxn ang="0">
                    <a:pos x="T6" y="T7"/>
                  </a:cxn>
                  <a:cxn ang="0">
                    <a:pos x="T8" y="T9"/>
                  </a:cxn>
                </a:cxnLst>
                <a:rect l="0" t="0" r="r" b="b"/>
                <a:pathLst>
                  <a:path w="6" h="11">
                    <a:moveTo>
                      <a:pt x="3" y="0"/>
                    </a:moveTo>
                    <a:lnTo>
                      <a:pt x="6" y="11"/>
                    </a:lnTo>
                    <a:lnTo>
                      <a:pt x="3" y="11"/>
                    </a:lnTo>
                    <a:lnTo>
                      <a:pt x="0" y="11"/>
                    </a:lnTo>
                    <a:lnTo>
                      <a:pt x="3"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 name="Rectangle 37"/>
              <p:cNvSpPr>
                <a:spLocks noChangeArrowheads="1"/>
              </p:cNvSpPr>
              <p:nvPr/>
            </p:nvSpPr>
            <p:spPr bwMode="auto">
              <a:xfrm>
                <a:off x="10734774" y="6242355"/>
                <a:ext cx="66404" cy="398429"/>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 name="Rectangle 38"/>
              <p:cNvSpPr>
                <a:spLocks noChangeArrowheads="1"/>
              </p:cNvSpPr>
              <p:nvPr/>
            </p:nvSpPr>
            <p:spPr bwMode="auto">
              <a:xfrm>
                <a:off x="10750712" y="6529224"/>
                <a:ext cx="34530" cy="191246"/>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 name="Freeform 39"/>
              <p:cNvSpPr>
                <a:spLocks/>
              </p:cNvSpPr>
              <p:nvPr/>
            </p:nvSpPr>
            <p:spPr bwMode="auto">
              <a:xfrm>
                <a:off x="10277910" y="6160014"/>
                <a:ext cx="672015" cy="98280"/>
              </a:xfrm>
              <a:custGeom>
                <a:avLst/>
                <a:gdLst>
                  <a:gd name="T0" fmla="*/ 0 w 253"/>
                  <a:gd name="T1" fmla="*/ 0 h 37"/>
                  <a:gd name="T2" fmla="*/ 253 w 253"/>
                  <a:gd name="T3" fmla="*/ 0 h 37"/>
                  <a:gd name="T4" fmla="*/ 253 w 253"/>
                  <a:gd name="T5" fmla="*/ 37 h 37"/>
                  <a:gd name="T6" fmla="*/ 39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9" y="37"/>
                    </a:lnTo>
                    <a:lnTo>
                      <a:pt x="0"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 name="Freeform 40"/>
              <p:cNvSpPr>
                <a:spLocks/>
              </p:cNvSpPr>
              <p:nvPr/>
            </p:nvSpPr>
            <p:spPr bwMode="auto">
              <a:xfrm>
                <a:off x="10564778" y="6160014"/>
                <a:ext cx="672015" cy="98280"/>
              </a:xfrm>
              <a:custGeom>
                <a:avLst/>
                <a:gdLst>
                  <a:gd name="T0" fmla="*/ 0 w 253"/>
                  <a:gd name="T1" fmla="*/ 0 h 37"/>
                  <a:gd name="T2" fmla="*/ 253 w 253"/>
                  <a:gd name="T3" fmla="*/ 0 h 37"/>
                  <a:gd name="T4" fmla="*/ 253 w 253"/>
                  <a:gd name="T5" fmla="*/ 37 h 37"/>
                  <a:gd name="T6" fmla="*/ 36 w 253"/>
                  <a:gd name="T7" fmla="*/ 37 h 37"/>
                  <a:gd name="T8" fmla="*/ 0 w 253"/>
                  <a:gd name="T9" fmla="*/ 0 h 37"/>
                </a:gdLst>
                <a:ahLst/>
                <a:cxnLst>
                  <a:cxn ang="0">
                    <a:pos x="T0" y="T1"/>
                  </a:cxn>
                  <a:cxn ang="0">
                    <a:pos x="T2" y="T3"/>
                  </a:cxn>
                  <a:cxn ang="0">
                    <a:pos x="T4" y="T5"/>
                  </a:cxn>
                  <a:cxn ang="0">
                    <a:pos x="T6" y="T7"/>
                  </a:cxn>
                  <a:cxn ang="0">
                    <a:pos x="T8" y="T9"/>
                  </a:cxn>
                </a:cxnLst>
                <a:rect l="0" t="0" r="r" b="b"/>
                <a:pathLst>
                  <a:path w="253" h="37">
                    <a:moveTo>
                      <a:pt x="0" y="0"/>
                    </a:moveTo>
                    <a:lnTo>
                      <a:pt x="253" y="0"/>
                    </a:lnTo>
                    <a:lnTo>
                      <a:pt x="253" y="37"/>
                    </a:lnTo>
                    <a:lnTo>
                      <a:pt x="36" y="37"/>
                    </a:lnTo>
                    <a:lnTo>
                      <a:pt x="0" y="0"/>
                    </a:lnTo>
                    <a:close/>
                  </a:path>
                </a:pathLst>
              </a:cu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2" name="Oval 41"/>
              <p:cNvSpPr>
                <a:spLocks noChangeArrowheads="1"/>
              </p:cNvSpPr>
              <p:nvPr/>
            </p:nvSpPr>
            <p:spPr bwMode="auto">
              <a:xfrm>
                <a:off x="10713525" y="6662034"/>
                <a:ext cx="116872"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3" name="Oval 42"/>
              <p:cNvSpPr>
                <a:spLocks noChangeArrowheads="1"/>
              </p:cNvSpPr>
              <p:nvPr/>
            </p:nvSpPr>
            <p:spPr bwMode="auto">
              <a:xfrm>
                <a:off x="1039478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4" name="Oval 43"/>
              <p:cNvSpPr>
                <a:spLocks noChangeArrowheads="1"/>
              </p:cNvSpPr>
              <p:nvPr/>
            </p:nvSpPr>
            <p:spPr bwMode="auto">
              <a:xfrm>
                <a:off x="11029612" y="6662034"/>
                <a:ext cx="119528" cy="119529"/>
              </a:xfrm>
              <a:prstGeom prst="ellipse">
                <a:avLst/>
              </a:prstGeom>
              <a:solidFill>
                <a:srgbClr val="35353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5" name="Freeform 44"/>
              <p:cNvSpPr>
                <a:spLocks/>
              </p:cNvSpPr>
              <p:nvPr/>
            </p:nvSpPr>
            <p:spPr bwMode="auto">
              <a:xfrm>
                <a:off x="10285879" y="5660650"/>
                <a:ext cx="685297" cy="403741"/>
              </a:xfrm>
              <a:custGeom>
                <a:avLst/>
                <a:gdLst>
                  <a:gd name="T0" fmla="*/ 29 w 93"/>
                  <a:gd name="T1" fmla="*/ 0 h 55"/>
                  <a:gd name="T2" fmla="*/ 93 w 93"/>
                  <a:gd name="T3" fmla="*/ 0 h 55"/>
                  <a:gd name="T4" fmla="*/ 93 w 93"/>
                  <a:gd name="T5" fmla="*/ 6 h 55"/>
                  <a:gd name="T6" fmla="*/ 29 w 93"/>
                  <a:gd name="T7" fmla="*/ 6 h 55"/>
                  <a:gd name="T8" fmla="*/ 7 w 93"/>
                  <a:gd name="T9" fmla="*/ 29 h 55"/>
                  <a:gd name="T10" fmla="*/ 7 w 93"/>
                  <a:gd name="T11" fmla="*/ 55 h 55"/>
                  <a:gd name="T12" fmla="*/ 0 w 93"/>
                  <a:gd name="T13" fmla="*/ 55 h 55"/>
                  <a:gd name="T14" fmla="*/ 0 w 93"/>
                  <a:gd name="T15" fmla="*/ 29 h 55"/>
                  <a:gd name="T16" fmla="*/ 29 w 93"/>
                  <a:gd name="T17"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55">
                    <a:moveTo>
                      <a:pt x="29" y="0"/>
                    </a:moveTo>
                    <a:cubicBezTo>
                      <a:pt x="93" y="0"/>
                      <a:pt x="93" y="0"/>
                      <a:pt x="93" y="0"/>
                    </a:cubicBezTo>
                    <a:cubicBezTo>
                      <a:pt x="93" y="6"/>
                      <a:pt x="93" y="6"/>
                      <a:pt x="93" y="6"/>
                    </a:cubicBezTo>
                    <a:cubicBezTo>
                      <a:pt x="29" y="6"/>
                      <a:pt x="29" y="6"/>
                      <a:pt x="29" y="6"/>
                    </a:cubicBezTo>
                    <a:cubicBezTo>
                      <a:pt x="17" y="6"/>
                      <a:pt x="7" y="17"/>
                      <a:pt x="7" y="29"/>
                    </a:cubicBezTo>
                    <a:cubicBezTo>
                      <a:pt x="7" y="55"/>
                      <a:pt x="7" y="55"/>
                      <a:pt x="7" y="55"/>
                    </a:cubicBezTo>
                    <a:cubicBezTo>
                      <a:pt x="0" y="55"/>
                      <a:pt x="0" y="55"/>
                      <a:pt x="0" y="55"/>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6" name="Oval 46"/>
              <p:cNvSpPr>
                <a:spLocks noChangeArrowheads="1"/>
              </p:cNvSpPr>
              <p:nvPr/>
            </p:nvSpPr>
            <p:spPr bwMode="auto">
              <a:xfrm>
                <a:off x="10091976" y="6013923"/>
                <a:ext cx="193901" cy="191246"/>
              </a:xfrm>
              <a:prstGeom prst="ellipse">
                <a:avLst/>
              </a:prstGeom>
              <a:solidFill>
                <a:srgbClr val="44444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7" name="Rectangle 47"/>
              <p:cNvSpPr>
                <a:spLocks noChangeArrowheads="1"/>
              </p:cNvSpPr>
              <p:nvPr/>
            </p:nvSpPr>
            <p:spPr bwMode="auto">
              <a:xfrm>
                <a:off x="10187599" y="6013923"/>
                <a:ext cx="377179" cy="191246"/>
              </a:xfrm>
              <a:prstGeom prst="rect">
                <a:avLst/>
              </a:prstGeom>
              <a:solidFill>
                <a:srgbClr val="44444A"/>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8" name="Rectangle 48"/>
              <p:cNvSpPr>
                <a:spLocks noChangeArrowheads="1"/>
              </p:cNvSpPr>
              <p:nvPr/>
            </p:nvSpPr>
            <p:spPr bwMode="auto">
              <a:xfrm>
                <a:off x="10564778" y="6013923"/>
                <a:ext cx="767638" cy="191246"/>
              </a:xfrm>
              <a:prstGeom prst="rect">
                <a:avLst/>
              </a:prstGeom>
              <a:solidFill>
                <a:srgbClr val="202024"/>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9" name="Oval 49"/>
              <p:cNvSpPr>
                <a:spLocks noChangeArrowheads="1"/>
              </p:cNvSpPr>
              <p:nvPr/>
            </p:nvSpPr>
            <p:spPr bwMode="auto">
              <a:xfrm>
                <a:off x="10477125" y="6013923"/>
                <a:ext cx="18327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0" name="Oval 50"/>
              <p:cNvSpPr>
                <a:spLocks noChangeArrowheads="1"/>
              </p:cNvSpPr>
              <p:nvPr/>
            </p:nvSpPr>
            <p:spPr bwMode="auto">
              <a:xfrm>
                <a:off x="11332418" y="4967384"/>
                <a:ext cx="191246" cy="19124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1" name="Freeform 51"/>
              <p:cNvSpPr>
                <a:spLocks/>
              </p:cNvSpPr>
              <p:nvPr/>
            </p:nvSpPr>
            <p:spPr bwMode="auto">
              <a:xfrm>
                <a:off x="11236795" y="4967384"/>
                <a:ext cx="191246" cy="1237785"/>
              </a:xfrm>
              <a:custGeom>
                <a:avLst/>
                <a:gdLst>
                  <a:gd name="T0" fmla="*/ 72 w 72"/>
                  <a:gd name="T1" fmla="*/ 0 h 466"/>
                  <a:gd name="T2" fmla="*/ 36 w 72"/>
                  <a:gd name="T3" fmla="*/ 466 h 466"/>
                  <a:gd name="T4" fmla="*/ 0 w 72"/>
                  <a:gd name="T5" fmla="*/ 466 h 466"/>
                  <a:gd name="T6" fmla="*/ 36 w 72"/>
                  <a:gd name="T7" fmla="*/ 0 h 466"/>
                  <a:gd name="T8" fmla="*/ 72 w 72"/>
                  <a:gd name="T9" fmla="*/ 0 h 466"/>
                </a:gdLst>
                <a:ahLst/>
                <a:cxnLst>
                  <a:cxn ang="0">
                    <a:pos x="T0" y="T1"/>
                  </a:cxn>
                  <a:cxn ang="0">
                    <a:pos x="T2" y="T3"/>
                  </a:cxn>
                  <a:cxn ang="0">
                    <a:pos x="T4" y="T5"/>
                  </a:cxn>
                  <a:cxn ang="0">
                    <a:pos x="T6" y="T7"/>
                  </a:cxn>
                  <a:cxn ang="0">
                    <a:pos x="T8" y="T9"/>
                  </a:cxn>
                </a:cxnLst>
                <a:rect l="0" t="0" r="r" b="b"/>
                <a:pathLst>
                  <a:path w="72" h="466">
                    <a:moveTo>
                      <a:pt x="72" y="0"/>
                    </a:moveTo>
                    <a:lnTo>
                      <a:pt x="36" y="466"/>
                    </a:lnTo>
                    <a:lnTo>
                      <a:pt x="0" y="466"/>
                    </a:lnTo>
                    <a:lnTo>
                      <a:pt x="36" y="0"/>
                    </a:lnTo>
                    <a:lnTo>
                      <a:pt x="72" y="0"/>
                    </a:ln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2" name="Oval 52"/>
              <p:cNvSpPr>
                <a:spLocks noChangeArrowheads="1"/>
              </p:cNvSpPr>
              <p:nvPr/>
            </p:nvSpPr>
            <p:spPr bwMode="auto">
              <a:xfrm>
                <a:off x="10742744"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3" name="Oval 53"/>
              <p:cNvSpPr>
                <a:spLocks noChangeArrowheads="1"/>
              </p:cNvSpPr>
              <p:nvPr/>
            </p:nvSpPr>
            <p:spPr bwMode="auto">
              <a:xfrm>
                <a:off x="10424001" y="6691253"/>
                <a:ext cx="61092"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4" name="Oval 54"/>
              <p:cNvSpPr>
                <a:spLocks noChangeArrowheads="1"/>
              </p:cNvSpPr>
              <p:nvPr/>
            </p:nvSpPr>
            <p:spPr bwMode="auto">
              <a:xfrm>
                <a:off x="11058830" y="6691253"/>
                <a:ext cx="58436" cy="58436"/>
              </a:xfrm>
              <a:prstGeom prst="ellipse">
                <a:avLst/>
              </a:pr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5" name="Freeform 83"/>
              <p:cNvSpPr>
                <a:spLocks/>
              </p:cNvSpPr>
              <p:nvPr/>
            </p:nvSpPr>
            <p:spPr bwMode="auto">
              <a:xfrm>
                <a:off x="10431969" y="5262222"/>
                <a:ext cx="509989" cy="0"/>
              </a:xfrm>
              <a:custGeom>
                <a:avLst/>
                <a:gdLst>
                  <a:gd name="T0" fmla="*/ 0 w 192"/>
                  <a:gd name="T1" fmla="*/ 192 w 192"/>
                  <a:gd name="T2" fmla="*/ 0 w 192"/>
                </a:gdLst>
                <a:ahLst/>
                <a:cxnLst>
                  <a:cxn ang="0">
                    <a:pos x="T0" y="0"/>
                  </a:cxn>
                  <a:cxn ang="0">
                    <a:pos x="T1" y="0"/>
                  </a:cxn>
                  <a:cxn ang="0">
                    <a:pos x="T2" y="0"/>
                  </a:cxn>
                </a:cxnLst>
                <a:rect l="0" t="0" r="r" b="b"/>
                <a:pathLst>
                  <a:path w="192">
                    <a:moveTo>
                      <a:pt x="0" y="0"/>
                    </a:moveTo>
                    <a:lnTo>
                      <a:pt x="192" y="0"/>
                    </a:lnTo>
                    <a:lnTo>
                      <a:pt x="0" y="0"/>
                    </a:lnTo>
                    <a:close/>
                  </a:path>
                </a:pathLst>
              </a:custGeom>
              <a:solidFill>
                <a:srgbClr val="D8D8D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6" name="Freeform 112"/>
              <p:cNvSpPr>
                <a:spLocks/>
              </p:cNvSpPr>
              <p:nvPr/>
            </p:nvSpPr>
            <p:spPr bwMode="auto">
              <a:xfrm>
                <a:off x="10543529" y="5594245"/>
                <a:ext cx="672015" cy="448897"/>
              </a:xfrm>
              <a:custGeom>
                <a:avLst/>
                <a:gdLst>
                  <a:gd name="T0" fmla="*/ 29 w 91"/>
                  <a:gd name="T1" fmla="*/ 0 h 61"/>
                  <a:gd name="T2" fmla="*/ 91 w 91"/>
                  <a:gd name="T3" fmla="*/ 0 h 61"/>
                  <a:gd name="T4" fmla="*/ 91 w 91"/>
                  <a:gd name="T5" fmla="*/ 7 h 61"/>
                  <a:gd name="T6" fmla="*/ 29 w 91"/>
                  <a:gd name="T7" fmla="*/ 7 h 61"/>
                  <a:gd name="T8" fmla="*/ 7 w 91"/>
                  <a:gd name="T9" fmla="*/ 29 h 61"/>
                  <a:gd name="T10" fmla="*/ 7 w 91"/>
                  <a:gd name="T11" fmla="*/ 61 h 61"/>
                  <a:gd name="T12" fmla="*/ 0 w 91"/>
                  <a:gd name="T13" fmla="*/ 61 h 61"/>
                  <a:gd name="T14" fmla="*/ 0 w 91"/>
                  <a:gd name="T15" fmla="*/ 29 h 61"/>
                  <a:gd name="T16" fmla="*/ 29 w 91"/>
                  <a:gd name="T17"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61">
                    <a:moveTo>
                      <a:pt x="29" y="0"/>
                    </a:moveTo>
                    <a:cubicBezTo>
                      <a:pt x="91" y="0"/>
                      <a:pt x="91" y="0"/>
                      <a:pt x="91" y="0"/>
                    </a:cubicBezTo>
                    <a:cubicBezTo>
                      <a:pt x="91" y="7"/>
                      <a:pt x="91" y="7"/>
                      <a:pt x="91" y="7"/>
                    </a:cubicBezTo>
                    <a:cubicBezTo>
                      <a:pt x="29" y="7"/>
                      <a:pt x="29" y="7"/>
                      <a:pt x="29" y="7"/>
                    </a:cubicBezTo>
                    <a:cubicBezTo>
                      <a:pt x="17" y="7"/>
                      <a:pt x="7" y="17"/>
                      <a:pt x="7" y="29"/>
                    </a:cubicBezTo>
                    <a:cubicBezTo>
                      <a:pt x="7" y="61"/>
                      <a:pt x="7" y="61"/>
                      <a:pt x="7" y="61"/>
                    </a:cubicBezTo>
                    <a:cubicBezTo>
                      <a:pt x="0" y="61"/>
                      <a:pt x="0" y="61"/>
                      <a:pt x="0" y="61"/>
                    </a:cubicBezTo>
                    <a:cubicBezTo>
                      <a:pt x="0" y="29"/>
                      <a:pt x="0" y="29"/>
                      <a:pt x="0" y="29"/>
                    </a:cubicBezTo>
                    <a:cubicBezTo>
                      <a:pt x="0" y="13"/>
                      <a:pt x="13" y="0"/>
                      <a:pt x="29" y="0"/>
                    </a:cubicBezTo>
                    <a:close/>
                  </a:path>
                </a:pathLst>
              </a:custGeom>
              <a:solidFill>
                <a:srgbClr val="20202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grpSp>
      </p:grpSp>
      <p:sp>
        <p:nvSpPr>
          <p:cNvPr id="79" name="TextBox 7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5"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6" name="Picture 75"/>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3612013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2">
    <p:bg>
      <p:bgPr>
        <a:solidFill>
          <a:schemeClr val="accent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7071">
                      <a:schemeClr val="bg2">
                        <a:lumMod val="75000"/>
                      </a:schemeClr>
                    </a:gs>
                    <a:gs pos="92515">
                      <a:schemeClr val="bg2">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41256801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3">
    <p:bg>
      <p:bgPr>
        <a:solidFill>
          <a:schemeClr val="accent5"/>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4979">
                      <a:schemeClr val="accent5">
                        <a:lumMod val="50000"/>
                      </a:schemeClr>
                    </a:gs>
                    <a:gs pos="77000">
                      <a:schemeClr val="accent5">
                        <a:lumMod val="50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sp>
        <p:nvSpPr>
          <p:cNvPr id="11" name="TextBox 10"/>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8"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7" name="Picture 6"/>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2067731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4">
    <p:bg>
      <p:bgPr>
        <a:solidFill>
          <a:schemeClr val="accent2"/>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9582">
                      <a:schemeClr val="accent2">
                        <a:lumMod val="75000"/>
                      </a:schemeClr>
                    </a:gs>
                    <a:gs pos="84000">
                      <a:schemeClr val="accent2">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pic>
        <p:nvPicPr>
          <p:cNvPr id="6" name="Picture 5"/>
          <p:cNvPicPr>
            <a:picLocks noChangeAspect="1"/>
          </p:cNvPicPr>
          <p:nvPr userDrawn="1"/>
        </p:nvPicPr>
        <p:blipFill>
          <a:blip r:embed="rId2"/>
          <a:stretch>
            <a:fillRect/>
          </a:stretch>
        </p:blipFill>
        <p:spPr>
          <a:xfrm>
            <a:off x="6645047" y="3726250"/>
            <a:ext cx="5334228" cy="2788849"/>
          </a:xfrm>
          <a:prstGeom prst="rect">
            <a:avLst/>
          </a:prstGeom>
        </p:spPr>
      </p:pic>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8" name="Picture 7"/>
          <p:cNvPicPr>
            <a:picLocks noChangeAspect="1"/>
          </p:cNvPicPr>
          <p:nvPr userDrawn="1"/>
        </p:nvPicPr>
        <p:blipFill>
          <a:blip r:embed="rId3">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936443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5">
    <p:bg>
      <p:bgPr>
        <a:solidFill>
          <a:schemeClr val="accent6"/>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88285">
                      <a:schemeClr val="accent6">
                        <a:lumMod val="75000"/>
                      </a:schemeClr>
                    </a:gs>
                    <a:gs pos="66000">
                      <a:schemeClr val="accent6">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6" name="Group 5"/>
          <p:cNvGrpSpPr/>
          <p:nvPr userDrawn="1"/>
        </p:nvGrpSpPr>
        <p:grpSpPr>
          <a:xfrm>
            <a:off x="5937247" y="3062258"/>
            <a:ext cx="6042028" cy="3686645"/>
            <a:chOff x="8092941" y="4424546"/>
            <a:chExt cx="3319523" cy="2025463"/>
          </a:xfrm>
        </p:grpSpPr>
        <p:grpSp>
          <p:nvGrpSpPr>
            <p:cNvPr id="7" name="Group 6"/>
            <p:cNvGrpSpPr/>
            <p:nvPr/>
          </p:nvGrpSpPr>
          <p:grpSpPr>
            <a:xfrm>
              <a:off x="8515202" y="4424546"/>
              <a:ext cx="2897262" cy="2025463"/>
              <a:chOff x="4243570" y="1476299"/>
              <a:chExt cx="3749792" cy="2621469"/>
            </a:xfrm>
          </p:grpSpPr>
          <p:grpSp>
            <p:nvGrpSpPr>
              <p:cNvPr id="9" name="Group 8"/>
              <p:cNvGrpSpPr/>
              <p:nvPr/>
            </p:nvGrpSpPr>
            <p:grpSpPr>
              <a:xfrm>
                <a:off x="6728351" y="3141663"/>
                <a:ext cx="896938" cy="695325"/>
                <a:chOff x="6638926" y="3141663"/>
                <a:chExt cx="896938" cy="695325"/>
              </a:xfrm>
            </p:grpSpPr>
            <p:sp>
              <p:nvSpPr>
                <p:cNvPr id="49" name="Freeform 17"/>
                <p:cNvSpPr>
                  <a:spLocks/>
                </p:cNvSpPr>
                <p:nvPr/>
              </p:nvSpPr>
              <p:spPr bwMode="auto">
                <a:xfrm>
                  <a:off x="7010401" y="3363913"/>
                  <a:ext cx="142875" cy="269875"/>
                </a:xfrm>
                <a:custGeom>
                  <a:avLst/>
                  <a:gdLst>
                    <a:gd name="T0" fmla="*/ 0 w 90"/>
                    <a:gd name="T1" fmla="*/ 170 h 170"/>
                    <a:gd name="T2" fmla="*/ 90 w 90"/>
                    <a:gd name="T3" fmla="*/ 170 h 170"/>
                    <a:gd name="T4" fmla="*/ 80 w 90"/>
                    <a:gd name="T5" fmla="*/ 0 h 170"/>
                    <a:gd name="T6" fmla="*/ 11 w 90"/>
                    <a:gd name="T7" fmla="*/ 0 h 170"/>
                    <a:gd name="T8" fmla="*/ 0 w 90"/>
                    <a:gd name="T9" fmla="*/ 170 h 170"/>
                  </a:gdLst>
                  <a:ahLst/>
                  <a:cxnLst>
                    <a:cxn ang="0">
                      <a:pos x="T0" y="T1"/>
                    </a:cxn>
                    <a:cxn ang="0">
                      <a:pos x="T2" y="T3"/>
                    </a:cxn>
                    <a:cxn ang="0">
                      <a:pos x="T4" y="T5"/>
                    </a:cxn>
                    <a:cxn ang="0">
                      <a:pos x="T6" y="T7"/>
                    </a:cxn>
                    <a:cxn ang="0">
                      <a:pos x="T8" y="T9"/>
                    </a:cxn>
                  </a:cxnLst>
                  <a:rect l="0" t="0" r="r" b="b"/>
                  <a:pathLst>
                    <a:path w="90" h="170">
                      <a:moveTo>
                        <a:pt x="0" y="170"/>
                      </a:moveTo>
                      <a:lnTo>
                        <a:pt x="90" y="170"/>
                      </a:lnTo>
                      <a:lnTo>
                        <a:pt x="80" y="0"/>
                      </a:lnTo>
                      <a:lnTo>
                        <a:pt x="11"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0" name="Freeform 18"/>
                <p:cNvSpPr>
                  <a:spLocks/>
                </p:cNvSpPr>
                <p:nvPr/>
              </p:nvSpPr>
              <p:spPr bwMode="auto">
                <a:xfrm>
                  <a:off x="7042151" y="3141663"/>
                  <a:ext cx="77788" cy="269875"/>
                </a:xfrm>
                <a:custGeom>
                  <a:avLst/>
                  <a:gdLst>
                    <a:gd name="T0" fmla="*/ 0 w 49"/>
                    <a:gd name="T1" fmla="*/ 170 h 170"/>
                    <a:gd name="T2" fmla="*/ 49 w 49"/>
                    <a:gd name="T3" fmla="*/ 170 h 170"/>
                    <a:gd name="T4" fmla="*/ 45 w 49"/>
                    <a:gd name="T5" fmla="*/ 0 h 170"/>
                    <a:gd name="T6" fmla="*/ 6 w 49"/>
                    <a:gd name="T7" fmla="*/ 0 h 170"/>
                    <a:gd name="T8" fmla="*/ 0 w 49"/>
                    <a:gd name="T9" fmla="*/ 170 h 170"/>
                  </a:gdLst>
                  <a:ahLst/>
                  <a:cxnLst>
                    <a:cxn ang="0">
                      <a:pos x="T0" y="T1"/>
                    </a:cxn>
                    <a:cxn ang="0">
                      <a:pos x="T2" y="T3"/>
                    </a:cxn>
                    <a:cxn ang="0">
                      <a:pos x="T4" y="T5"/>
                    </a:cxn>
                    <a:cxn ang="0">
                      <a:pos x="T6" y="T7"/>
                    </a:cxn>
                    <a:cxn ang="0">
                      <a:pos x="T8" y="T9"/>
                    </a:cxn>
                  </a:cxnLst>
                  <a:rect l="0" t="0" r="r" b="b"/>
                  <a:pathLst>
                    <a:path w="49" h="170">
                      <a:moveTo>
                        <a:pt x="0" y="170"/>
                      </a:moveTo>
                      <a:lnTo>
                        <a:pt x="49" y="170"/>
                      </a:lnTo>
                      <a:lnTo>
                        <a:pt x="45" y="0"/>
                      </a:lnTo>
                      <a:lnTo>
                        <a:pt x="6" y="0"/>
                      </a:lnTo>
                      <a:lnTo>
                        <a:pt x="0" y="17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1" name="Oval 19"/>
                <p:cNvSpPr>
                  <a:spLocks noChangeArrowheads="1"/>
                </p:cNvSpPr>
                <p:nvPr/>
              </p:nvSpPr>
              <p:spPr bwMode="auto">
                <a:xfrm>
                  <a:off x="7375526" y="3676650"/>
                  <a:ext cx="160338" cy="160338"/>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2" name="Oval 20"/>
                <p:cNvSpPr>
                  <a:spLocks noChangeArrowheads="1"/>
                </p:cNvSpPr>
                <p:nvPr/>
              </p:nvSpPr>
              <p:spPr bwMode="auto">
                <a:xfrm>
                  <a:off x="6638926" y="3671888"/>
                  <a:ext cx="160338" cy="158750"/>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3" name="Freeform 21"/>
                <p:cNvSpPr>
                  <a:spLocks/>
                </p:cNvSpPr>
                <p:nvPr/>
              </p:nvSpPr>
              <p:spPr bwMode="auto">
                <a:xfrm>
                  <a:off x="6719888" y="3546475"/>
                  <a:ext cx="735013" cy="115888"/>
                </a:xfrm>
                <a:custGeom>
                  <a:avLst/>
                  <a:gdLst>
                    <a:gd name="T0" fmla="*/ 0 w 248"/>
                    <a:gd name="T1" fmla="*/ 39 h 39"/>
                    <a:gd name="T2" fmla="*/ 32 w 248"/>
                    <a:gd name="T3" fmla="*/ 18 h 39"/>
                    <a:gd name="T4" fmla="*/ 124 w 248"/>
                    <a:gd name="T5" fmla="*/ 0 h 39"/>
                    <a:gd name="T6" fmla="*/ 216 w 248"/>
                    <a:gd name="T7" fmla="*/ 18 h 39"/>
                    <a:gd name="T8" fmla="*/ 248 w 248"/>
                    <a:gd name="T9" fmla="*/ 39 h 39"/>
                    <a:gd name="T10" fmla="*/ 0 w 248"/>
                    <a:gd name="T11" fmla="*/ 39 h 39"/>
                  </a:gdLst>
                  <a:ahLst/>
                  <a:cxnLst>
                    <a:cxn ang="0">
                      <a:pos x="T0" y="T1"/>
                    </a:cxn>
                    <a:cxn ang="0">
                      <a:pos x="T2" y="T3"/>
                    </a:cxn>
                    <a:cxn ang="0">
                      <a:pos x="T4" y="T5"/>
                    </a:cxn>
                    <a:cxn ang="0">
                      <a:pos x="T6" y="T7"/>
                    </a:cxn>
                    <a:cxn ang="0">
                      <a:pos x="T8" y="T9"/>
                    </a:cxn>
                    <a:cxn ang="0">
                      <a:pos x="T10" y="T11"/>
                    </a:cxn>
                  </a:cxnLst>
                  <a:rect l="0" t="0" r="r" b="b"/>
                  <a:pathLst>
                    <a:path w="248" h="39">
                      <a:moveTo>
                        <a:pt x="0" y="39"/>
                      </a:moveTo>
                      <a:cubicBezTo>
                        <a:pt x="5" y="27"/>
                        <a:pt x="16" y="22"/>
                        <a:pt x="32" y="18"/>
                      </a:cubicBezTo>
                      <a:cubicBezTo>
                        <a:pt x="124" y="0"/>
                        <a:pt x="124" y="0"/>
                        <a:pt x="124" y="0"/>
                      </a:cubicBezTo>
                      <a:cubicBezTo>
                        <a:pt x="216" y="18"/>
                        <a:pt x="216" y="18"/>
                        <a:pt x="216" y="18"/>
                      </a:cubicBezTo>
                      <a:cubicBezTo>
                        <a:pt x="230" y="21"/>
                        <a:pt x="243" y="27"/>
                        <a:pt x="248" y="39"/>
                      </a:cubicBezTo>
                      <a:lnTo>
                        <a:pt x="0" y="3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4" name="Rectangle 22"/>
                <p:cNvSpPr>
                  <a:spLocks noChangeArrowheads="1"/>
                </p:cNvSpPr>
                <p:nvPr/>
              </p:nvSpPr>
              <p:spPr bwMode="auto">
                <a:xfrm>
                  <a:off x="7375526" y="3662363"/>
                  <a:ext cx="79375" cy="9525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5" name="Rectangle 23"/>
                <p:cNvSpPr>
                  <a:spLocks noChangeArrowheads="1"/>
                </p:cNvSpPr>
                <p:nvPr/>
              </p:nvSpPr>
              <p:spPr bwMode="auto">
                <a:xfrm>
                  <a:off x="6719888" y="3662363"/>
                  <a:ext cx="79375" cy="889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6" name="Freeform 24"/>
                <p:cNvSpPr>
                  <a:spLocks/>
                </p:cNvSpPr>
                <p:nvPr/>
              </p:nvSpPr>
              <p:spPr bwMode="auto">
                <a:xfrm>
                  <a:off x="7102476" y="3676650"/>
                  <a:ext cx="38100"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2" y="54"/>
                        <a:pt x="3" y="54"/>
                      </a:cubicBezTo>
                      <a:cubicBezTo>
                        <a:pt x="10" y="54"/>
                        <a:pt x="10" y="54"/>
                        <a:pt x="10" y="54"/>
                      </a:cubicBezTo>
                      <a:cubicBezTo>
                        <a:pt x="12" y="54"/>
                        <a:pt x="13" y="52"/>
                        <a:pt x="13" y="51"/>
                      </a:cubicBezTo>
                      <a:cubicBezTo>
                        <a:pt x="13" y="3"/>
                        <a:pt x="13" y="3"/>
                        <a:pt x="13" y="3"/>
                      </a:cubicBezTo>
                      <a:cubicBezTo>
                        <a:pt x="13" y="1"/>
                        <a:pt x="12" y="0"/>
                        <a:pt x="10" y="0"/>
                      </a:cubicBezTo>
                      <a:cubicBezTo>
                        <a:pt x="3" y="0"/>
                        <a:pt x="3" y="0"/>
                        <a:pt x="3" y="0"/>
                      </a:cubicBezTo>
                      <a:cubicBezTo>
                        <a:pt x="2"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7" name="Freeform 25"/>
                <p:cNvSpPr>
                  <a:spLocks/>
                </p:cNvSpPr>
                <p:nvPr/>
              </p:nvSpPr>
              <p:spPr bwMode="auto">
                <a:xfrm>
                  <a:off x="7021513" y="3676650"/>
                  <a:ext cx="39688" cy="160338"/>
                </a:xfrm>
                <a:custGeom>
                  <a:avLst/>
                  <a:gdLst>
                    <a:gd name="T0" fmla="*/ 0 w 13"/>
                    <a:gd name="T1" fmla="*/ 51 h 54"/>
                    <a:gd name="T2" fmla="*/ 3 w 13"/>
                    <a:gd name="T3" fmla="*/ 54 h 54"/>
                    <a:gd name="T4" fmla="*/ 10 w 13"/>
                    <a:gd name="T5" fmla="*/ 54 h 54"/>
                    <a:gd name="T6" fmla="*/ 13 w 13"/>
                    <a:gd name="T7" fmla="*/ 51 h 54"/>
                    <a:gd name="T8" fmla="*/ 13 w 13"/>
                    <a:gd name="T9" fmla="*/ 3 h 54"/>
                    <a:gd name="T10" fmla="*/ 10 w 13"/>
                    <a:gd name="T11" fmla="*/ 0 h 54"/>
                    <a:gd name="T12" fmla="*/ 3 w 13"/>
                    <a:gd name="T13" fmla="*/ 0 h 54"/>
                    <a:gd name="T14" fmla="*/ 0 w 13"/>
                    <a:gd name="T15" fmla="*/ 3 h 54"/>
                    <a:gd name="T16" fmla="*/ 0 w 13"/>
                    <a:gd name="T17" fmla="*/ 51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54">
                      <a:moveTo>
                        <a:pt x="0" y="51"/>
                      </a:moveTo>
                      <a:cubicBezTo>
                        <a:pt x="0" y="52"/>
                        <a:pt x="1" y="54"/>
                        <a:pt x="3" y="54"/>
                      </a:cubicBezTo>
                      <a:cubicBezTo>
                        <a:pt x="10" y="54"/>
                        <a:pt x="10" y="54"/>
                        <a:pt x="10" y="54"/>
                      </a:cubicBezTo>
                      <a:cubicBezTo>
                        <a:pt x="11" y="54"/>
                        <a:pt x="13" y="52"/>
                        <a:pt x="13" y="51"/>
                      </a:cubicBezTo>
                      <a:cubicBezTo>
                        <a:pt x="13" y="3"/>
                        <a:pt x="13" y="3"/>
                        <a:pt x="13" y="3"/>
                      </a:cubicBezTo>
                      <a:cubicBezTo>
                        <a:pt x="13" y="1"/>
                        <a:pt x="11" y="0"/>
                        <a:pt x="10" y="0"/>
                      </a:cubicBezTo>
                      <a:cubicBezTo>
                        <a:pt x="3" y="0"/>
                        <a:pt x="3" y="0"/>
                        <a:pt x="3" y="0"/>
                      </a:cubicBezTo>
                      <a:cubicBezTo>
                        <a:pt x="1" y="0"/>
                        <a:pt x="0" y="1"/>
                        <a:pt x="0" y="3"/>
                      </a:cubicBezTo>
                      <a:lnTo>
                        <a:pt x="0" y="5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58" name="Rectangle 26"/>
                <p:cNvSpPr>
                  <a:spLocks noChangeArrowheads="1"/>
                </p:cNvSpPr>
                <p:nvPr/>
              </p:nvSpPr>
              <p:spPr bwMode="auto">
                <a:xfrm>
                  <a:off x="7040563" y="3562350"/>
                  <a:ext cx="82550" cy="2238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1" name="Group 10"/>
              <p:cNvGrpSpPr/>
              <p:nvPr/>
            </p:nvGrpSpPr>
            <p:grpSpPr>
              <a:xfrm rot="1103645">
                <a:off x="6767684" y="1476299"/>
                <a:ext cx="1225678" cy="1846263"/>
                <a:chOff x="6413501" y="1441450"/>
                <a:chExt cx="1225678" cy="1846263"/>
              </a:xfrm>
            </p:grpSpPr>
            <p:sp>
              <p:nvSpPr>
                <p:cNvPr id="25" name="Rectangle 5"/>
                <p:cNvSpPr>
                  <a:spLocks noChangeArrowheads="1"/>
                </p:cNvSpPr>
                <p:nvPr/>
              </p:nvSpPr>
              <p:spPr bwMode="auto">
                <a:xfrm>
                  <a:off x="7286626" y="1944688"/>
                  <a:ext cx="185738" cy="153988"/>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6" name="Freeform 6"/>
                <p:cNvSpPr>
                  <a:spLocks/>
                </p:cNvSpPr>
                <p:nvPr/>
              </p:nvSpPr>
              <p:spPr bwMode="auto">
                <a:xfrm>
                  <a:off x="7286626" y="1985963"/>
                  <a:ext cx="185738" cy="92075"/>
                </a:xfrm>
                <a:custGeom>
                  <a:avLst/>
                  <a:gdLst>
                    <a:gd name="T0" fmla="*/ 0 w 117"/>
                    <a:gd name="T1" fmla="*/ 22 h 58"/>
                    <a:gd name="T2" fmla="*/ 117 w 117"/>
                    <a:gd name="T3" fmla="*/ 0 h 58"/>
                    <a:gd name="T4" fmla="*/ 0 w 117"/>
                    <a:gd name="T5" fmla="*/ 58 h 58"/>
                    <a:gd name="T6" fmla="*/ 0 w 117"/>
                    <a:gd name="T7" fmla="*/ 22 h 58"/>
                  </a:gdLst>
                  <a:ahLst/>
                  <a:cxnLst>
                    <a:cxn ang="0">
                      <a:pos x="T0" y="T1"/>
                    </a:cxn>
                    <a:cxn ang="0">
                      <a:pos x="T2" y="T3"/>
                    </a:cxn>
                    <a:cxn ang="0">
                      <a:pos x="T4" y="T5"/>
                    </a:cxn>
                    <a:cxn ang="0">
                      <a:pos x="T6" y="T7"/>
                    </a:cxn>
                  </a:cxnLst>
                  <a:rect l="0" t="0" r="r" b="b"/>
                  <a:pathLst>
                    <a:path w="117" h="58">
                      <a:moveTo>
                        <a:pt x="0" y="22"/>
                      </a:moveTo>
                      <a:lnTo>
                        <a:pt x="117" y="0"/>
                      </a:lnTo>
                      <a:lnTo>
                        <a:pt x="0" y="58"/>
                      </a:lnTo>
                      <a:lnTo>
                        <a:pt x="0" y="22"/>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7" name="Freeform 7"/>
                <p:cNvSpPr>
                  <a:spLocks/>
                </p:cNvSpPr>
                <p:nvPr/>
              </p:nvSpPr>
              <p:spPr bwMode="auto">
                <a:xfrm>
                  <a:off x="6962776" y="1506538"/>
                  <a:ext cx="601663" cy="552450"/>
                </a:xfrm>
                <a:custGeom>
                  <a:avLst/>
                  <a:gdLst>
                    <a:gd name="T0" fmla="*/ 196 w 203"/>
                    <a:gd name="T1" fmla="*/ 75 h 187"/>
                    <a:gd name="T2" fmla="*/ 100 w 203"/>
                    <a:gd name="T3" fmla="*/ 8 h 187"/>
                    <a:gd name="T4" fmla="*/ 24 w 203"/>
                    <a:gd name="T5" fmla="*/ 21 h 187"/>
                    <a:gd name="T6" fmla="*/ 14 w 203"/>
                    <a:gd name="T7" fmla="*/ 94 h 187"/>
                    <a:gd name="T8" fmla="*/ 0 w 203"/>
                    <a:gd name="T9" fmla="*/ 115 h 187"/>
                    <a:gd name="T10" fmla="*/ 2 w 203"/>
                    <a:gd name="T11" fmla="*/ 131 h 187"/>
                    <a:gd name="T12" fmla="*/ 22 w 203"/>
                    <a:gd name="T13" fmla="*/ 128 h 187"/>
                    <a:gd name="T14" fmla="*/ 32 w 203"/>
                    <a:gd name="T15" fmla="*/ 187 h 187"/>
                    <a:gd name="T16" fmla="*/ 128 w 203"/>
                    <a:gd name="T17" fmla="*/ 170 h 187"/>
                    <a:gd name="T18" fmla="*/ 128 w 203"/>
                    <a:gd name="T19" fmla="*/ 171 h 187"/>
                    <a:gd name="T20" fmla="*/ 129 w 203"/>
                    <a:gd name="T21" fmla="*/ 170 h 187"/>
                    <a:gd name="T22" fmla="*/ 129 w 203"/>
                    <a:gd name="T23" fmla="*/ 170 h 187"/>
                    <a:gd name="T24" fmla="*/ 129 w 203"/>
                    <a:gd name="T25" fmla="*/ 170 h 187"/>
                    <a:gd name="T26" fmla="*/ 196 w 203"/>
                    <a:gd name="T27" fmla="*/ 75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187">
                      <a:moveTo>
                        <a:pt x="196" y="75"/>
                      </a:moveTo>
                      <a:cubicBezTo>
                        <a:pt x="188" y="30"/>
                        <a:pt x="145" y="0"/>
                        <a:pt x="100" y="8"/>
                      </a:cubicBezTo>
                      <a:cubicBezTo>
                        <a:pt x="24" y="21"/>
                        <a:pt x="24" y="21"/>
                        <a:pt x="24" y="21"/>
                      </a:cubicBezTo>
                      <a:cubicBezTo>
                        <a:pt x="24" y="21"/>
                        <a:pt x="15" y="91"/>
                        <a:pt x="14" y="94"/>
                      </a:cubicBezTo>
                      <a:cubicBezTo>
                        <a:pt x="13" y="103"/>
                        <a:pt x="8" y="110"/>
                        <a:pt x="0" y="115"/>
                      </a:cubicBezTo>
                      <a:cubicBezTo>
                        <a:pt x="2" y="131"/>
                        <a:pt x="2" y="131"/>
                        <a:pt x="2" y="131"/>
                      </a:cubicBezTo>
                      <a:cubicBezTo>
                        <a:pt x="22" y="128"/>
                        <a:pt x="22" y="128"/>
                        <a:pt x="22" y="128"/>
                      </a:cubicBezTo>
                      <a:cubicBezTo>
                        <a:pt x="32" y="187"/>
                        <a:pt x="32" y="187"/>
                        <a:pt x="32" y="187"/>
                      </a:cubicBezTo>
                      <a:cubicBezTo>
                        <a:pt x="128" y="170"/>
                        <a:pt x="128" y="170"/>
                        <a:pt x="128" y="170"/>
                      </a:cubicBezTo>
                      <a:cubicBezTo>
                        <a:pt x="128" y="171"/>
                        <a:pt x="128" y="171"/>
                        <a:pt x="128" y="171"/>
                      </a:cubicBezTo>
                      <a:cubicBezTo>
                        <a:pt x="129" y="171"/>
                        <a:pt x="129" y="170"/>
                        <a:pt x="129" y="170"/>
                      </a:cubicBezTo>
                      <a:cubicBezTo>
                        <a:pt x="129" y="170"/>
                        <a:pt x="129" y="170"/>
                        <a:pt x="129" y="170"/>
                      </a:cubicBezTo>
                      <a:cubicBezTo>
                        <a:pt x="129" y="170"/>
                        <a:pt x="129" y="170"/>
                        <a:pt x="129" y="170"/>
                      </a:cubicBezTo>
                      <a:cubicBezTo>
                        <a:pt x="174" y="162"/>
                        <a:pt x="203" y="120"/>
                        <a:pt x="196" y="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8" name="Freeform 8"/>
                <p:cNvSpPr>
                  <a:spLocks/>
                </p:cNvSpPr>
                <p:nvPr/>
              </p:nvSpPr>
              <p:spPr bwMode="auto">
                <a:xfrm>
                  <a:off x="6997701" y="1441450"/>
                  <a:ext cx="603250" cy="592138"/>
                </a:xfrm>
                <a:custGeom>
                  <a:avLst/>
                  <a:gdLst>
                    <a:gd name="T0" fmla="*/ 121 w 203"/>
                    <a:gd name="T1" fmla="*/ 6 h 200"/>
                    <a:gd name="T2" fmla="*/ 52 w 203"/>
                    <a:gd name="T3" fmla="*/ 18 h 200"/>
                    <a:gd name="T4" fmla="*/ 27 w 203"/>
                    <a:gd name="T5" fmla="*/ 0 h 200"/>
                    <a:gd name="T6" fmla="*/ 31 w 203"/>
                    <a:gd name="T7" fmla="*/ 22 h 200"/>
                    <a:gd name="T8" fmla="*/ 0 w 203"/>
                    <a:gd name="T9" fmla="*/ 1 h 200"/>
                    <a:gd name="T10" fmla="*/ 8 w 203"/>
                    <a:gd name="T11" fmla="*/ 46 h 200"/>
                    <a:gd name="T12" fmla="*/ 57 w 203"/>
                    <a:gd name="T13" fmla="*/ 83 h 200"/>
                    <a:gd name="T14" fmla="*/ 68 w 203"/>
                    <a:gd name="T15" fmla="*/ 150 h 200"/>
                    <a:gd name="T16" fmla="*/ 91 w 203"/>
                    <a:gd name="T17" fmla="*/ 146 h 200"/>
                    <a:gd name="T18" fmla="*/ 86 w 203"/>
                    <a:gd name="T19" fmla="*/ 120 h 200"/>
                    <a:gd name="T20" fmla="*/ 152 w 203"/>
                    <a:gd name="T21" fmla="*/ 186 h 200"/>
                    <a:gd name="T22" fmla="*/ 203 w 203"/>
                    <a:gd name="T23" fmla="*/ 200 h 200"/>
                    <a:gd name="T24" fmla="*/ 174 w 203"/>
                    <a:gd name="T25" fmla="*/ 43 h 200"/>
                    <a:gd name="T26" fmla="*/ 121 w 203"/>
                    <a:gd name="T27" fmla="*/ 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3" h="200">
                      <a:moveTo>
                        <a:pt x="121" y="6"/>
                      </a:moveTo>
                      <a:cubicBezTo>
                        <a:pt x="52" y="18"/>
                        <a:pt x="52" y="18"/>
                        <a:pt x="52" y="18"/>
                      </a:cubicBezTo>
                      <a:cubicBezTo>
                        <a:pt x="27" y="0"/>
                        <a:pt x="27" y="0"/>
                        <a:pt x="27" y="0"/>
                      </a:cubicBezTo>
                      <a:cubicBezTo>
                        <a:pt x="31" y="22"/>
                        <a:pt x="31" y="22"/>
                        <a:pt x="31" y="22"/>
                      </a:cubicBezTo>
                      <a:cubicBezTo>
                        <a:pt x="0" y="1"/>
                        <a:pt x="0" y="1"/>
                        <a:pt x="0" y="1"/>
                      </a:cubicBezTo>
                      <a:cubicBezTo>
                        <a:pt x="8" y="46"/>
                        <a:pt x="8" y="46"/>
                        <a:pt x="8" y="46"/>
                      </a:cubicBezTo>
                      <a:cubicBezTo>
                        <a:pt x="12" y="69"/>
                        <a:pt x="34" y="85"/>
                        <a:pt x="57" y="83"/>
                      </a:cubicBezTo>
                      <a:cubicBezTo>
                        <a:pt x="68" y="150"/>
                        <a:pt x="68" y="150"/>
                        <a:pt x="68" y="150"/>
                      </a:cubicBezTo>
                      <a:cubicBezTo>
                        <a:pt x="91" y="146"/>
                        <a:pt x="91" y="146"/>
                        <a:pt x="91" y="146"/>
                      </a:cubicBezTo>
                      <a:cubicBezTo>
                        <a:pt x="86" y="120"/>
                        <a:pt x="86" y="120"/>
                        <a:pt x="86" y="120"/>
                      </a:cubicBezTo>
                      <a:cubicBezTo>
                        <a:pt x="152" y="186"/>
                        <a:pt x="152" y="186"/>
                        <a:pt x="152" y="186"/>
                      </a:cubicBezTo>
                      <a:cubicBezTo>
                        <a:pt x="203" y="200"/>
                        <a:pt x="203" y="200"/>
                        <a:pt x="203" y="200"/>
                      </a:cubicBezTo>
                      <a:cubicBezTo>
                        <a:pt x="174" y="43"/>
                        <a:pt x="174" y="43"/>
                        <a:pt x="174" y="43"/>
                      </a:cubicBezTo>
                      <a:cubicBezTo>
                        <a:pt x="170" y="18"/>
                        <a:pt x="146" y="2"/>
                        <a:pt x="121" y="6"/>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9" name="Freeform 9"/>
                <p:cNvSpPr>
                  <a:spLocks/>
                </p:cNvSpPr>
                <p:nvPr/>
              </p:nvSpPr>
              <p:spPr bwMode="auto">
                <a:xfrm>
                  <a:off x="7239001" y="1701800"/>
                  <a:ext cx="88900" cy="147638"/>
                </a:xfrm>
                <a:custGeom>
                  <a:avLst/>
                  <a:gdLst>
                    <a:gd name="T0" fmla="*/ 0 w 30"/>
                    <a:gd name="T1" fmla="*/ 2 h 50"/>
                    <a:gd name="T2" fmla="*/ 8 w 30"/>
                    <a:gd name="T3" fmla="*/ 50 h 50"/>
                    <a:gd name="T4" fmla="*/ 28 w 30"/>
                    <a:gd name="T5" fmla="*/ 22 h 50"/>
                    <a:gd name="T6" fmla="*/ 0 w 30"/>
                    <a:gd name="T7" fmla="*/ 2 h 50"/>
                  </a:gdLst>
                  <a:ahLst/>
                  <a:cxnLst>
                    <a:cxn ang="0">
                      <a:pos x="T0" y="T1"/>
                    </a:cxn>
                    <a:cxn ang="0">
                      <a:pos x="T2" y="T3"/>
                    </a:cxn>
                    <a:cxn ang="0">
                      <a:pos x="T4" y="T5"/>
                    </a:cxn>
                    <a:cxn ang="0">
                      <a:pos x="T6" y="T7"/>
                    </a:cxn>
                  </a:cxnLst>
                  <a:rect l="0" t="0" r="r" b="b"/>
                  <a:pathLst>
                    <a:path w="30" h="50">
                      <a:moveTo>
                        <a:pt x="0" y="2"/>
                      </a:moveTo>
                      <a:cubicBezTo>
                        <a:pt x="8" y="50"/>
                        <a:pt x="8" y="50"/>
                        <a:pt x="8" y="50"/>
                      </a:cubicBezTo>
                      <a:cubicBezTo>
                        <a:pt x="21" y="48"/>
                        <a:pt x="30" y="35"/>
                        <a:pt x="28" y="22"/>
                      </a:cubicBezTo>
                      <a:cubicBezTo>
                        <a:pt x="26" y="9"/>
                        <a:pt x="13" y="0"/>
                        <a:pt x="0" y="2"/>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0" name="Oval 10"/>
                <p:cNvSpPr>
                  <a:spLocks noChangeArrowheads="1"/>
                </p:cNvSpPr>
                <p:nvPr/>
              </p:nvSpPr>
              <p:spPr bwMode="auto">
                <a:xfrm>
                  <a:off x="7064376" y="1801813"/>
                  <a:ext cx="34925" cy="3651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1" name="Freeform 11"/>
                <p:cNvSpPr>
                  <a:spLocks/>
                </p:cNvSpPr>
                <p:nvPr/>
              </p:nvSpPr>
              <p:spPr bwMode="auto">
                <a:xfrm>
                  <a:off x="7037388" y="1920875"/>
                  <a:ext cx="96838" cy="76200"/>
                </a:xfrm>
                <a:custGeom>
                  <a:avLst/>
                  <a:gdLst>
                    <a:gd name="T0" fmla="*/ 0 w 33"/>
                    <a:gd name="T1" fmla="*/ 6 h 26"/>
                    <a:gd name="T2" fmla="*/ 3 w 33"/>
                    <a:gd name="T3" fmla="*/ 26 h 26"/>
                    <a:gd name="T4" fmla="*/ 33 w 33"/>
                    <a:gd name="T5" fmla="*/ 0 h 26"/>
                    <a:gd name="T6" fmla="*/ 0 w 33"/>
                    <a:gd name="T7" fmla="*/ 6 h 26"/>
                  </a:gdLst>
                  <a:ahLst/>
                  <a:cxnLst>
                    <a:cxn ang="0">
                      <a:pos x="T0" y="T1"/>
                    </a:cxn>
                    <a:cxn ang="0">
                      <a:pos x="T2" y="T3"/>
                    </a:cxn>
                    <a:cxn ang="0">
                      <a:pos x="T4" y="T5"/>
                    </a:cxn>
                    <a:cxn ang="0">
                      <a:pos x="T6" y="T7"/>
                    </a:cxn>
                  </a:cxnLst>
                  <a:rect l="0" t="0" r="r" b="b"/>
                  <a:pathLst>
                    <a:path w="33" h="26">
                      <a:moveTo>
                        <a:pt x="0" y="6"/>
                      </a:moveTo>
                      <a:cubicBezTo>
                        <a:pt x="3" y="26"/>
                        <a:pt x="3" y="26"/>
                        <a:pt x="3" y="26"/>
                      </a:cubicBezTo>
                      <a:cubicBezTo>
                        <a:pt x="18" y="23"/>
                        <a:pt x="29" y="13"/>
                        <a:pt x="33" y="0"/>
                      </a:cubicBezTo>
                      <a:lnTo>
                        <a:pt x="0" y="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2" name="Freeform 12"/>
                <p:cNvSpPr>
                  <a:spLocks/>
                </p:cNvSpPr>
                <p:nvPr/>
              </p:nvSpPr>
              <p:spPr bwMode="auto">
                <a:xfrm>
                  <a:off x="7116763" y="1897063"/>
                  <a:ext cx="41275" cy="44450"/>
                </a:xfrm>
                <a:custGeom>
                  <a:avLst/>
                  <a:gdLst>
                    <a:gd name="T0" fmla="*/ 12 w 14"/>
                    <a:gd name="T1" fmla="*/ 15 h 15"/>
                    <a:gd name="T2" fmla="*/ 11 w 14"/>
                    <a:gd name="T3" fmla="*/ 4 h 15"/>
                    <a:gd name="T4" fmla="*/ 0 w 14"/>
                    <a:gd name="T5" fmla="*/ 2 h 15"/>
                    <a:gd name="T6" fmla="*/ 12 w 14"/>
                    <a:gd name="T7" fmla="*/ 15 h 15"/>
                  </a:gdLst>
                  <a:ahLst/>
                  <a:cxnLst>
                    <a:cxn ang="0">
                      <a:pos x="T0" y="T1"/>
                    </a:cxn>
                    <a:cxn ang="0">
                      <a:pos x="T2" y="T3"/>
                    </a:cxn>
                    <a:cxn ang="0">
                      <a:pos x="T4" y="T5"/>
                    </a:cxn>
                    <a:cxn ang="0">
                      <a:pos x="T6" y="T7"/>
                    </a:cxn>
                  </a:cxnLst>
                  <a:rect l="0" t="0" r="r" b="b"/>
                  <a:pathLst>
                    <a:path w="14" h="15">
                      <a:moveTo>
                        <a:pt x="12" y="15"/>
                      </a:moveTo>
                      <a:cubicBezTo>
                        <a:pt x="14" y="11"/>
                        <a:pt x="14" y="7"/>
                        <a:pt x="11" y="4"/>
                      </a:cubicBezTo>
                      <a:cubicBezTo>
                        <a:pt x="8" y="1"/>
                        <a:pt x="3" y="0"/>
                        <a:pt x="0" y="2"/>
                      </a:cubicBezTo>
                      <a:lnTo>
                        <a:pt x="12" y="15"/>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3" name="Freeform 13"/>
                <p:cNvSpPr>
                  <a:spLocks/>
                </p:cNvSpPr>
                <p:nvPr/>
              </p:nvSpPr>
              <p:spPr bwMode="auto">
                <a:xfrm>
                  <a:off x="6419851" y="2811463"/>
                  <a:ext cx="1052513" cy="250825"/>
                </a:xfrm>
                <a:custGeom>
                  <a:avLst/>
                  <a:gdLst>
                    <a:gd name="T0" fmla="*/ 42 w 355"/>
                    <a:gd name="T1" fmla="*/ 0 h 85"/>
                    <a:gd name="T2" fmla="*/ 0 w 355"/>
                    <a:gd name="T3" fmla="*/ 43 h 85"/>
                    <a:gd name="T4" fmla="*/ 42 w 355"/>
                    <a:gd name="T5" fmla="*/ 85 h 85"/>
                    <a:gd name="T6" fmla="*/ 312 w 355"/>
                    <a:gd name="T7" fmla="*/ 85 h 85"/>
                    <a:gd name="T8" fmla="*/ 355 w 355"/>
                    <a:gd name="T9" fmla="*/ 43 h 85"/>
                    <a:gd name="T10" fmla="*/ 355 w 355"/>
                    <a:gd name="T11" fmla="*/ 0 h 85"/>
                    <a:gd name="T12" fmla="*/ 42 w 355"/>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355" h="85">
                      <a:moveTo>
                        <a:pt x="42" y="0"/>
                      </a:moveTo>
                      <a:cubicBezTo>
                        <a:pt x="19" y="0"/>
                        <a:pt x="0" y="19"/>
                        <a:pt x="0" y="43"/>
                      </a:cubicBezTo>
                      <a:cubicBezTo>
                        <a:pt x="0" y="66"/>
                        <a:pt x="19" y="85"/>
                        <a:pt x="42" y="85"/>
                      </a:cubicBezTo>
                      <a:cubicBezTo>
                        <a:pt x="312" y="85"/>
                        <a:pt x="312" y="85"/>
                        <a:pt x="312" y="85"/>
                      </a:cubicBezTo>
                      <a:cubicBezTo>
                        <a:pt x="336" y="85"/>
                        <a:pt x="355" y="66"/>
                        <a:pt x="355" y="43"/>
                      </a:cubicBezTo>
                      <a:cubicBezTo>
                        <a:pt x="355" y="0"/>
                        <a:pt x="355" y="0"/>
                        <a:pt x="355" y="0"/>
                      </a:cubicBezTo>
                      <a:lnTo>
                        <a:pt x="42" y="0"/>
                      </a:lnTo>
                      <a:close/>
                    </a:path>
                  </a:pathLst>
                </a:custGeom>
                <a:solidFill>
                  <a:schemeClr val="accent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4" name="Freeform 14"/>
                <p:cNvSpPr>
                  <a:spLocks/>
                </p:cNvSpPr>
                <p:nvPr/>
              </p:nvSpPr>
              <p:spPr bwMode="auto">
                <a:xfrm>
                  <a:off x="7154863" y="2078038"/>
                  <a:ext cx="317500" cy="735013"/>
                </a:xfrm>
                <a:custGeom>
                  <a:avLst/>
                  <a:gdLst>
                    <a:gd name="T0" fmla="*/ 75 w 107"/>
                    <a:gd name="T1" fmla="*/ 0 h 249"/>
                    <a:gd name="T2" fmla="*/ 0 w 107"/>
                    <a:gd name="T3" fmla="*/ 124 h 249"/>
                    <a:gd name="T4" fmla="*/ 0 w 107"/>
                    <a:gd name="T5" fmla="*/ 249 h 249"/>
                    <a:gd name="T6" fmla="*/ 107 w 107"/>
                    <a:gd name="T7" fmla="*/ 249 h 249"/>
                    <a:gd name="T8" fmla="*/ 107 w 107"/>
                    <a:gd name="T9" fmla="*/ 0 h 249"/>
                    <a:gd name="T10" fmla="*/ 75 w 107"/>
                    <a:gd name="T11" fmla="*/ 0 h 249"/>
                  </a:gdLst>
                  <a:ahLst/>
                  <a:cxnLst>
                    <a:cxn ang="0">
                      <a:pos x="T0" y="T1"/>
                    </a:cxn>
                    <a:cxn ang="0">
                      <a:pos x="T2" y="T3"/>
                    </a:cxn>
                    <a:cxn ang="0">
                      <a:pos x="T4" y="T5"/>
                    </a:cxn>
                    <a:cxn ang="0">
                      <a:pos x="T6" y="T7"/>
                    </a:cxn>
                    <a:cxn ang="0">
                      <a:pos x="T8" y="T9"/>
                    </a:cxn>
                    <a:cxn ang="0">
                      <a:pos x="T10" y="T11"/>
                    </a:cxn>
                  </a:cxnLst>
                  <a:rect l="0" t="0" r="r" b="b"/>
                  <a:pathLst>
                    <a:path w="107" h="249">
                      <a:moveTo>
                        <a:pt x="75" y="0"/>
                      </a:moveTo>
                      <a:cubicBezTo>
                        <a:pt x="9" y="0"/>
                        <a:pt x="0" y="76"/>
                        <a:pt x="0" y="124"/>
                      </a:cubicBezTo>
                      <a:cubicBezTo>
                        <a:pt x="0" y="249"/>
                        <a:pt x="0" y="249"/>
                        <a:pt x="0" y="249"/>
                      </a:cubicBezTo>
                      <a:cubicBezTo>
                        <a:pt x="107" y="249"/>
                        <a:pt x="107" y="249"/>
                        <a:pt x="107" y="249"/>
                      </a:cubicBezTo>
                      <a:cubicBezTo>
                        <a:pt x="107" y="0"/>
                        <a:pt x="107" y="0"/>
                        <a:pt x="107" y="0"/>
                      </a:cubicBezTo>
                      <a:cubicBezTo>
                        <a:pt x="107" y="0"/>
                        <a:pt x="78" y="0"/>
                        <a:pt x="75" y="0"/>
                      </a:cubicBezTo>
                      <a:close/>
                    </a:path>
                  </a:pathLst>
                </a:custGeom>
                <a:solidFill>
                  <a:srgbClr val="D83B01">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5" name="Freeform 27"/>
                <p:cNvSpPr>
                  <a:spLocks/>
                </p:cNvSpPr>
                <p:nvPr/>
              </p:nvSpPr>
              <p:spPr bwMode="auto">
                <a:xfrm>
                  <a:off x="6846888" y="3092450"/>
                  <a:ext cx="471488" cy="58738"/>
                </a:xfrm>
                <a:custGeom>
                  <a:avLst/>
                  <a:gdLst>
                    <a:gd name="T0" fmla="*/ 0 w 159"/>
                    <a:gd name="T1" fmla="*/ 10 h 20"/>
                    <a:gd name="T2" fmla="*/ 10 w 159"/>
                    <a:gd name="T3" fmla="*/ 20 h 20"/>
                    <a:gd name="T4" fmla="*/ 148 w 159"/>
                    <a:gd name="T5" fmla="*/ 20 h 20"/>
                    <a:gd name="T6" fmla="*/ 159 w 159"/>
                    <a:gd name="T7" fmla="*/ 10 h 20"/>
                    <a:gd name="T8" fmla="*/ 159 w 159"/>
                    <a:gd name="T9" fmla="*/ 10 h 20"/>
                    <a:gd name="T10" fmla="*/ 148 w 159"/>
                    <a:gd name="T11" fmla="*/ 0 h 20"/>
                    <a:gd name="T12" fmla="*/ 10 w 159"/>
                    <a:gd name="T13" fmla="*/ 0 h 20"/>
                    <a:gd name="T14" fmla="*/ 0 w 159"/>
                    <a:gd name="T15" fmla="*/ 10 h 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9" h="20">
                      <a:moveTo>
                        <a:pt x="0" y="10"/>
                      </a:moveTo>
                      <a:cubicBezTo>
                        <a:pt x="0" y="16"/>
                        <a:pt x="4" y="20"/>
                        <a:pt x="10" y="20"/>
                      </a:cubicBezTo>
                      <a:cubicBezTo>
                        <a:pt x="148" y="20"/>
                        <a:pt x="148" y="20"/>
                        <a:pt x="148" y="20"/>
                      </a:cubicBezTo>
                      <a:cubicBezTo>
                        <a:pt x="154" y="20"/>
                        <a:pt x="159" y="16"/>
                        <a:pt x="159" y="10"/>
                      </a:cubicBezTo>
                      <a:cubicBezTo>
                        <a:pt x="159" y="10"/>
                        <a:pt x="159" y="10"/>
                        <a:pt x="159" y="10"/>
                      </a:cubicBezTo>
                      <a:cubicBezTo>
                        <a:pt x="159" y="4"/>
                        <a:pt x="154" y="0"/>
                        <a:pt x="148" y="0"/>
                      </a:cubicBezTo>
                      <a:cubicBezTo>
                        <a:pt x="10" y="0"/>
                        <a:pt x="10" y="0"/>
                        <a:pt x="10" y="0"/>
                      </a:cubicBezTo>
                      <a:cubicBezTo>
                        <a:pt x="4" y="0"/>
                        <a:pt x="0" y="4"/>
                        <a:pt x="0" y="1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6" name="Freeform 28"/>
                <p:cNvSpPr>
                  <a:spLocks/>
                </p:cNvSpPr>
                <p:nvPr/>
              </p:nvSpPr>
              <p:spPr bwMode="auto">
                <a:xfrm>
                  <a:off x="6630988" y="3055938"/>
                  <a:ext cx="901700" cy="65088"/>
                </a:xfrm>
                <a:custGeom>
                  <a:avLst/>
                  <a:gdLst>
                    <a:gd name="T0" fmla="*/ 304 w 304"/>
                    <a:gd name="T1" fmla="*/ 0 h 22"/>
                    <a:gd name="T2" fmla="*/ 304 w 304"/>
                    <a:gd name="T3" fmla="*/ 0 h 22"/>
                    <a:gd name="T4" fmla="*/ 282 w 304"/>
                    <a:gd name="T5" fmla="*/ 22 h 22"/>
                    <a:gd name="T6" fmla="*/ 22 w 304"/>
                    <a:gd name="T7" fmla="*/ 22 h 22"/>
                    <a:gd name="T8" fmla="*/ 0 w 304"/>
                    <a:gd name="T9" fmla="*/ 0 h 22"/>
                    <a:gd name="T10" fmla="*/ 0 w 304"/>
                    <a:gd name="T11" fmla="*/ 0 h 22"/>
                    <a:gd name="T12" fmla="*/ 304 w 304"/>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304" h="22">
                      <a:moveTo>
                        <a:pt x="304" y="0"/>
                      </a:moveTo>
                      <a:cubicBezTo>
                        <a:pt x="304" y="0"/>
                        <a:pt x="304" y="0"/>
                        <a:pt x="304" y="0"/>
                      </a:cubicBezTo>
                      <a:cubicBezTo>
                        <a:pt x="304" y="12"/>
                        <a:pt x="294" y="22"/>
                        <a:pt x="282" y="22"/>
                      </a:cubicBezTo>
                      <a:cubicBezTo>
                        <a:pt x="22" y="22"/>
                        <a:pt x="22" y="22"/>
                        <a:pt x="22" y="22"/>
                      </a:cubicBezTo>
                      <a:cubicBezTo>
                        <a:pt x="10" y="22"/>
                        <a:pt x="0" y="12"/>
                        <a:pt x="0" y="0"/>
                      </a:cubicBezTo>
                      <a:cubicBezTo>
                        <a:pt x="0" y="0"/>
                        <a:pt x="0" y="0"/>
                        <a:pt x="0" y="0"/>
                      </a:cubicBezTo>
                      <a:lnTo>
                        <a:pt x="304"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7" name="Freeform 29"/>
                <p:cNvSpPr>
                  <a:spLocks/>
                </p:cNvSpPr>
                <p:nvPr/>
              </p:nvSpPr>
              <p:spPr bwMode="auto">
                <a:xfrm>
                  <a:off x="7470908" y="2048827"/>
                  <a:ext cx="65088" cy="795337"/>
                </a:xfrm>
                <a:custGeom>
                  <a:avLst/>
                  <a:gdLst>
                    <a:gd name="T0" fmla="*/ 0 w 22"/>
                    <a:gd name="T1" fmla="*/ 0 h 269"/>
                    <a:gd name="T2" fmla="*/ 0 w 22"/>
                    <a:gd name="T3" fmla="*/ 0 h 269"/>
                    <a:gd name="T4" fmla="*/ 22 w 22"/>
                    <a:gd name="T5" fmla="*/ 22 h 269"/>
                    <a:gd name="T6" fmla="*/ 22 w 22"/>
                    <a:gd name="T7" fmla="*/ 247 h 269"/>
                    <a:gd name="T8" fmla="*/ 0 w 22"/>
                    <a:gd name="T9" fmla="*/ 269 h 269"/>
                    <a:gd name="T10" fmla="*/ 0 w 22"/>
                    <a:gd name="T11" fmla="*/ 269 h 269"/>
                    <a:gd name="T12" fmla="*/ 0 w 22"/>
                    <a:gd name="T13" fmla="*/ 0 h 269"/>
                  </a:gdLst>
                  <a:ahLst/>
                  <a:cxnLst>
                    <a:cxn ang="0">
                      <a:pos x="T0" y="T1"/>
                    </a:cxn>
                    <a:cxn ang="0">
                      <a:pos x="T2" y="T3"/>
                    </a:cxn>
                    <a:cxn ang="0">
                      <a:pos x="T4" y="T5"/>
                    </a:cxn>
                    <a:cxn ang="0">
                      <a:pos x="T6" y="T7"/>
                    </a:cxn>
                    <a:cxn ang="0">
                      <a:pos x="T8" y="T9"/>
                    </a:cxn>
                    <a:cxn ang="0">
                      <a:pos x="T10" y="T11"/>
                    </a:cxn>
                    <a:cxn ang="0">
                      <a:pos x="T12" y="T13"/>
                    </a:cxn>
                  </a:cxnLst>
                  <a:rect l="0" t="0" r="r" b="b"/>
                  <a:pathLst>
                    <a:path w="22" h="269">
                      <a:moveTo>
                        <a:pt x="0" y="0"/>
                      </a:moveTo>
                      <a:cubicBezTo>
                        <a:pt x="0" y="0"/>
                        <a:pt x="0" y="0"/>
                        <a:pt x="0" y="0"/>
                      </a:cubicBezTo>
                      <a:cubicBezTo>
                        <a:pt x="12" y="0"/>
                        <a:pt x="22" y="9"/>
                        <a:pt x="22" y="22"/>
                      </a:cubicBezTo>
                      <a:cubicBezTo>
                        <a:pt x="22" y="247"/>
                        <a:pt x="22" y="247"/>
                        <a:pt x="22" y="247"/>
                      </a:cubicBezTo>
                      <a:cubicBezTo>
                        <a:pt x="22" y="259"/>
                        <a:pt x="12" y="269"/>
                        <a:pt x="0" y="269"/>
                      </a:cubicBezTo>
                      <a:cubicBezTo>
                        <a:pt x="0" y="269"/>
                        <a:pt x="0" y="269"/>
                        <a:pt x="0" y="269"/>
                      </a:cubicBezTo>
                      <a:lnTo>
                        <a:pt x="0" y="0"/>
                      </a:lnTo>
                      <a:close/>
                    </a:path>
                  </a:pathLst>
                </a:custGeom>
                <a:solidFill>
                  <a:srgbClr val="00BCF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8" name="Freeform 30"/>
                <p:cNvSpPr>
                  <a:spLocks/>
                </p:cNvSpPr>
                <p:nvPr/>
              </p:nvSpPr>
              <p:spPr bwMode="auto">
                <a:xfrm>
                  <a:off x="7116895" y="2488562"/>
                  <a:ext cx="468313" cy="677864"/>
                </a:xfrm>
                <a:custGeom>
                  <a:avLst/>
                  <a:gdLst>
                    <a:gd name="T0" fmla="*/ 0 w 158"/>
                    <a:gd name="T1" fmla="*/ 229 h 229"/>
                    <a:gd name="T2" fmla="*/ 122 w 158"/>
                    <a:gd name="T3" fmla="*/ 229 h 229"/>
                    <a:gd name="T4" fmla="*/ 158 w 158"/>
                    <a:gd name="T5" fmla="*/ 193 h 229"/>
                    <a:gd name="T6" fmla="*/ 158 w 158"/>
                    <a:gd name="T7" fmla="*/ 0 h 229"/>
                    <a:gd name="T8" fmla="*/ 142 w 158"/>
                    <a:gd name="T9" fmla="*/ 0 h 229"/>
                    <a:gd name="T10" fmla="*/ 142 w 158"/>
                    <a:gd name="T11" fmla="*/ 193 h 229"/>
                    <a:gd name="T12" fmla="*/ 122 w 158"/>
                    <a:gd name="T13" fmla="*/ 213 h 229"/>
                    <a:gd name="T14" fmla="*/ 0 w 158"/>
                    <a:gd name="T15" fmla="*/ 213 h 229"/>
                    <a:gd name="T16" fmla="*/ 0 w 158"/>
                    <a:gd name="T17" fmla="*/ 229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229">
                      <a:moveTo>
                        <a:pt x="0" y="229"/>
                      </a:moveTo>
                      <a:cubicBezTo>
                        <a:pt x="122" y="229"/>
                        <a:pt x="122" y="229"/>
                        <a:pt x="122" y="229"/>
                      </a:cubicBezTo>
                      <a:cubicBezTo>
                        <a:pt x="141" y="229"/>
                        <a:pt x="158" y="213"/>
                        <a:pt x="158" y="193"/>
                      </a:cubicBezTo>
                      <a:cubicBezTo>
                        <a:pt x="158" y="0"/>
                        <a:pt x="158" y="0"/>
                        <a:pt x="158" y="0"/>
                      </a:cubicBezTo>
                      <a:cubicBezTo>
                        <a:pt x="142" y="0"/>
                        <a:pt x="142" y="0"/>
                        <a:pt x="142" y="0"/>
                      </a:cubicBezTo>
                      <a:cubicBezTo>
                        <a:pt x="142" y="193"/>
                        <a:pt x="142" y="193"/>
                        <a:pt x="142" y="193"/>
                      </a:cubicBezTo>
                      <a:cubicBezTo>
                        <a:pt x="142" y="204"/>
                        <a:pt x="133" y="213"/>
                        <a:pt x="122" y="213"/>
                      </a:cubicBezTo>
                      <a:cubicBezTo>
                        <a:pt x="0" y="213"/>
                        <a:pt x="0" y="213"/>
                        <a:pt x="0" y="213"/>
                      </a:cubicBezTo>
                      <a:lnTo>
                        <a:pt x="0" y="22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39" name="Freeform 31"/>
                <p:cNvSpPr>
                  <a:spLocks/>
                </p:cNvSpPr>
                <p:nvPr/>
              </p:nvSpPr>
              <p:spPr bwMode="auto">
                <a:xfrm>
                  <a:off x="7181851" y="3182938"/>
                  <a:ext cx="115888" cy="104775"/>
                </a:xfrm>
                <a:custGeom>
                  <a:avLst/>
                  <a:gdLst>
                    <a:gd name="T0" fmla="*/ 39 w 39"/>
                    <a:gd name="T1" fmla="*/ 0 h 35"/>
                    <a:gd name="T2" fmla="*/ 39 w 39"/>
                    <a:gd name="T3" fmla="*/ 19 h 35"/>
                    <a:gd name="T4" fmla="*/ 24 w 39"/>
                    <a:gd name="T5" fmla="*/ 35 h 35"/>
                    <a:gd name="T6" fmla="*/ 16 w 39"/>
                    <a:gd name="T7" fmla="*/ 35 h 35"/>
                    <a:gd name="T8" fmla="*/ 0 w 39"/>
                    <a:gd name="T9" fmla="*/ 19 h 35"/>
                    <a:gd name="T10" fmla="*/ 0 w 39"/>
                    <a:gd name="T11" fmla="*/ 0 h 35"/>
                    <a:gd name="T12" fmla="*/ 39 w 39"/>
                    <a:gd name="T13" fmla="*/ 0 h 35"/>
                  </a:gdLst>
                  <a:ahLst/>
                  <a:cxnLst>
                    <a:cxn ang="0">
                      <a:pos x="T0" y="T1"/>
                    </a:cxn>
                    <a:cxn ang="0">
                      <a:pos x="T2" y="T3"/>
                    </a:cxn>
                    <a:cxn ang="0">
                      <a:pos x="T4" y="T5"/>
                    </a:cxn>
                    <a:cxn ang="0">
                      <a:pos x="T6" y="T7"/>
                    </a:cxn>
                    <a:cxn ang="0">
                      <a:pos x="T8" y="T9"/>
                    </a:cxn>
                    <a:cxn ang="0">
                      <a:pos x="T10" y="T11"/>
                    </a:cxn>
                    <a:cxn ang="0">
                      <a:pos x="T12" y="T13"/>
                    </a:cxn>
                  </a:cxnLst>
                  <a:rect l="0" t="0" r="r" b="b"/>
                  <a:pathLst>
                    <a:path w="39" h="35">
                      <a:moveTo>
                        <a:pt x="39" y="0"/>
                      </a:moveTo>
                      <a:cubicBezTo>
                        <a:pt x="39" y="19"/>
                        <a:pt x="39" y="19"/>
                        <a:pt x="39" y="19"/>
                      </a:cubicBezTo>
                      <a:cubicBezTo>
                        <a:pt x="39" y="28"/>
                        <a:pt x="32" y="35"/>
                        <a:pt x="24" y="35"/>
                      </a:cubicBezTo>
                      <a:cubicBezTo>
                        <a:pt x="16" y="35"/>
                        <a:pt x="16" y="35"/>
                        <a:pt x="16" y="35"/>
                      </a:cubicBezTo>
                      <a:cubicBezTo>
                        <a:pt x="7" y="35"/>
                        <a:pt x="0" y="28"/>
                        <a:pt x="0" y="19"/>
                      </a:cubicBezTo>
                      <a:cubicBezTo>
                        <a:pt x="0" y="0"/>
                        <a:pt x="0" y="0"/>
                        <a:pt x="0" y="0"/>
                      </a:cubicBezTo>
                      <a:lnTo>
                        <a:pt x="3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0" name="Freeform 32"/>
                <p:cNvSpPr>
                  <a:spLocks/>
                </p:cNvSpPr>
                <p:nvPr/>
              </p:nvSpPr>
              <p:spPr bwMode="auto">
                <a:xfrm>
                  <a:off x="7539166" y="2429827"/>
                  <a:ext cx="100013" cy="119064"/>
                </a:xfrm>
                <a:custGeom>
                  <a:avLst/>
                  <a:gdLst>
                    <a:gd name="T0" fmla="*/ 0 w 34"/>
                    <a:gd name="T1" fmla="*/ 0 h 40"/>
                    <a:gd name="T2" fmla="*/ 18 w 34"/>
                    <a:gd name="T3" fmla="*/ 0 h 40"/>
                    <a:gd name="T4" fmla="*/ 34 w 34"/>
                    <a:gd name="T5" fmla="*/ 16 h 40"/>
                    <a:gd name="T6" fmla="*/ 34 w 34"/>
                    <a:gd name="T7" fmla="*/ 24 h 40"/>
                    <a:gd name="T8" fmla="*/ 18 w 34"/>
                    <a:gd name="T9" fmla="*/ 40 h 40"/>
                    <a:gd name="T10" fmla="*/ 0 w 34"/>
                    <a:gd name="T11" fmla="*/ 40 h 40"/>
                    <a:gd name="T12" fmla="*/ 0 w 34"/>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4" h="40">
                      <a:moveTo>
                        <a:pt x="0" y="0"/>
                      </a:moveTo>
                      <a:cubicBezTo>
                        <a:pt x="18" y="0"/>
                        <a:pt x="18" y="0"/>
                        <a:pt x="18" y="0"/>
                      </a:cubicBezTo>
                      <a:cubicBezTo>
                        <a:pt x="27" y="0"/>
                        <a:pt x="34" y="7"/>
                        <a:pt x="34" y="16"/>
                      </a:cubicBezTo>
                      <a:cubicBezTo>
                        <a:pt x="34" y="24"/>
                        <a:pt x="34" y="24"/>
                        <a:pt x="34" y="24"/>
                      </a:cubicBezTo>
                      <a:cubicBezTo>
                        <a:pt x="34" y="33"/>
                        <a:pt x="27" y="40"/>
                        <a:pt x="18" y="40"/>
                      </a:cubicBezTo>
                      <a:cubicBezTo>
                        <a:pt x="0" y="40"/>
                        <a:pt x="0" y="40"/>
                        <a:pt x="0" y="40"/>
                      </a:cubicBez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1" name="Freeform 33"/>
                <p:cNvSpPr>
                  <a:spLocks/>
                </p:cNvSpPr>
                <p:nvPr/>
              </p:nvSpPr>
              <p:spPr bwMode="auto">
                <a:xfrm>
                  <a:off x="6562726" y="2771775"/>
                  <a:ext cx="461963" cy="39688"/>
                </a:xfrm>
                <a:custGeom>
                  <a:avLst/>
                  <a:gdLst>
                    <a:gd name="T0" fmla="*/ 0 w 291"/>
                    <a:gd name="T1" fmla="*/ 0 h 25"/>
                    <a:gd name="T2" fmla="*/ 291 w 291"/>
                    <a:gd name="T3" fmla="*/ 13 h 25"/>
                    <a:gd name="T4" fmla="*/ 291 w 291"/>
                    <a:gd name="T5" fmla="*/ 25 h 25"/>
                    <a:gd name="T6" fmla="*/ 0 w 291"/>
                    <a:gd name="T7" fmla="*/ 25 h 25"/>
                    <a:gd name="T8" fmla="*/ 0 w 291"/>
                    <a:gd name="T9" fmla="*/ 0 h 25"/>
                  </a:gdLst>
                  <a:ahLst/>
                  <a:cxnLst>
                    <a:cxn ang="0">
                      <a:pos x="T0" y="T1"/>
                    </a:cxn>
                    <a:cxn ang="0">
                      <a:pos x="T2" y="T3"/>
                    </a:cxn>
                    <a:cxn ang="0">
                      <a:pos x="T4" y="T5"/>
                    </a:cxn>
                    <a:cxn ang="0">
                      <a:pos x="T6" y="T7"/>
                    </a:cxn>
                    <a:cxn ang="0">
                      <a:pos x="T8" y="T9"/>
                    </a:cxn>
                  </a:cxnLst>
                  <a:rect l="0" t="0" r="r" b="b"/>
                  <a:pathLst>
                    <a:path w="291" h="25">
                      <a:moveTo>
                        <a:pt x="0" y="0"/>
                      </a:moveTo>
                      <a:lnTo>
                        <a:pt x="291" y="13"/>
                      </a:lnTo>
                      <a:lnTo>
                        <a:pt x="291" y="25"/>
                      </a:lnTo>
                      <a:lnTo>
                        <a:pt x="0" y="25"/>
                      </a:lnTo>
                      <a:lnTo>
                        <a:pt x="0" y="0"/>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2" name="Freeform 34"/>
                <p:cNvSpPr>
                  <a:spLocks/>
                </p:cNvSpPr>
                <p:nvPr/>
              </p:nvSpPr>
              <p:spPr bwMode="auto">
                <a:xfrm>
                  <a:off x="6413501" y="2336800"/>
                  <a:ext cx="157163" cy="450850"/>
                </a:xfrm>
                <a:custGeom>
                  <a:avLst/>
                  <a:gdLst>
                    <a:gd name="T0" fmla="*/ 75 w 99"/>
                    <a:gd name="T1" fmla="*/ 284 h 284"/>
                    <a:gd name="T2" fmla="*/ 0 w 99"/>
                    <a:gd name="T3" fmla="*/ 2 h 284"/>
                    <a:gd name="T4" fmla="*/ 8 w 99"/>
                    <a:gd name="T5" fmla="*/ 0 h 284"/>
                    <a:gd name="T6" fmla="*/ 99 w 99"/>
                    <a:gd name="T7" fmla="*/ 274 h 284"/>
                    <a:gd name="T8" fmla="*/ 75 w 99"/>
                    <a:gd name="T9" fmla="*/ 284 h 284"/>
                  </a:gdLst>
                  <a:ahLst/>
                  <a:cxnLst>
                    <a:cxn ang="0">
                      <a:pos x="T0" y="T1"/>
                    </a:cxn>
                    <a:cxn ang="0">
                      <a:pos x="T2" y="T3"/>
                    </a:cxn>
                    <a:cxn ang="0">
                      <a:pos x="T4" y="T5"/>
                    </a:cxn>
                    <a:cxn ang="0">
                      <a:pos x="T6" y="T7"/>
                    </a:cxn>
                    <a:cxn ang="0">
                      <a:pos x="T8" y="T9"/>
                    </a:cxn>
                  </a:cxnLst>
                  <a:rect l="0" t="0" r="r" b="b"/>
                  <a:pathLst>
                    <a:path w="99" h="284">
                      <a:moveTo>
                        <a:pt x="75" y="284"/>
                      </a:moveTo>
                      <a:lnTo>
                        <a:pt x="0" y="2"/>
                      </a:lnTo>
                      <a:lnTo>
                        <a:pt x="8" y="0"/>
                      </a:lnTo>
                      <a:lnTo>
                        <a:pt x="99" y="274"/>
                      </a:lnTo>
                      <a:lnTo>
                        <a:pt x="75" y="284"/>
                      </a:lnTo>
                      <a:close/>
                    </a:path>
                  </a:pathLst>
                </a:custGeom>
                <a:solidFill>
                  <a:schemeClr val="tx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3" name="Oval 35"/>
                <p:cNvSpPr>
                  <a:spLocks noChangeArrowheads="1"/>
                </p:cNvSpPr>
                <p:nvPr/>
              </p:nvSpPr>
              <p:spPr bwMode="auto">
                <a:xfrm>
                  <a:off x="6532563" y="2754313"/>
                  <a:ext cx="58738" cy="57150"/>
                </a:xfrm>
                <a:prstGeom prst="ellipse">
                  <a:avLst/>
                </a:pr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4" name="Freeform 36"/>
                <p:cNvSpPr>
                  <a:spLocks/>
                </p:cNvSpPr>
                <p:nvPr/>
              </p:nvSpPr>
              <p:spPr bwMode="auto">
                <a:xfrm>
                  <a:off x="7283451" y="2181225"/>
                  <a:ext cx="153988" cy="631825"/>
                </a:xfrm>
                <a:custGeom>
                  <a:avLst/>
                  <a:gdLst>
                    <a:gd name="T0" fmla="*/ 52 w 52"/>
                    <a:gd name="T1" fmla="*/ 188 h 214"/>
                    <a:gd name="T2" fmla="*/ 26 w 52"/>
                    <a:gd name="T3" fmla="*/ 214 h 214"/>
                    <a:gd name="T4" fmla="*/ 26 w 52"/>
                    <a:gd name="T5" fmla="*/ 214 h 214"/>
                    <a:gd name="T6" fmla="*/ 0 w 52"/>
                    <a:gd name="T7" fmla="*/ 188 h 214"/>
                    <a:gd name="T8" fmla="*/ 0 w 52"/>
                    <a:gd name="T9" fmla="*/ 25 h 214"/>
                    <a:gd name="T10" fmla="*/ 26 w 52"/>
                    <a:gd name="T11" fmla="*/ 0 h 214"/>
                    <a:gd name="T12" fmla="*/ 26 w 52"/>
                    <a:gd name="T13" fmla="*/ 0 h 214"/>
                    <a:gd name="T14" fmla="*/ 52 w 52"/>
                    <a:gd name="T15" fmla="*/ 25 h 214"/>
                    <a:gd name="T16" fmla="*/ 52 w 52"/>
                    <a:gd name="T17" fmla="*/ 188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214">
                      <a:moveTo>
                        <a:pt x="52" y="188"/>
                      </a:moveTo>
                      <a:cubicBezTo>
                        <a:pt x="52" y="202"/>
                        <a:pt x="40" y="214"/>
                        <a:pt x="26" y="214"/>
                      </a:cubicBezTo>
                      <a:cubicBezTo>
                        <a:pt x="26" y="214"/>
                        <a:pt x="26" y="214"/>
                        <a:pt x="26" y="214"/>
                      </a:cubicBezTo>
                      <a:cubicBezTo>
                        <a:pt x="12" y="214"/>
                        <a:pt x="0" y="202"/>
                        <a:pt x="0" y="188"/>
                      </a:cubicBezTo>
                      <a:cubicBezTo>
                        <a:pt x="0" y="25"/>
                        <a:pt x="0" y="25"/>
                        <a:pt x="0" y="25"/>
                      </a:cubicBezTo>
                      <a:cubicBezTo>
                        <a:pt x="0" y="11"/>
                        <a:pt x="12" y="0"/>
                        <a:pt x="26" y="0"/>
                      </a:cubicBezTo>
                      <a:cubicBezTo>
                        <a:pt x="26" y="0"/>
                        <a:pt x="26" y="0"/>
                        <a:pt x="26" y="0"/>
                      </a:cubicBezTo>
                      <a:cubicBezTo>
                        <a:pt x="40" y="0"/>
                        <a:pt x="52" y="11"/>
                        <a:pt x="52" y="25"/>
                      </a:cubicBezTo>
                      <a:lnTo>
                        <a:pt x="52" y="188"/>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5" name="Freeform 37"/>
                <p:cNvSpPr>
                  <a:spLocks/>
                </p:cNvSpPr>
                <p:nvPr/>
              </p:nvSpPr>
              <p:spPr bwMode="auto">
                <a:xfrm>
                  <a:off x="6846888" y="2660650"/>
                  <a:ext cx="590550" cy="152400"/>
                </a:xfrm>
                <a:custGeom>
                  <a:avLst/>
                  <a:gdLst>
                    <a:gd name="T0" fmla="*/ 173 w 199"/>
                    <a:gd name="T1" fmla="*/ 0 h 52"/>
                    <a:gd name="T2" fmla="*/ 199 w 199"/>
                    <a:gd name="T3" fmla="*/ 26 h 52"/>
                    <a:gd name="T4" fmla="*/ 199 w 199"/>
                    <a:gd name="T5" fmla="*/ 26 h 52"/>
                    <a:gd name="T6" fmla="*/ 173 w 199"/>
                    <a:gd name="T7" fmla="*/ 52 h 52"/>
                    <a:gd name="T8" fmla="*/ 25 w 199"/>
                    <a:gd name="T9" fmla="*/ 52 h 52"/>
                    <a:gd name="T10" fmla="*/ 0 w 199"/>
                    <a:gd name="T11" fmla="*/ 26 h 52"/>
                    <a:gd name="T12" fmla="*/ 0 w 199"/>
                    <a:gd name="T13" fmla="*/ 26 h 52"/>
                    <a:gd name="T14" fmla="*/ 25 w 199"/>
                    <a:gd name="T15" fmla="*/ 0 h 52"/>
                    <a:gd name="T16" fmla="*/ 173 w 199"/>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52">
                      <a:moveTo>
                        <a:pt x="173" y="0"/>
                      </a:moveTo>
                      <a:cubicBezTo>
                        <a:pt x="187" y="0"/>
                        <a:pt x="199" y="11"/>
                        <a:pt x="199" y="26"/>
                      </a:cubicBezTo>
                      <a:cubicBezTo>
                        <a:pt x="199" y="26"/>
                        <a:pt x="199" y="26"/>
                        <a:pt x="199" y="26"/>
                      </a:cubicBezTo>
                      <a:cubicBezTo>
                        <a:pt x="199" y="40"/>
                        <a:pt x="187" y="52"/>
                        <a:pt x="173" y="52"/>
                      </a:cubicBezTo>
                      <a:cubicBezTo>
                        <a:pt x="25" y="52"/>
                        <a:pt x="25" y="52"/>
                        <a:pt x="25" y="52"/>
                      </a:cubicBezTo>
                      <a:cubicBezTo>
                        <a:pt x="11" y="52"/>
                        <a:pt x="0" y="40"/>
                        <a:pt x="0" y="26"/>
                      </a:cubicBezTo>
                      <a:cubicBezTo>
                        <a:pt x="0" y="26"/>
                        <a:pt x="0" y="26"/>
                        <a:pt x="0" y="26"/>
                      </a:cubicBezTo>
                      <a:cubicBezTo>
                        <a:pt x="0" y="11"/>
                        <a:pt x="11" y="0"/>
                        <a:pt x="25" y="0"/>
                      </a:cubicBezTo>
                      <a:lnTo>
                        <a:pt x="173"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6" name="Freeform 38"/>
                <p:cNvSpPr>
                  <a:spLocks/>
                </p:cNvSpPr>
                <p:nvPr/>
              </p:nvSpPr>
              <p:spPr bwMode="auto">
                <a:xfrm>
                  <a:off x="6775451" y="2660650"/>
                  <a:ext cx="306388" cy="152400"/>
                </a:xfrm>
                <a:custGeom>
                  <a:avLst/>
                  <a:gdLst>
                    <a:gd name="T0" fmla="*/ 103 w 103"/>
                    <a:gd name="T1" fmla="*/ 52 h 52"/>
                    <a:gd name="T2" fmla="*/ 0 w 103"/>
                    <a:gd name="T3" fmla="*/ 52 h 52"/>
                    <a:gd name="T4" fmla="*/ 51 w 103"/>
                    <a:gd name="T5" fmla="*/ 0 h 52"/>
                    <a:gd name="T6" fmla="*/ 103 w 103"/>
                    <a:gd name="T7" fmla="*/ 52 h 52"/>
                  </a:gdLst>
                  <a:ahLst/>
                  <a:cxnLst>
                    <a:cxn ang="0">
                      <a:pos x="T0" y="T1"/>
                    </a:cxn>
                    <a:cxn ang="0">
                      <a:pos x="T2" y="T3"/>
                    </a:cxn>
                    <a:cxn ang="0">
                      <a:pos x="T4" y="T5"/>
                    </a:cxn>
                    <a:cxn ang="0">
                      <a:pos x="T6" y="T7"/>
                    </a:cxn>
                  </a:cxnLst>
                  <a:rect l="0" t="0" r="r" b="b"/>
                  <a:pathLst>
                    <a:path w="103" h="52">
                      <a:moveTo>
                        <a:pt x="103" y="52"/>
                      </a:moveTo>
                      <a:cubicBezTo>
                        <a:pt x="0" y="52"/>
                        <a:pt x="0" y="52"/>
                        <a:pt x="0" y="52"/>
                      </a:cubicBezTo>
                      <a:cubicBezTo>
                        <a:pt x="0" y="23"/>
                        <a:pt x="23" y="0"/>
                        <a:pt x="51" y="0"/>
                      </a:cubicBezTo>
                      <a:cubicBezTo>
                        <a:pt x="80" y="0"/>
                        <a:pt x="103" y="23"/>
                        <a:pt x="103" y="52"/>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7" name="Rectangle 39"/>
                <p:cNvSpPr>
                  <a:spLocks noChangeArrowheads="1"/>
                </p:cNvSpPr>
                <p:nvPr/>
              </p:nvSpPr>
              <p:spPr bwMode="auto">
                <a:xfrm>
                  <a:off x="7010401" y="2660650"/>
                  <a:ext cx="71438" cy="1524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48" name="Rectangle 40"/>
                <p:cNvSpPr>
                  <a:spLocks noChangeArrowheads="1"/>
                </p:cNvSpPr>
                <p:nvPr/>
              </p:nvSpPr>
              <p:spPr bwMode="auto">
                <a:xfrm>
                  <a:off x="7280276" y="2171700"/>
                  <a:ext cx="192088" cy="298450"/>
                </a:xfrm>
                <a:prstGeom prst="rect">
                  <a:avLst/>
                </a:prstGeom>
                <a:solidFill>
                  <a:srgbClr val="D83B01">
                    <a:lumMod val="75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2" name="Group 11"/>
              <p:cNvGrpSpPr/>
              <p:nvPr/>
            </p:nvGrpSpPr>
            <p:grpSpPr>
              <a:xfrm>
                <a:off x="4243570" y="3315652"/>
                <a:ext cx="2525262" cy="593085"/>
                <a:chOff x="4243570" y="3315652"/>
                <a:chExt cx="2525262" cy="593085"/>
              </a:xfrm>
            </p:grpSpPr>
            <p:sp>
              <p:nvSpPr>
                <p:cNvPr id="22" name="Freeform 21"/>
                <p:cNvSpPr>
                  <a:spLocks/>
                </p:cNvSpPr>
                <p:nvPr/>
              </p:nvSpPr>
              <p:spPr bwMode="auto">
                <a:xfrm>
                  <a:off x="4243570" y="3504565"/>
                  <a:ext cx="512979" cy="404172"/>
                </a:xfrm>
                <a:custGeom>
                  <a:avLst/>
                  <a:gdLst>
                    <a:gd name="connsiteX0" fmla="*/ 373039 w 512979"/>
                    <a:gd name="connsiteY0" fmla="*/ 0 h 404172"/>
                    <a:gd name="connsiteX1" fmla="*/ 482434 w 512979"/>
                    <a:gd name="connsiteY1" fmla="*/ 0 h 404172"/>
                    <a:gd name="connsiteX2" fmla="*/ 499938 w 512979"/>
                    <a:gd name="connsiteY2" fmla="*/ 61406 h 404172"/>
                    <a:gd name="connsiteX3" fmla="*/ 179251 w 512979"/>
                    <a:gd name="connsiteY3" fmla="*/ 404172 h 404172"/>
                    <a:gd name="connsiteX4" fmla="*/ 0 w 512979"/>
                    <a:gd name="connsiteY4" fmla="*/ 404172 h 404172"/>
                    <a:gd name="connsiteX5" fmla="*/ 69947 w 512979"/>
                    <a:gd name="connsiteY5" fmla="*/ 321209 h 404172"/>
                    <a:gd name="connsiteX6" fmla="*/ 311778 w 512979"/>
                    <a:gd name="connsiteY6" fmla="*/ 35089 h 404172"/>
                    <a:gd name="connsiteX7" fmla="*/ 373039 w 512979"/>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79" h="404172">
                      <a:moveTo>
                        <a:pt x="373039" y="0"/>
                      </a:moveTo>
                      <a:cubicBezTo>
                        <a:pt x="482434" y="0"/>
                        <a:pt x="482434" y="0"/>
                        <a:pt x="482434" y="0"/>
                      </a:cubicBezTo>
                      <a:cubicBezTo>
                        <a:pt x="499938" y="0"/>
                        <a:pt x="530568" y="26317"/>
                        <a:pt x="499938" y="61406"/>
                      </a:cubicBezTo>
                      <a:lnTo>
                        <a:pt x="179251" y="404172"/>
                      </a:lnTo>
                      <a:lnTo>
                        <a:pt x="0" y="404172"/>
                      </a:lnTo>
                      <a:lnTo>
                        <a:pt x="69947" y="321209"/>
                      </a:lnTo>
                      <a:cubicBezTo>
                        <a:pt x="204708" y="161534"/>
                        <a:pt x="311778" y="35089"/>
                        <a:pt x="311778" y="35089"/>
                      </a:cubicBezTo>
                      <a:cubicBezTo>
                        <a:pt x="324905" y="13159"/>
                        <a:pt x="355536" y="0"/>
                        <a:pt x="373039"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sp>
              <p:nvSpPr>
                <p:cNvPr id="23" name="Freeform 22"/>
                <p:cNvSpPr>
                  <a:spLocks/>
                </p:cNvSpPr>
                <p:nvPr/>
              </p:nvSpPr>
              <p:spPr bwMode="auto">
                <a:xfrm>
                  <a:off x="5692633" y="3504565"/>
                  <a:ext cx="512980" cy="404172"/>
                </a:xfrm>
                <a:custGeom>
                  <a:avLst/>
                  <a:gdLst>
                    <a:gd name="connsiteX0" fmla="*/ 30545 w 512980"/>
                    <a:gd name="connsiteY0" fmla="*/ 0 h 404172"/>
                    <a:gd name="connsiteX1" fmla="*/ 139940 w 512980"/>
                    <a:gd name="connsiteY1" fmla="*/ 0 h 404172"/>
                    <a:gd name="connsiteX2" fmla="*/ 201201 w 512980"/>
                    <a:gd name="connsiteY2" fmla="*/ 35089 h 404172"/>
                    <a:gd name="connsiteX3" fmla="*/ 443033 w 512980"/>
                    <a:gd name="connsiteY3" fmla="*/ 321209 h 404172"/>
                    <a:gd name="connsiteX4" fmla="*/ 512980 w 512980"/>
                    <a:gd name="connsiteY4" fmla="*/ 404172 h 404172"/>
                    <a:gd name="connsiteX5" fmla="*/ 333729 w 512980"/>
                    <a:gd name="connsiteY5" fmla="*/ 404172 h 404172"/>
                    <a:gd name="connsiteX6" fmla="*/ 13042 w 512980"/>
                    <a:gd name="connsiteY6" fmla="*/ 61406 h 404172"/>
                    <a:gd name="connsiteX7" fmla="*/ 30545 w 512980"/>
                    <a:gd name="connsiteY7" fmla="*/ 0 h 404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2980" h="404172">
                      <a:moveTo>
                        <a:pt x="30545" y="0"/>
                      </a:moveTo>
                      <a:cubicBezTo>
                        <a:pt x="30545" y="0"/>
                        <a:pt x="30545" y="0"/>
                        <a:pt x="139940" y="0"/>
                      </a:cubicBezTo>
                      <a:cubicBezTo>
                        <a:pt x="157443" y="0"/>
                        <a:pt x="188074" y="13159"/>
                        <a:pt x="201201" y="35089"/>
                      </a:cubicBezTo>
                      <a:cubicBezTo>
                        <a:pt x="201201" y="35089"/>
                        <a:pt x="308272" y="161534"/>
                        <a:pt x="443033" y="321209"/>
                      </a:cubicBezTo>
                      <a:lnTo>
                        <a:pt x="512980" y="404172"/>
                      </a:lnTo>
                      <a:lnTo>
                        <a:pt x="333729" y="404172"/>
                      </a:lnTo>
                      <a:lnTo>
                        <a:pt x="13042" y="61406"/>
                      </a:lnTo>
                      <a:cubicBezTo>
                        <a:pt x="-17589" y="26317"/>
                        <a:pt x="13042" y="0"/>
                        <a:pt x="30545" y="0"/>
                      </a:cubicBezTo>
                      <a:close/>
                    </a:path>
                  </a:pathLst>
                </a:custGeom>
                <a:solidFill>
                  <a:srgbClr val="34251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sp>
              <p:nvSpPr>
                <p:cNvPr id="24" name="Freeform 23"/>
                <p:cNvSpPr>
                  <a:spLocks/>
                </p:cNvSpPr>
                <p:nvPr/>
              </p:nvSpPr>
              <p:spPr bwMode="auto">
                <a:xfrm>
                  <a:off x="4247506" y="3315652"/>
                  <a:ext cx="2521326" cy="276225"/>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grpSp>
          <p:grpSp>
            <p:nvGrpSpPr>
              <p:cNvPr id="13" name="Group 12"/>
              <p:cNvGrpSpPr/>
              <p:nvPr/>
            </p:nvGrpSpPr>
            <p:grpSpPr>
              <a:xfrm rot="2350315">
                <a:off x="5989331" y="2507581"/>
                <a:ext cx="598331" cy="829441"/>
                <a:chOff x="6006115" y="2691336"/>
                <a:chExt cx="598331" cy="829441"/>
              </a:xfrm>
            </p:grpSpPr>
            <p:sp>
              <p:nvSpPr>
                <p:cNvPr id="20" name="Freeform 19"/>
                <p:cNvSpPr>
                  <a:spLocks/>
                </p:cNvSpPr>
                <p:nvPr/>
              </p:nvSpPr>
              <p:spPr bwMode="auto">
                <a:xfrm rot="1103645">
                  <a:off x="6006115" y="3349327"/>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21" name="Rectangle 20"/>
                <p:cNvSpPr>
                  <a:spLocks noChangeArrowheads="1"/>
                </p:cNvSpPr>
                <p:nvPr/>
              </p:nvSpPr>
              <p:spPr bwMode="auto">
                <a:xfrm rot="1103645">
                  <a:off x="6340921" y="2691336"/>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grpSp>
            <p:nvGrpSpPr>
              <p:cNvPr id="15" name="Group 14"/>
              <p:cNvGrpSpPr/>
              <p:nvPr/>
            </p:nvGrpSpPr>
            <p:grpSpPr>
              <a:xfrm rot="19811762">
                <a:off x="6350661" y="2802697"/>
                <a:ext cx="602318" cy="827644"/>
                <a:chOff x="6280309" y="2808848"/>
                <a:chExt cx="602318" cy="827644"/>
              </a:xfrm>
            </p:grpSpPr>
            <p:sp>
              <p:nvSpPr>
                <p:cNvPr id="18" name="Freeform 17"/>
                <p:cNvSpPr>
                  <a:spLocks/>
                </p:cNvSpPr>
                <p:nvPr/>
              </p:nvSpPr>
              <p:spPr bwMode="auto">
                <a:xfrm rot="1103645">
                  <a:off x="6280309" y="3465042"/>
                  <a:ext cx="388938" cy="171450"/>
                </a:xfrm>
                <a:custGeom>
                  <a:avLst/>
                  <a:gdLst>
                    <a:gd name="T0" fmla="*/ 64 w 131"/>
                    <a:gd name="T1" fmla="*/ 0 h 58"/>
                    <a:gd name="T2" fmla="*/ 0 w 131"/>
                    <a:gd name="T3" fmla="*/ 58 h 58"/>
                    <a:gd name="T4" fmla="*/ 64 w 131"/>
                    <a:gd name="T5" fmla="*/ 58 h 58"/>
                    <a:gd name="T6" fmla="*/ 131 w 131"/>
                    <a:gd name="T7" fmla="*/ 58 h 58"/>
                    <a:gd name="T8" fmla="*/ 131 w 131"/>
                    <a:gd name="T9" fmla="*/ 0 h 58"/>
                    <a:gd name="T10" fmla="*/ 64 w 131"/>
                    <a:gd name="T11" fmla="*/ 0 h 58"/>
                  </a:gdLst>
                  <a:ahLst/>
                  <a:cxnLst>
                    <a:cxn ang="0">
                      <a:pos x="T0" y="T1"/>
                    </a:cxn>
                    <a:cxn ang="0">
                      <a:pos x="T2" y="T3"/>
                    </a:cxn>
                    <a:cxn ang="0">
                      <a:pos x="T4" y="T5"/>
                    </a:cxn>
                    <a:cxn ang="0">
                      <a:pos x="T6" y="T7"/>
                    </a:cxn>
                    <a:cxn ang="0">
                      <a:pos x="T8" y="T9"/>
                    </a:cxn>
                    <a:cxn ang="0">
                      <a:pos x="T10" y="T11"/>
                    </a:cxn>
                  </a:cxnLst>
                  <a:rect l="0" t="0" r="r" b="b"/>
                  <a:pathLst>
                    <a:path w="131" h="58">
                      <a:moveTo>
                        <a:pt x="64" y="0"/>
                      </a:moveTo>
                      <a:cubicBezTo>
                        <a:pt x="31" y="0"/>
                        <a:pt x="3" y="25"/>
                        <a:pt x="0" y="58"/>
                      </a:cubicBezTo>
                      <a:cubicBezTo>
                        <a:pt x="64" y="58"/>
                        <a:pt x="64" y="58"/>
                        <a:pt x="64" y="58"/>
                      </a:cubicBezTo>
                      <a:cubicBezTo>
                        <a:pt x="131" y="58"/>
                        <a:pt x="131" y="58"/>
                        <a:pt x="131" y="58"/>
                      </a:cubicBezTo>
                      <a:cubicBezTo>
                        <a:pt x="131" y="0"/>
                        <a:pt x="131" y="0"/>
                        <a:pt x="131" y="0"/>
                      </a:cubicBezTo>
                      <a:lnTo>
                        <a:pt x="64" y="0"/>
                      </a:lnTo>
                      <a:close/>
                    </a:path>
                  </a:pathLst>
                </a:custGeom>
                <a:solidFill>
                  <a:srgbClr val="BAD80A">
                    <a:lumMod val="75000"/>
                  </a:srgb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sp>
              <p:nvSpPr>
                <p:cNvPr id="19" name="Rectangle 18"/>
                <p:cNvSpPr>
                  <a:spLocks noChangeArrowheads="1"/>
                </p:cNvSpPr>
                <p:nvPr/>
              </p:nvSpPr>
              <p:spPr bwMode="auto">
                <a:xfrm rot="1103645">
                  <a:off x="6619102" y="2808848"/>
                  <a:ext cx="263525" cy="723900"/>
                </a:xfrm>
                <a:prstGeom prst="rect">
                  <a:avLst/>
                </a:prstGeom>
                <a:solidFill>
                  <a:schemeClr val="accent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US" kern="0">
                    <a:solidFill>
                      <a:srgbClr val="505050"/>
                    </a:solidFill>
                  </a:endParaRPr>
                </a:p>
              </p:txBody>
            </p:sp>
          </p:grpSp>
          <p:pic>
            <p:nvPicPr>
              <p:cNvPr id="17" name="Picture 16"/>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163048" y="3292708"/>
                <a:ext cx="351684" cy="805060"/>
              </a:xfrm>
              <a:prstGeom prst="rect">
                <a:avLst/>
              </a:prstGeom>
            </p:spPr>
          </p:pic>
        </p:grpSp>
        <p:sp>
          <p:nvSpPr>
            <p:cNvPr id="8" name="Freeform 7"/>
            <p:cNvSpPr>
              <a:spLocks/>
            </p:cNvSpPr>
            <p:nvPr/>
          </p:nvSpPr>
          <p:spPr bwMode="auto">
            <a:xfrm flipH="1">
              <a:off x="8092941" y="5845715"/>
              <a:ext cx="1948093" cy="213424"/>
            </a:xfrm>
            <a:custGeom>
              <a:avLst/>
              <a:gdLst>
                <a:gd name="connsiteX0" fmla="*/ 0 w 2521326"/>
                <a:gd name="connsiteY0" fmla="*/ 0 h 276225"/>
                <a:gd name="connsiteX1" fmla="*/ 177869 w 2521326"/>
                <a:gd name="connsiteY1" fmla="*/ 0 h 276225"/>
                <a:gd name="connsiteX2" fmla="*/ 2521326 w 2521326"/>
                <a:gd name="connsiteY2" fmla="*/ 0 h 276225"/>
                <a:gd name="connsiteX3" fmla="*/ 2521326 w 2521326"/>
                <a:gd name="connsiteY3" fmla="*/ 35076 h 276225"/>
                <a:gd name="connsiteX4" fmla="*/ 968946 w 2521326"/>
                <a:gd name="connsiteY4" fmla="*/ 276225 h 276225"/>
                <a:gd name="connsiteX5" fmla="*/ 29318 w 2521326"/>
                <a:gd name="connsiteY5" fmla="*/ 210457 h 276225"/>
                <a:gd name="connsiteX6" fmla="*/ 0 w 2521326"/>
                <a:gd name="connsiteY6" fmla="*/ 204318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21326" h="276225">
                  <a:moveTo>
                    <a:pt x="0" y="0"/>
                  </a:moveTo>
                  <a:lnTo>
                    <a:pt x="177869" y="0"/>
                  </a:lnTo>
                  <a:cubicBezTo>
                    <a:pt x="632027" y="0"/>
                    <a:pt x="1358681" y="0"/>
                    <a:pt x="2521326" y="0"/>
                  </a:cubicBezTo>
                  <a:lnTo>
                    <a:pt x="2521326" y="35076"/>
                  </a:lnTo>
                  <a:cubicBezTo>
                    <a:pt x="2267698" y="179766"/>
                    <a:pt x="1668610" y="276225"/>
                    <a:pt x="968946" y="276225"/>
                  </a:cubicBezTo>
                  <a:cubicBezTo>
                    <a:pt x="621300" y="276225"/>
                    <a:pt x="297705" y="252110"/>
                    <a:pt x="29318" y="210457"/>
                  </a:cubicBezTo>
                  <a:lnTo>
                    <a:pt x="0" y="204318"/>
                  </a:lnTo>
                  <a:close/>
                </a:path>
              </a:pathLst>
            </a:custGeom>
            <a:solidFill>
              <a:srgbClr val="5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defTabSz="914400">
                <a:defRPr/>
              </a:pPr>
              <a:endParaRPr lang="en-US" kern="0">
                <a:solidFill>
                  <a:srgbClr val="505050"/>
                </a:solidFill>
              </a:endParaRPr>
            </a:p>
          </p:txBody>
        </p:sp>
      </p:grpSp>
      <p:sp>
        <p:nvSpPr>
          <p:cNvPr id="63" name="TextBox 62"/>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59"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0" name="Picture 59"/>
          <p:cNvPicPr>
            <a:picLocks noChangeAspect="1"/>
          </p:cNvPicPr>
          <p:nvPr userDrawn="1"/>
        </p:nvPicPr>
        <p:blipFill>
          <a:blip r:embed="rId3">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7541944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34348"/>
          </a:xfrm>
        </p:spPr>
        <p:txBody>
          <a:bodyPr/>
          <a:lstStyle>
            <a:lvl1pPr marL="0" indent="0">
              <a:buNone/>
              <a:defRPr sz="3600">
                <a:gradFill>
                  <a:gsLst>
                    <a:gs pos="1250">
                      <a:schemeClr val="tx2"/>
                    </a:gs>
                    <a:gs pos="99000">
                      <a:schemeClr val="tx2"/>
                    </a:gs>
                  </a:gsLst>
                  <a:lin ang="5400000" scaled="0"/>
                </a:gradFill>
              </a:defRPr>
            </a:lvl1pPr>
            <a:lvl2pPr marL="0" indent="0">
              <a:buFontTx/>
              <a:buNone/>
              <a:defRPr sz="1800"/>
            </a:lvl2pPr>
            <a:lvl3pPr marL="228600" indent="0">
              <a:buNone/>
              <a:defRPr sz="1800"/>
            </a:lvl3pPr>
            <a:lvl4pPr marL="457200" indent="0">
              <a:buNone/>
              <a:defRPr sz="1600"/>
            </a:lvl4pPr>
            <a:lvl5pPr marL="685800" indent="0">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extBox 2"/>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5" name="Footer Placeholder 4"/>
          <p:cNvSpPr>
            <a:spLocks noGrp="1"/>
          </p:cNvSpPr>
          <p:nvPr>
            <p:ph type="ftr" sz="quarter" idx="11"/>
          </p:nvPr>
        </p:nvSpPr>
        <p:spPr/>
        <p:txBody>
          <a:bodyPr/>
          <a:lstStyle/>
          <a:p>
            <a:pPr>
              <a:defRPr/>
            </a:pPr>
            <a:r>
              <a:rPr lang="en-US" sz="1400" dirty="0">
                <a:gradFill>
                  <a:gsLst>
                    <a:gs pos="8367">
                      <a:srgbClr val="000000"/>
                    </a:gs>
                    <a:gs pos="31000">
                      <a:srgbClr val="000000"/>
                    </a:gs>
                  </a:gsLst>
                  <a:lin ang="5400000" scaled="0"/>
                </a:gradFill>
              </a:rPr>
              <a:t>&lt;</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dirty="0">
                <a:gradFill>
                  <a:gsLst>
                    <a:gs pos="8367">
                      <a:srgbClr val="000000"/>
                    </a:gs>
                    <a:gs pos="31000">
                      <a:srgbClr val="000000"/>
                    </a:gs>
                  </a:gsLst>
                  <a:lin ang="5400000" scaled="0"/>
                </a:gradFill>
              </a:rPr>
              <a:t>&gt;&lt;Section title goes here&gt;</a:t>
            </a:r>
          </a:p>
          <a:p>
            <a:endParaRPr lang="en-US" dirty="0"/>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8" name="Picture 7"/>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061056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Numbered Section Title Accent Color 6">
    <p:bg>
      <p:bgPr>
        <a:solidFill>
          <a:schemeClr val="accent4"/>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hasCustomPrompt="1"/>
          </p:nvPr>
        </p:nvSpPr>
        <p:spPr>
          <a:xfrm>
            <a:off x="2103438" y="2353883"/>
            <a:ext cx="5938838" cy="738664"/>
          </a:xfrm>
        </p:spPr>
        <p:txBody>
          <a:bodyPr anchor="ctr" anchorCtr="0"/>
          <a:lstStyle>
            <a:lvl1pPr marL="0" indent="0">
              <a:buNone/>
              <a:defRPr>
                <a:gradFill>
                  <a:gsLst>
                    <a:gs pos="97908">
                      <a:schemeClr val="tx1"/>
                    </a:gs>
                    <a:gs pos="89000">
                      <a:schemeClr val="tx1"/>
                    </a:gs>
                  </a:gsLst>
                  <a:lin ang="5400000" scaled="0"/>
                </a:gradFill>
              </a:defRPr>
            </a:lvl1pPr>
          </a:lstStyle>
          <a:p>
            <a:pPr lvl="0"/>
            <a:r>
              <a:rPr lang="en-US" dirty="0"/>
              <a:t>Section title</a:t>
            </a:r>
          </a:p>
        </p:txBody>
      </p:sp>
      <p:sp>
        <p:nvSpPr>
          <p:cNvPr id="14" name="Text Placeholder 13"/>
          <p:cNvSpPr>
            <a:spLocks noGrp="1"/>
          </p:cNvSpPr>
          <p:nvPr>
            <p:ph type="body" sz="quarter" idx="12" hasCustomPrompt="1"/>
          </p:nvPr>
        </p:nvSpPr>
        <p:spPr>
          <a:xfrm>
            <a:off x="242888" y="1211263"/>
            <a:ext cx="1860550" cy="3023905"/>
          </a:xfrm>
        </p:spPr>
        <p:txBody>
          <a:bodyPr/>
          <a:lstStyle>
            <a:lvl1pPr marL="0" indent="0">
              <a:buNone/>
              <a:defRPr sz="20500">
                <a:gradFill>
                  <a:gsLst>
                    <a:gs pos="96234">
                      <a:schemeClr val="accent4">
                        <a:lumMod val="75000"/>
                      </a:schemeClr>
                    </a:gs>
                    <a:gs pos="88285">
                      <a:schemeClr val="accent4">
                        <a:lumMod val="75000"/>
                      </a:schemeClr>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a:t>#</a:t>
            </a:r>
          </a:p>
        </p:txBody>
      </p:sp>
      <p:grpSp>
        <p:nvGrpSpPr>
          <p:cNvPr id="6" name="Group 5"/>
          <p:cNvGrpSpPr/>
          <p:nvPr userDrawn="1"/>
        </p:nvGrpSpPr>
        <p:grpSpPr>
          <a:xfrm>
            <a:off x="6508747" y="3784600"/>
            <a:ext cx="5470527" cy="2735264"/>
            <a:chOff x="4664075" y="3040063"/>
            <a:chExt cx="7315200" cy="3657601"/>
          </a:xfrm>
        </p:grpSpPr>
        <p:grpSp>
          <p:nvGrpSpPr>
            <p:cNvPr id="7" name="Group 6"/>
            <p:cNvGrpSpPr/>
            <p:nvPr/>
          </p:nvGrpSpPr>
          <p:grpSpPr>
            <a:xfrm>
              <a:off x="7318375" y="3040063"/>
              <a:ext cx="4660900" cy="3657601"/>
              <a:chOff x="7318375" y="3040063"/>
              <a:chExt cx="4660900" cy="3657601"/>
            </a:xfrm>
          </p:grpSpPr>
          <p:sp>
            <p:nvSpPr>
              <p:cNvPr id="13" name="AutoShape 3"/>
              <p:cNvSpPr>
                <a:spLocks noChangeAspect="1" noChangeArrowheads="1" noTextEdit="1"/>
              </p:cNvSpPr>
              <p:nvPr/>
            </p:nvSpPr>
            <p:spPr bwMode="auto">
              <a:xfrm flipH="1">
                <a:off x="10056812" y="3040063"/>
                <a:ext cx="1922463"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5" name="Freeform 5"/>
              <p:cNvSpPr>
                <a:spLocks/>
              </p:cNvSpPr>
              <p:nvPr/>
            </p:nvSpPr>
            <p:spPr bwMode="auto">
              <a:xfrm flipH="1">
                <a:off x="11198224" y="3043238"/>
                <a:ext cx="468313" cy="314325"/>
              </a:xfrm>
              <a:custGeom>
                <a:avLst/>
                <a:gdLst>
                  <a:gd name="T0" fmla="*/ 141 w 141"/>
                  <a:gd name="T1" fmla="*/ 95 h 95"/>
                  <a:gd name="T2" fmla="*/ 141 w 141"/>
                  <a:gd name="T3" fmla="*/ 65 h 95"/>
                  <a:gd name="T4" fmla="*/ 76 w 141"/>
                  <a:gd name="T5" fmla="*/ 0 h 95"/>
                  <a:gd name="T6" fmla="*/ 64 w 141"/>
                  <a:gd name="T7" fmla="*/ 0 h 95"/>
                  <a:gd name="T8" fmla="*/ 0 w 141"/>
                  <a:gd name="T9" fmla="*/ 65 h 95"/>
                  <a:gd name="T10" fmla="*/ 0 w 141"/>
                  <a:gd name="T11" fmla="*/ 95 h 95"/>
                  <a:gd name="T12" fmla="*/ 141 w 141"/>
                  <a:gd name="T13" fmla="*/ 95 h 95"/>
                </a:gdLst>
                <a:ahLst/>
                <a:cxnLst>
                  <a:cxn ang="0">
                    <a:pos x="T0" y="T1"/>
                  </a:cxn>
                  <a:cxn ang="0">
                    <a:pos x="T2" y="T3"/>
                  </a:cxn>
                  <a:cxn ang="0">
                    <a:pos x="T4" y="T5"/>
                  </a:cxn>
                  <a:cxn ang="0">
                    <a:pos x="T6" y="T7"/>
                  </a:cxn>
                  <a:cxn ang="0">
                    <a:pos x="T8" y="T9"/>
                  </a:cxn>
                  <a:cxn ang="0">
                    <a:pos x="T10" y="T11"/>
                  </a:cxn>
                  <a:cxn ang="0">
                    <a:pos x="T12" y="T13"/>
                  </a:cxn>
                </a:cxnLst>
                <a:rect l="0" t="0" r="r" b="b"/>
                <a:pathLst>
                  <a:path w="141" h="95">
                    <a:moveTo>
                      <a:pt x="141" y="95"/>
                    </a:moveTo>
                    <a:cubicBezTo>
                      <a:pt x="141" y="65"/>
                      <a:pt x="141" y="65"/>
                      <a:pt x="141" y="65"/>
                    </a:cubicBezTo>
                    <a:cubicBezTo>
                      <a:pt x="141" y="29"/>
                      <a:pt x="112" y="0"/>
                      <a:pt x="76" y="0"/>
                    </a:cubicBezTo>
                    <a:cubicBezTo>
                      <a:pt x="64" y="0"/>
                      <a:pt x="64" y="0"/>
                      <a:pt x="64" y="0"/>
                    </a:cubicBezTo>
                    <a:cubicBezTo>
                      <a:pt x="29" y="0"/>
                      <a:pt x="0" y="29"/>
                      <a:pt x="0" y="65"/>
                    </a:cubicBezTo>
                    <a:cubicBezTo>
                      <a:pt x="0" y="95"/>
                      <a:pt x="0" y="95"/>
                      <a:pt x="0" y="95"/>
                    </a:cubicBezTo>
                    <a:lnTo>
                      <a:pt x="141" y="9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7" name="Freeform 6"/>
              <p:cNvSpPr>
                <a:spLocks/>
              </p:cNvSpPr>
              <p:nvPr/>
            </p:nvSpPr>
            <p:spPr bwMode="auto">
              <a:xfrm flipH="1">
                <a:off x="11149012" y="3427413"/>
                <a:ext cx="571500" cy="119063"/>
              </a:xfrm>
              <a:custGeom>
                <a:avLst/>
                <a:gdLst>
                  <a:gd name="T0" fmla="*/ 0 w 172"/>
                  <a:gd name="T1" fmla="*/ 27 h 36"/>
                  <a:gd name="T2" fmla="*/ 9 w 172"/>
                  <a:gd name="T3" fmla="*/ 36 h 36"/>
                  <a:gd name="T4" fmla="*/ 164 w 172"/>
                  <a:gd name="T5" fmla="*/ 36 h 36"/>
                  <a:gd name="T6" fmla="*/ 172 w 172"/>
                  <a:gd name="T7" fmla="*/ 27 h 36"/>
                  <a:gd name="T8" fmla="*/ 172 w 172"/>
                  <a:gd name="T9" fmla="*/ 8 h 36"/>
                  <a:gd name="T10" fmla="*/ 164 w 172"/>
                  <a:gd name="T11" fmla="*/ 0 h 36"/>
                  <a:gd name="T12" fmla="*/ 9 w 172"/>
                  <a:gd name="T13" fmla="*/ 0 h 36"/>
                  <a:gd name="T14" fmla="*/ 0 w 172"/>
                  <a:gd name="T15" fmla="*/ 8 h 36"/>
                  <a:gd name="T16" fmla="*/ 0 w 172"/>
                  <a:gd name="T1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6">
                    <a:moveTo>
                      <a:pt x="0" y="27"/>
                    </a:moveTo>
                    <a:cubicBezTo>
                      <a:pt x="0" y="32"/>
                      <a:pt x="4" y="36"/>
                      <a:pt x="9" y="36"/>
                    </a:cubicBezTo>
                    <a:cubicBezTo>
                      <a:pt x="164" y="36"/>
                      <a:pt x="164" y="36"/>
                      <a:pt x="164" y="36"/>
                    </a:cubicBezTo>
                    <a:cubicBezTo>
                      <a:pt x="169" y="36"/>
                      <a:pt x="172" y="32"/>
                      <a:pt x="172" y="27"/>
                    </a:cubicBezTo>
                    <a:cubicBezTo>
                      <a:pt x="172" y="8"/>
                      <a:pt x="172" y="8"/>
                      <a:pt x="172" y="8"/>
                    </a:cubicBezTo>
                    <a:cubicBezTo>
                      <a:pt x="172" y="3"/>
                      <a:pt x="169" y="0"/>
                      <a:pt x="164" y="0"/>
                    </a:cubicBezTo>
                    <a:cubicBezTo>
                      <a:pt x="9" y="0"/>
                      <a:pt x="9" y="0"/>
                      <a:pt x="9" y="0"/>
                    </a:cubicBezTo>
                    <a:cubicBezTo>
                      <a:pt x="4" y="0"/>
                      <a:pt x="0" y="3"/>
                      <a:pt x="0" y="8"/>
                    </a:cubicBezTo>
                    <a:lnTo>
                      <a:pt x="0" y="27"/>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8" name="Rectangle 7"/>
              <p:cNvSpPr>
                <a:spLocks noChangeArrowheads="1"/>
              </p:cNvSpPr>
              <p:nvPr/>
            </p:nvSpPr>
            <p:spPr bwMode="auto">
              <a:xfrm flipH="1">
                <a:off x="11118850" y="4994276"/>
                <a:ext cx="628650" cy="2063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19" name="Rectangle 8"/>
              <p:cNvSpPr>
                <a:spLocks noChangeArrowheads="1"/>
              </p:cNvSpPr>
              <p:nvPr/>
            </p:nvSpPr>
            <p:spPr bwMode="auto">
              <a:xfrm flipH="1">
                <a:off x="11118849" y="4994276"/>
                <a:ext cx="163513" cy="15271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0" name="Freeform 9"/>
              <p:cNvSpPr>
                <a:spLocks/>
              </p:cNvSpPr>
              <p:nvPr/>
            </p:nvSpPr>
            <p:spPr bwMode="auto">
              <a:xfrm flipH="1">
                <a:off x="10906124" y="6502401"/>
                <a:ext cx="376238" cy="195263"/>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3"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1" name="Rectangle 10"/>
              <p:cNvSpPr>
                <a:spLocks noChangeArrowheads="1"/>
              </p:cNvSpPr>
              <p:nvPr/>
            </p:nvSpPr>
            <p:spPr bwMode="auto">
              <a:xfrm flipH="1">
                <a:off x="11583987" y="4994276"/>
                <a:ext cx="163513" cy="1527175"/>
              </a:xfrm>
              <a:prstGeom prst="rect">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2" name="Freeform 11"/>
              <p:cNvSpPr>
                <a:spLocks/>
              </p:cNvSpPr>
              <p:nvPr/>
            </p:nvSpPr>
            <p:spPr bwMode="auto">
              <a:xfrm flipH="1">
                <a:off x="11371262" y="6502401"/>
                <a:ext cx="376238" cy="195263"/>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2"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3" name="Freeform 12"/>
              <p:cNvSpPr>
                <a:spLocks/>
              </p:cNvSpPr>
              <p:nvPr/>
            </p:nvSpPr>
            <p:spPr bwMode="auto">
              <a:xfrm flipH="1">
                <a:off x="10890250" y="3868738"/>
                <a:ext cx="1085850" cy="1125538"/>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4" name="Freeform 13"/>
              <p:cNvSpPr>
                <a:spLocks/>
              </p:cNvSpPr>
              <p:nvPr/>
            </p:nvSpPr>
            <p:spPr bwMode="auto">
              <a:xfrm flipH="1">
                <a:off x="10701337" y="4292601"/>
                <a:ext cx="387350" cy="57943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5" name="Rectangle 14"/>
              <p:cNvSpPr>
                <a:spLocks noChangeArrowheads="1"/>
              </p:cNvSpPr>
              <p:nvPr/>
            </p:nvSpPr>
            <p:spPr bwMode="auto">
              <a:xfrm flipH="1">
                <a:off x="11776074" y="4292601"/>
                <a:ext cx="169863" cy="1003300"/>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6" name="Freeform 15"/>
              <p:cNvSpPr>
                <a:spLocks/>
              </p:cNvSpPr>
              <p:nvPr/>
            </p:nvSpPr>
            <p:spPr bwMode="auto">
              <a:xfrm flipH="1">
                <a:off x="11776074" y="5124451"/>
                <a:ext cx="169863" cy="338138"/>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7" name="Freeform 16"/>
              <p:cNvSpPr>
                <a:spLocks/>
              </p:cNvSpPr>
              <p:nvPr/>
            </p:nvSpPr>
            <p:spPr bwMode="auto">
              <a:xfrm flipH="1">
                <a:off x="10531474" y="4700588"/>
                <a:ext cx="341313" cy="171450"/>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8" name="Rectangle 17"/>
              <p:cNvSpPr>
                <a:spLocks noChangeArrowheads="1"/>
              </p:cNvSpPr>
              <p:nvPr/>
            </p:nvSpPr>
            <p:spPr bwMode="auto">
              <a:xfrm flipH="1">
                <a:off x="11776074" y="5084763"/>
                <a:ext cx="173038" cy="88900"/>
              </a:xfrm>
              <a:prstGeom prst="rect">
                <a:avLst/>
              </a:prstGeom>
              <a:solidFill>
                <a:srgbClr val="E811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29" name="Rectangle 18"/>
              <p:cNvSpPr>
                <a:spLocks noChangeArrowheads="1"/>
              </p:cNvSpPr>
              <p:nvPr/>
            </p:nvSpPr>
            <p:spPr bwMode="auto">
              <a:xfrm flipH="1">
                <a:off x="10266362" y="4624388"/>
                <a:ext cx="746125" cy="76200"/>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0" name="Freeform 19"/>
              <p:cNvSpPr>
                <a:spLocks/>
              </p:cNvSpPr>
              <p:nvPr/>
            </p:nvSpPr>
            <p:spPr bwMode="auto">
              <a:xfrm flipH="1">
                <a:off x="10059987" y="4246563"/>
                <a:ext cx="779463" cy="377825"/>
              </a:xfrm>
              <a:custGeom>
                <a:avLst/>
                <a:gdLst>
                  <a:gd name="T0" fmla="*/ 127 w 491"/>
                  <a:gd name="T1" fmla="*/ 0 h 238"/>
                  <a:gd name="T2" fmla="*/ 491 w 491"/>
                  <a:gd name="T3" fmla="*/ 0 h 238"/>
                  <a:gd name="T4" fmla="*/ 361 w 491"/>
                  <a:gd name="T5" fmla="*/ 238 h 238"/>
                  <a:gd name="T6" fmla="*/ 0 w 491"/>
                  <a:gd name="T7" fmla="*/ 238 h 238"/>
                  <a:gd name="T8" fmla="*/ 127 w 491"/>
                  <a:gd name="T9" fmla="*/ 0 h 238"/>
                </a:gdLst>
                <a:ahLst/>
                <a:cxnLst>
                  <a:cxn ang="0">
                    <a:pos x="T0" y="T1"/>
                  </a:cxn>
                  <a:cxn ang="0">
                    <a:pos x="T2" y="T3"/>
                  </a:cxn>
                  <a:cxn ang="0">
                    <a:pos x="T4" y="T5"/>
                  </a:cxn>
                  <a:cxn ang="0">
                    <a:pos x="T6" y="T7"/>
                  </a:cxn>
                  <a:cxn ang="0">
                    <a:pos x="T8" y="T9"/>
                  </a:cxn>
                </a:cxnLst>
                <a:rect l="0" t="0" r="r" b="b"/>
                <a:pathLst>
                  <a:path w="491" h="238">
                    <a:moveTo>
                      <a:pt x="127" y="0"/>
                    </a:moveTo>
                    <a:lnTo>
                      <a:pt x="491" y="0"/>
                    </a:lnTo>
                    <a:lnTo>
                      <a:pt x="361" y="238"/>
                    </a:lnTo>
                    <a:lnTo>
                      <a:pt x="0" y="238"/>
                    </a:lnTo>
                    <a:lnTo>
                      <a:pt x="127" y="0"/>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1" name="Rectangle 20"/>
              <p:cNvSpPr>
                <a:spLocks noChangeArrowheads="1"/>
              </p:cNvSpPr>
              <p:nvPr/>
            </p:nvSpPr>
            <p:spPr bwMode="auto">
              <a:xfrm flipH="1">
                <a:off x="10839449" y="4624388"/>
                <a:ext cx="173038" cy="76200"/>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2" name="Freeform 21"/>
              <p:cNvSpPr>
                <a:spLocks/>
              </p:cNvSpPr>
              <p:nvPr/>
            </p:nvSpPr>
            <p:spPr bwMode="auto">
              <a:xfrm flipH="1">
                <a:off x="11334750" y="3640138"/>
                <a:ext cx="200025" cy="327025"/>
              </a:xfrm>
              <a:custGeom>
                <a:avLst/>
                <a:gdLst>
                  <a:gd name="T0" fmla="*/ 63 w 126"/>
                  <a:gd name="T1" fmla="*/ 206 h 206"/>
                  <a:gd name="T2" fmla="*/ 126 w 126"/>
                  <a:gd name="T3" fmla="*/ 144 h 206"/>
                  <a:gd name="T4" fmla="*/ 126 w 126"/>
                  <a:gd name="T5" fmla="*/ 0 h 206"/>
                  <a:gd name="T6" fmla="*/ 0 w 126"/>
                  <a:gd name="T7" fmla="*/ 0 h 206"/>
                  <a:gd name="T8" fmla="*/ 0 w 126"/>
                  <a:gd name="T9" fmla="*/ 144 h 206"/>
                  <a:gd name="T10" fmla="*/ 63 w 126"/>
                  <a:gd name="T11" fmla="*/ 206 h 206"/>
                </a:gdLst>
                <a:ahLst/>
                <a:cxnLst>
                  <a:cxn ang="0">
                    <a:pos x="T0" y="T1"/>
                  </a:cxn>
                  <a:cxn ang="0">
                    <a:pos x="T2" y="T3"/>
                  </a:cxn>
                  <a:cxn ang="0">
                    <a:pos x="T4" y="T5"/>
                  </a:cxn>
                  <a:cxn ang="0">
                    <a:pos x="T6" y="T7"/>
                  </a:cxn>
                  <a:cxn ang="0">
                    <a:pos x="T8" y="T9"/>
                  </a:cxn>
                  <a:cxn ang="0">
                    <a:pos x="T10" y="T11"/>
                  </a:cxn>
                </a:cxnLst>
                <a:rect l="0" t="0" r="r" b="b"/>
                <a:pathLst>
                  <a:path w="126" h="206">
                    <a:moveTo>
                      <a:pt x="63" y="206"/>
                    </a:moveTo>
                    <a:lnTo>
                      <a:pt x="126" y="144"/>
                    </a:lnTo>
                    <a:lnTo>
                      <a:pt x="126" y="0"/>
                    </a:lnTo>
                    <a:lnTo>
                      <a:pt x="0" y="0"/>
                    </a:lnTo>
                    <a:lnTo>
                      <a:pt x="0" y="144"/>
                    </a:lnTo>
                    <a:lnTo>
                      <a:pt x="63" y="206"/>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3" name="Freeform 22"/>
              <p:cNvSpPr>
                <a:spLocks/>
              </p:cNvSpPr>
              <p:nvPr/>
            </p:nvSpPr>
            <p:spPr bwMode="auto">
              <a:xfrm flipH="1">
                <a:off x="11334750" y="3640138"/>
                <a:ext cx="200025" cy="171450"/>
              </a:xfrm>
              <a:custGeom>
                <a:avLst/>
                <a:gdLst>
                  <a:gd name="T0" fmla="*/ 60 w 60"/>
                  <a:gd name="T1" fmla="*/ 48 h 52"/>
                  <a:gd name="T2" fmla="*/ 31 w 60"/>
                  <a:gd name="T3" fmla="*/ 52 h 52"/>
                  <a:gd name="T4" fmla="*/ 0 w 60"/>
                  <a:gd name="T5" fmla="*/ 48 h 52"/>
                  <a:gd name="T6" fmla="*/ 0 w 60"/>
                  <a:gd name="T7" fmla="*/ 0 h 52"/>
                  <a:gd name="T8" fmla="*/ 60 w 60"/>
                  <a:gd name="T9" fmla="*/ 0 h 52"/>
                  <a:gd name="T10" fmla="*/ 60 w 60"/>
                  <a:gd name="T11" fmla="*/ 48 h 52"/>
                </a:gdLst>
                <a:ahLst/>
                <a:cxnLst>
                  <a:cxn ang="0">
                    <a:pos x="T0" y="T1"/>
                  </a:cxn>
                  <a:cxn ang="0">
                    <a:pos x="T2" y="T3"/>
                  </a:cxn>
                  <a:cxn ang="0">
                    <a:pos x="T4" y="T5"/>
                  </a:cxn>
                  <a:cxn ang="0">
                    <a:pos x="T6" y="T7"/>
                  </a:cxn>
                  <a:cxn ang="0">
                    <a:pos x="T8" y="T9"/>
                  </a:cxn>
                  <a:cxn ang="0">
                    <a:pos x="T10" y="T11"/>
                  </a:cxn>
                </a:cxnLst>
                <a:rect l="0" t="0" r="r" b="b"/>
                <a:pathLst>
                  <a:path w="60" h="52">
                    <a:moveTo>
                      <a:pt x="60" y="48"/>
                    </a:moveTo>
                    <a:cubicBezTo>
                      <a:pt x="51" y="51"/>
                      <a:pt x="41" y="52"/>
                      <a:pt x="31" y="52"/>
                    </a:cubicBezTo>
                    <a:cubicBezTo>
                      <a:pt x="20" y="52"/>
                      <a:pt x="10" y="51"/>
                      <a:pt x="0" y="48"/>
                    </a:cubicBezTo>
                    <a:cubicBezTo>
                      <a:pt x="0" y="0"/>
                      <a:pt x="0" y="0"/>
                      <a:pt x="0" y="0"/>
                    </a:cubicBezTo>
                    <a:cubicBezTo>
                      <a:pt x="60" y="0"/>
                      <a:pt x="60" y="0"/>
                      <a:pt x="60" y="0"/>
                    </a:cubicBezTo>
                    <a:lnTo>
                      <a:pt x="60" y="48"/>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4" name="Freeform 23"/>
              <p:cNvSpPr>
                <a:spLocks/>
              </p:cNvSpPr>
              <p:nvPr/>
            </p:nvSpPr>
            <p:spPr bwMode="auto">
              <a:xfrm flipH="1">
                <a:off x="11198224" y="3332163"/>
                <a:ext cx="468313" cy="442913"/>
              </a:xfrm>
              <a:custGeom>
                <a:avLst/>
                <a:gdLst>
                  <a:gd name="T0" fmla="*/ 141 w 141"/>
                  <a:gd name="T1" fmla="*/ 0 h 134"/>
                  <a:gd name="T2" fmla="*/ 141 w 141"/>
                  <a:gd name="T3" fmla="*/ 110 h 134"/>
                  <a:gd name="T4" fmla="*/ 140 w 141"/>
                  <a:gd name="T5" fmla="*/ 110 h 134"/>
                  <a:gd name="T6" fmla="*/ 71 w 141"/>
                  <a:gd name="T7" fmla="*/ 134 h 134"/>
                  <a:gd name="T8" fmla="*/ 0 w 141"/>
                  <a:gd name="T9" fmla="*/ 110 h 134"/>
                  <a:gd name="T10" fmla="*/ 0 w 141"/>
                  <a:gd name="T11" fmla="*/ 0 h 134"/>
                  <a:gd name="T12" fmla="*/ 141 w 141"/>
                  <a:gd name="T13" fmla="*/ 0 h 134"/>
                </a:gdLst>
                <a:ahLst/>
                <a:cxnLst>
                  <a:cxn ang="0">
                    <a:pos x="T0" y="T1"/>
                  </a:cxn>
                  <a:cxn ang="0">
                    <a:pos x="T2" y="T3"/>
                  </a:cxn>
                  <a:cxn ang="0">
                    <a:pos x="T4" y="T5"/>
                  </a:cxn>
                  <a:cxn ang="0">
                    <a:pos x="T6" y="T7"/>
                  </a:cxn>
                  <a:cxn ang="0">
                    <a:pos x="T8" y="T9"/>
                  </a:cxn>
                  <a:cxn ang="0">
                    <a:pos x="T10" y="T11"/>
                  </a:cxn>
                  <a:cxn ang="0">
                    <a:pos x="T12" y="T13"/>
                  </a:cxn>
                </a:cxnLst>
                <a:rect l="0" t="0" r="r" b="b"/>
                <a:pathLst>
                  <a:path w="141" h="134">
                    <a:moveTo>
                      <a:pt x="141" y="0"/>
                    </a:moveTo>
                    <a:cubicBezTo>
                      <a:pt x="141" y="110"/>
                      <a:pt x="141" y="110"/>
                      <a:pt x="141" y="110"/>
                    </a:cubicBezTo>
                    <a:cubicBezTo>
                      <a:pt x="140" y="110"/>
                      <a:pt x="140" y="110"/>
                      <a:pt x="140" y="110"/>
                    </a:cubicBezTo>
                    <a:cubicBezTo>
                      <a:pt x="121" y="125"/>
                      <a:pt x="97" y="134"/>
                      <a:pt x="71" y="134"/>
                    </a:cubicBezTo>
                    <a:cubicBezTo>
                      <a:pt x="45" y="134"/>
                      <a:pt x="19" y="125"/>
                      <a:pt x="0" y="110"/>
                    </a:cubicBezTo>
                    <a:cubicBezTo>
                      <a:pt x="0" y="0"/>
                      <a:pt x="0" y="0"/>
                      <a:pt x="0" y="0"/>
                    </a:cubicBezTo>
                    <a:lnTo>
                      <a:pt x="141"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5" name="Rectangle 24"/>
              <p:cNvSpPr>
                <a:spLocks noChangeArrowheads="1"/>
              </p:cNvSpPr>
              <p:nvPr/>
            </p:nvSpPr>
            <p:spPr bwMode="auto">
              <a:xfrm flipH="1">
                <a:off x="11776074" y="4292601"/>
                <a:ext cx="169863" cy="49213"/>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6" name="Rectangle 25"/>
              <p:cNvSpPr>
                <a:spLocks noChangeArrowheads="1"/>
              </p:cNvSpPr>
              <p:nvPr/>
            </p:nvSpPr>
            <p:spPr bwMode="auto">
              <a:xfrm flipH="1">
                <a:off x="10920412" y="4292601"/>
                <a:ext cx="168275" cy="49213"/>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7" name="Rectangle 26"/>
              <p:cNvSpPr>
                <a:spLocks noChangeArrowheads="1"/>
              </p:cNvSpPr>
              <p:nvPr/>
            </p:nvSpPr>
            <p:spPr bwMode="auto">
              <a:xfrm flipH="1">
                <a:off x="11198224" y="3302001"/>
                <a:ext cx="36513" cy="2444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8" name="Rectangle 27"/>
              <p:cNvSpPr>
                <a:spLocks noChangeArrowheads="1"/>
              </p:cNvSpPr>
              <p:nvPr/>
            </p:nvSpPr>
            <p:spPr bwMode="auto">
              <a:xfrm flipH="1">
                <a:off x="11630024" y="3302001"/>
                <a:ext cx="36513" cy="2444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39" name="Oval 28"/>
              <p:cNvSpPr>
                <a:spLocks noChangeArrowheads="1"/>
              </p:cNvSpPr>
              <p:nvPr/>
            </p:nvSpPr>
            <p:spPr bwMode="auto">
              <a:xfrm flipH="1">
                <a:off x="11541124" y="3467101"/>
                <a:ext cx="36513" cy="3651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0" name="Oval 29"/>
              <p:cNvSpPr>
                <a:spLocks noChangeArrowheads="1"/>
              </p:cNvSpPr>
              <p:nvPr/>
            </p:nvSpPr>
            <p:spPr bwMode="auto">
              <a:xfrm flipH="1">
                <a:off x="11288712" y="3467101"/>
                <a:ext cx="36513" cy="36513"/>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1" name="Freeform 30"/>
              <p:cNvSpPr>
                <a:spLocks/>
              </p:cNvSpPr>
              <p:nvPr/>
            </p:nvSpPr>
            <p:spPr bwMode="auto">
              <a:xfrm flipH="1">
                <a:off x="11401425" y="3573463"/>
                <a:ext cx="63500" cy="30163"/>
              </a:xfrm>
              <a:custGeom>
                <a:avLst/>
                <a:gdLst>
                  <a:gd name="T0" fmla="*/ 9 w 19"/>
                  <a:gd name="T1" fmla="*/ 9 h 9"/>
                  <a:gd name="T2" fmla="*/ 19 w 19"/>
                  <a:gd name="T3" fmla="*/ 0 h 9"/>
                  <a:gd name="T4" fmla="*/ 0 w 19"/>
                  <a:gd name="T5" fmla="*/ 0 h 9"/>
                  <a:gd name="T6" fmla="*/ 9 w 19"/>
                  <a:gd name="T7" fmla="*/ 9 h 9"/>
                </a:gdLst>
                <a:ahLst/>
                <a:cxnLst>
                  <a:cxn ang="0">
                    <a:pos x="T0" y="T1"/>
                  </a:cxn>
                  <a:cxn ang="0">
                    <a:pos x="T2" y="T3"/>
                  </a:cxn>
                  <a:cxn ang="0">
                    <a:pos x="T4" y="T5"/>
                  </a:cxn>
                  <a:cxn ang="0">
                    <a:pos x="T6" y="T7"/>
                  </a:cxn>
                </a:cxnLst>
                <a:rect l="0" t="0" r="r" b="b"/>
                <a:pathLst>
                  <a:path w="19" h="9">
                    <a:moveTo>
                      <a:pt x="9" y="9"/>
                    </a:moveTo>
                    <a:cubicBezTo>
                      <a:pt x="15" y="9"/>
                      <a:pt x="19" y="5"/>
                      <a:pt x="19" y="0"/>
                    </a:cubicBezTo>
                    <a:cubicBezTo>
                      <a:pt x="0" y="0"/>
                      <a:pt x="0" y="0"/>
                      <a:pt x="0" y="0"/>
                    </a:cubicBezTo>
                    <a:cubicBezTo>
                      <a:pt x="0" y="5"/>
                      <a:pt x="4" y="9"/>
                      <a:pt x="9" y="9"/>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2" name="Freeform 31"/>
              <p:cNvSpPr>
                <a:spLocks/>
              </p:cNvSpPr>
              <p:nvPr/>
            </p:nvSpPr>
            <p:spPr bwMode="auto">
              <a:xfrm flipH="1">
                <a:off x="11364912" y="3679826"/>
                <a:ext cx="136525" cy="39688"/>
              </a:xfrm>
              <a:custGeom>
                <a:avLst/>
                <a:gdLst>
                  <a:gd name="T0" fmla="*/ 41 w 41"/>
                  <a:gd name="T1" fmla="*/ 6 h 12"/>
                  <a:gd name="T2" fmla="*/ 36 w 41"/>
                  <a:gd name="T3" fmla="*/ 12 h 12"/>
                  <a:gd name="T4" fmla="*/ 5 w 41"/>
                  <a:gd name="T5" fmla="*/ 12 h 12"/>
                  <a:gd name="T6" fmla="*/ 0 w 41"/>
                  <a:gd name="T7" fmla="*/ 6 h 12"/>
                  <a:gd name="T8" fmla="*/ 0 w 41"/>
                  <a:gd name="T9" fmla="*/ 6 h 12"/>
                  <a:gd name="T10" fmla="*/ 5 w 41"/>
                  <a:gd name="T11" fmla="*/ 0 h 12"/>
                  <a:gd name="T12" fmla="*/ 36 w 41"/>
                  <a:gd name="T13" fmla="*/ 0 h 12"/>
                  <a:gd name="T14" fmla="*/ 41 w 41"/>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2">
                    <a:moveTo>
                      <a:pt x="41" y="6"/>
                    </a:moveTo>
                    <a:cubicBezTo>
                      <a:pt x="41" y="9"/>
                      <a:pt x="39" y="12"/>
                      <a:pt x="36" y="12"/>
                    </a:cubicBezTo>
                    <a:cubicBezTo>
                      <a:pt x="5" y="12"/>
                      <a:pt x="5" y="12"/>
                      <a:pt x="5" y="12"/>
                    </a:cubicBezTo>
                    <a:cubicBezTo>
                      <a:pt x="2" y="12"/>
                      <a:pt x="0" y="9"/>
                      <a:pt x="0" y="6"/>
                    </a:cubicBezTo>
                    <a:cubicBezTo>
                      <a:pt x="0" y="6"/>
                      <a:pt x="0" y="6"/>
                      <a:pt x="0" y="6"/>
                    </a:cubicBezTo>
                    <a:cubicBezTo>
                      <a:pt x="0" y="3"/>
                      <a:pt x="2" y="0"/>
                      <a:pt x="5" y="0"/>
                    </a:cubicBezTo>
                    <a:cubicBezTo>
                      <a:pt x="36" y="0"/>
                      <a:pt x="36" y="0"/>
                      <a:pt x="36" y="0"/>
                    </a:cubicBezTo>
                    <a:cubicBezTo>
                      <a:pt x="39" y="0"/>
                      <a:pt x="41" y="3"/>
                      <a:pt x="41" y="6"/>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3" name="Freeform 32"/>
              <p:cNvSpPr>
                <a:spLocks noEditPoints="1"/>
              </p:cNvSpPr>
              <p:nvPr/>
            </p:nvSpPr>
            <p:spPr bwMode="auto">
              <a:xfrm flipH="1">
                <a:off x="11304587" y="3603626"/>
                <a:ext cx="255588" cy="228600"/>
              </a:xfrm>
              <a:custGeom>
                <a:avLst/>
                <a:gdLst>
                  <a:gd name="T0" fmla="*/ 38 w 77"/>
                  <a:gd name="T1" fmla="*/ 0 h 69"/>
                  <a:gd name="T2" fmla="*/ 0 w 77"/>
                  <a:gd name="T3" fmla="*/ 39 h 69"/>
                  <a:gd name="T4" fmla="*/ 0 w 77"/>
                  <a:gd name="T5" fmla="*/ 60 h 69"/>
                  <a:gd name="T6" fmla="*/ 0 w 77"/>
                  <a:gd name="T7" fmla="*/ 63 h 69"/>
                  <a:gd name="T8" fmla="*/ 39 w 77"/>
                  <a:gd name="T9" fmla="*/ 69 h 69"/>
                  <a:gd name="T10" fmla="*/ 77 w 77"/>
                  <a:gd name="T11" fmla="*/ 63 h 69"/>
                  <a:gd name="T12" fmla="*/ 77 w 77"/>
                  <a:gd name="T13" fmla="*/ 60 h 69"/>
                  <a:gd name="T14" fmla="*/ 77 w 77"/>
                  <a:gd name="T15" fmla="*/ 39 h 69"/>
                  <a:gd name="T16" fmla="*/ 38 w 77"/>
                  <a:gd name="T17" fmla="*/ 0 h 69"/>
                  <a:gd name="T18" fmla="*/ 61 w 77"/>
                  <a:gd name="T19" fmla="*/ 45 h 69"/>
                  <a:gd name="T20" fmla="*/ 45 w 77"/>
                  <a:gd name="T21" fmla="*/ 48 h 69"/>
                  <a:gd name="T22" fmla="*/ 45 w 77"/>
                  <a:gd name="T23" fmla="*/ 35 h 69"/>
                  <a:gd name="T24" fmla="*/ 32 w 77"/>
                  <a:gd name="T25" fmla="*/ 35 h 69"/>
                  <a:gd name="T26" fmla="*/ 32 w 77"/>
                  <a:gd name="T27" fmla="*/ 48 h 69"/>
                  <a:gd name="T28" fmla="*/ 15 w 77"/>
                  <a:gd name="T29" fmla="*/ 45 h 69"/>
                  <a:gd name="T30" fmla="*/ 15 w 77"/>
                  <a:gd name="T31" fmla="*/ 37 h 69"/>
                  <a:gd name="T32" fmla="*/ 38 w 77"/>
                  <a:gd name="T33" fmla="*/ 24 h 69"/>
                  <a:gd name="T34" fmla="*/ 62 w 77"/>
                  <a:gd name="T35" fmla="*/ 37 h 69"/>
                  <a:gd name="T36" fmla="*/ 61 w 77"/>
                  <a:gd name="T37" fmla="*/ 4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 h="69">
                    <a:moveTo>
                      <a:pt x="38" y="0"/>
                    </a:moveTo>
                    <a:cubicBezTo>
                      <a:pt x="17" y="0"/>
                      <a:pt x="0" y="18"/>
                      <a:pt x="0" y="39"/>
                    </a:cubicBezTo>
                    <a:cubicBezTo>
                      <a:pt x="0" y="60"/>
                      <a:pt x="0" y="60"/>
                      <a:pt x="0" y="60"/>
                    </a:cubicBezTo>
                    <a:cubicBezTo>
                      <a:pt x="0" y="61"/>
                      <a:pt x="0" y="62"/>
                      <a:pt x="0" y="63"/>
                    </a:cubicBezTo>
                    <a:cubicBezTo>
                      <a:pt x="13" y="67"/>
                      <a:pt x="25" y="69"/>
                      <a:pt x="39" y="69"/>
                    </a:cubicBezTo>
                    <a:cubicBezTo>
                      <a:pt x="52" y="69"/>
                      <a:pt x="65" y="67"/>
                      <a:pt x="77" y="63"/>
                    </a:cubicBezTo>
                    <a:cubicBezTo>
                      <a:pt x="77" y="62"/>
                      <a:pt x="77" y="61"/>
                      <a:pt x="77" y="60"/>
                    </a:cubicBezTo>
                    <a:cubicBezTo>
                      <a:pt x="77" y="39"/>
                      <a:pt x="77" y="39"/>
                      <a:pt x="77" y="39"/>
                    </a:cubicBezTo>
                    <a:cubicBezTo>
                      <a:pt x="77" y="18"/>
                      <a:pt x="60" y="0"/>
                      <a:pt x="38" y="0"/>
                    </a:cubicBezTo>
                    <a:close/>
                    <a:moveTo>
                      <a:pt x="61" y="45"/>
                    </a:moveTo>
                    <a:cubicBezTo>
                      <a:pt x="56" y="46"/>
                      <a:pt x="50" y="47"/>
                      <a:pt x="45" y="48"/>
                    </a:cubicBezTo>
                    <a:cubicBezTo>
                      <a:pt x="45" y="35"/>
                      <a:pt x="45" y="35"/>
                      <a:pt x="45" y="35"/>
                    </a:cubicBezTo>
                    <a:cubicBezTo>
                      <a:pt x="32" y="35"/>
                      <a:pt x="32" y="35"/>
                      <a:pt x="32" y="35"/>
                    </a:cubicBezTo>
                    <a:cubicBezTo>
                      <a:pt x="32" y="48"/>
                      <a:pt x="32" y="48"/>
                      <a:pt x="32" y="48"/>
                    </a:cubicBezTo>
                    <a:cubicBezTo>
                      <a:pt x="27" y="47"/>
                      <a:pt x="21" y="46"/>
                      <a:pt x="15" y="45"/>
                    </a:cubicBezTo>
                    <a:cubicBezTo>
                      <a:pt x="15" y="44"/>
                      <a:pt x="15" y="37"/>
                      <a:pt x="15" y="37"/>
                    </a:cubicBezTo>
                    <a:cubicBezTo>
                      <a:pt x="15" y="24"/>
                      <a:pt x="26" y="24"/>
                      <a:pt x="38" y="24"/>
                    </a:cubicBezTo>
                    <a:cubicBezTo>
                      <a:pt x="51" y="24"/>
                      <a:pt x="62" y="24"/>
                      <a:pt x="62" y="37"/>
                    </a:cubicBezTo>
                    <a:cubicBezTo>
                      <a:pt x="62" y="37"/>
                      <a:pt x="61" y="44"/>
                      <a:pt x="6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44" name="Rectangle 43"/>
              <p:cNvSpPr/>
              <p:nvPr/>
            </p:nvSpPr>
            <p:spPr bwMode="auto">
              <a:xfrm flipH="1">
                <a:off x="7318375" y="4336256"/>
                <a:ext cx="502444" cy="13811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8" name="Group 7"/>
            <p:cNvGrpSpPr/>
            <p:nvPr/>
          </p:nvGrpSpPr>
          <p:grpSpPr>
            <a:xfrm>
              <a:off x="4664075" y="4286961"/>
              <a:ext cx="5793411" cy="2392930"/>
              <a:chOff x="4664075" y="4286961"/>
              <a:chExt cx="5793411" cy="2392930"/>
            </a:xfrm>
          </p:grpSpPr>
          <p:pic>
            <p:nvPicPr>
              <p:cNvPr id="9" name="Picture 8"/>
              <p:cNvPicPr>
                <a:picLocks noChangeAspect="1"/>
              </p:cNvPicPr>
              <p:nvPr/>
            </p:nvPicPr>
            <p:blipFill>
              <a:blip r:embed="rId2"/>
              <a:stretch>
                <a:fillRect/>
              </a:stretch>
            </p:blipFill>
            <p:spPr>
              <a:xfrm flipH="1">
                <a:off x="4664075" y="4286961"/>
                <a:ext cx="5793411" cy="2392930"/>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rcRect l="528" t="1822" r="1518" b="1873"/>
              <a:stretch>
                <a:fillRect/>
              </a:stretch>
            </p:blipFill>
            <p:spPr>
              <a:xfrm>
                <a:off x="6666858" y="4311651"/>
                <a:ext cx="1177925" cy="650875"/>
              </a:xfrm>
              <a:custGeom>
                <a:avLst/>
                <a:gdLst>
                  <a:gd name="connsiteX0" fmla="*/ 15608 w 1177925"/>
                  <a:gd name="connsiteY0" fmla="*/ 0 h 650875"/>
                  <a:gd name="connsiteX1" fmla="*/ 1162317 w 1177925"/>
                  <a:gd name="connsiteY1" fmla="*/ 0 h 650875"/>
                  <a:gd name="connsiteX2" fmla="*/ 1177925 w 1177925"/>
                  <a:gd name="connsiteY2" fmla="*/ 15608 h 650875"/>
                  <a:gd name="connsiteX3" fmla="*/ 1177925 w 1177925"/>
                  <a:gd name="connsiteY3" fmla="*/ 635267 h 650875"/>
                  <a:gd name="connsiteX4" fmla="*/ 1162317 w 1177925"/>
                  <a:gd name="connsiteY4" fmla="*/ 650875 h 650875"/>
                  <a:gd name="connsiteX5" fmla="*/ 15608 w 1177925"/>
                  <a:gd name="connsiteY5" fmla="*/ 650875 h 650875"/>
                  <a:gd name="connsiteX6" fmla="*/ 0 w 1177925"/>
                  <a:gd name="connsiteY6" fmla="*/ 635267 h 650875"/>
                  <a:gd name="connsiteX7" fmla="*/ 0 w 1177925"/>
                  <a:gd name="connsiteY7" fmla="*/ 15608 h 650875"/>
                  <a:gd name="connsiteX8" fmla="*/ 15608 w 1177925"/>
                  <a:gd name="connsiteY8" fmla="*/ 0 h 65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77925" h="650875">
                    <a:moveTo>
                      <a:pt x="15608" y="0"/>
                    </a:moveTo>
                    <a:lnTo>
                      <a:pt x="1162317" y="0"/>
                    </a:lnTo>
                    <a:cubicBezTo>
                      <a:pt x="1170937" y="0"/>
                      <a:pt x="1177925" y="6988"/>
                      <a:pt x="1177925" y="15608"/>
                    </a:cubicBezTo>
                    <a:lnTo>
                      <a:pt x="1177925" y="635267"/>
                    </a:lnTo>
                    <a:cubicBezTo>
                      <a:pt x="1177925" y="643887"/>
                      <a:pt x="1170937" y="650875"/>
                      <a:pt x="1162317" y="650875"/>
                    </a:cubicBezTo>
                    <a:lnTo>
                      <a:pt x="15608" y="650875"/>
                    </a:lnTo>
                    <a:cubicBezTo>
                      <a:pt x="6988" y="650875"/>
                      <a:pt x="0" y="643887"/>
                      <a:pt x="0" y="635267"/>
                    </a:cubicBezTo>
                    <a:lnTo>
                      <a:pt x="0" y="15608"/>
                    </a:lnTo>
                    <a:cubicBezTo>
                      <a:pt x="0" y="6988"/>
                      <a:pt x="6988" y="0"/>
                      <a:pt x="15608" y="0"/>
                    </a:cubicBezTo>
                    <a:close/>
                  </a:path>
                </a:pathLst>
              </a:custGeom>
            </p:spPr>
          </p:pic>
          <p:sp>
            <p:nvSpPr>
              <p:cNvPr id="12" name="Rectangle 11"/>
              <p:cNvSpPr/>
              <p:nvPr/>
            </p:nvSpPr>
            <p:spPr bwMode="auto">
              <a:xfrm>
                <a:off x="5717381" y="4994276"/>
                <a:ext cx="226539" cy="106362"/>
              </a:xfrm>
              <a:prstGeom prst="rect">
                <a:avLst/>
              </a:prstGeom>
              <a:solidFill>
                <a:srgbClr val="505050"/>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sp>
        <p:nvSpPr>
          <p:cNvPr id="49" name="TextBox 4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45"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46" name="Picture 45"/>
          <p:cNvPicPr>
            <a:picLocks noChangeAspect="1"/>
          </p:cNvPicPr>
          <p:nvPr userDrawn="1"/>
        </p:nvPicPr>
        <p:blipFill>
          <a:blip r:embed="rId4">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6680622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b"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9086985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vert="horz" wrap="square" lIns="146304" tIns="91440" rIns="146304" bIns="91440" rtlCol="0" anchor="t" anchorCtr="0">
            <a:spAutoFit/>
          </a:bodyPr>
          <a:lstStyle>
            <a:lvl1pPr>
              <a:defRPr lang="en-US" sz="7200" spc="-100" dirty="0">
                <a:gradFill>
                  <a:gsLst>
                    <a:gs pos="100000">
                      <a:schemeClr val="tx1"/>
                    </a:gs>
                    <a:gs pos="0">
                      <a:schemeClr val="tx1"/>
                    </a:gs>
                  </a:gsLst>
                  <a:lin ang="5400000" scaled="0"/>
                </a:gradFill>
              </a:defRPr>
            </a:lvl1pPr>
          </a:lstStyle>
          <a:p>
            <a:pPr lvl="0"/>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2662911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87425">
                      <a:schemeClr val="tx1"/>
                    </a:gs>
                    <a:gs pos="67000">
                      <a:schemeClr val="tx1"/>
                    </a:gs>
                  </a:gsLst>
                  <a:lin ang="5400000" scaled="0"/>
                </a:gradFill>
              </a:defRPr>
            </a:lvl1pPr>
          </a:lstStyle>
          <a:p>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8090363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vert="horz" wrap="square" lIns="146304" tIns="91440" rIns="146304" bIns="91440" rtlCol="0" anchor="t" anchorCtr="0">
            <a:spAutoFit/>
          </a:bodyPr>
          <a:lstStyle>
            <a:lvl1pPr>
              <a:defRPr lang="en-US" sz="7200" spc="-100" dirty="0">
                <a:gradFill>
                  <a:gsLst>
                    <a:gs pos="94012">
                      <a:srgbClr val="262626"/>
                    </a:gs>
                    <a:gs pos="37000">
                      <a:srgbClr val="262626"/>
                    </a:gs>
                  </a:gsLst>
                  <a:lin ang="5400000" scaled="0"/>
                </a:gradFill>
              </a:defRPr>
            </a:lvl1pPr>
          </a:lstStyle>
          <a:p>
            <a:pPr lvl="0"/>
            <a:r>
              <a:rPr lang="en-US" dirty="0"/>
              <a:t>Section title</a:t>
            </a:r>
          </a:p>
        </p:txBody>
      </p:sp>
      <p:sp>
        <p:nvSpPr>
          <p:cNvPr id="9" name="TextBox 8"/>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7"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6" name="Picture 5"/>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728849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41426"/>
            <a:ext cx="5486399" cy="2012859"/>
          </a:xfrm>
        </p:spPr>
        <p:txBody>
          <a:bodyPr>
            <a:spAutoFit/>
          </a:bodyPr>
          <a:lstStyle>
            <a:lvl1pPr>
              <a:defRPr sz="6600" baseline="0">
                <a:gradFill>
                  <a:gsLst>
                    <a:gs pos="14371">
                      <a:srgbClr val="262626"/>
                    </a:gs>
                    <a:gs pos="36000">
                      <a:srgbClr val="262626"/>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219825" y="0"/>
            <a:ext cx="6216650"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pic>
        <p:nvPicPr>
          <p:cNvPr id="6" name="Picture 5"/>
          <p:cNvPicPr>
            <a:picLocks noChangeAspect="1"/>
          </p:cNvPicPr>
          <p:nvPr userDrawn="1"/>
        </p:nvPicPr>
        <p:blipFill>
          <a:blip r:embed="rId3"/>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366974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5" name="Picture 4"/>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311556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5" name="Picture 4"/>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5" name="Picture 4"/>
          <p:cNvPicPr>
            <a:picLocks noChangeAspect="1"/>
          </p:cNvPicPr>
          <p:nvPr userDrawn="1"/>
        </p:nvPicPr>
        <p:blipFill>
          <a:blip r:embed="rId2">
            <a:lum bright="100000"/>
          </a:blip>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2501599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74638" y="1212850"/>
            <a:ext cx="11887200" cy="1834348"/>
          </a:xfrm>
        </p:spPr>
        <p:txBody>
          <a:bodyPr/>
          <a:lstStyle>
            <a:lvl1pPr marL="0" indent="0">
              <a:buNone/>
              <a:defRPr sz="3600">
                <a:gradFill>
                  <a:gsLst>
                    <a:gs pos="1250">
                      <a:schemeClr val="tx1"/>
                    </a:gs>
                    <a:gs pos="99000">
                      <a:schemeClr val="tx1"/>
                    </a:gs>
                  </a:gsLst>
                  <a:lin ang="5400000" scaled="0"/>
                </a:gradFill>
              </a:defRPr>
            </a:lvl1pPr>
            <a:lvl2pPr marL="0" indent="0">
              <a:buFontTx/>
              <a:buNone/>
              <a:defRPr sz="1800"/>
            </a:lvl2pPr>
            <a:lvl3pPr marL="228600" indent="0">
              <a:buNone/>
              <a:defRPr sz="1800"/>
            </a:lvl3pPr>
            <a:lvl4pPr marL="457200" indent="0">
              <a:buNone/>
              <a:defRPr sz="1600"/>
            </a:lvl4pPr>
            <a:lvl5pPr marL="685800" indent="0">
              <a:buNone/>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Footer Placeholder 2"/>
          <p:cNvSpPr>
            <a:spLocks noGrp="1"/>
          </p:cNvSpPr>
          <p:nvPr>
            <p:ph type="ftr" sz="quarter" idx="16"/>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8" name="Picture 7"/>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531337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8" name="TextBox 7"/>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5" name="Picture 4"/>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323907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Full gray layout">
    <p:bg>
      <p:bgPr>
        <a:solidFill>
          <a:schemeClr val="bg2">
            <a:lumMod val="20000"/>
            <a:lumOff val="80000"/>
          </a:schemeClr>
        </a:solidFill>
        <a:effectLst/>
      </p:bgPr>
    </p:bg>
    <p:spTree>
      <p:nvGrpSpPr>
        <p:cNvPr id="1" name=""/>
        <p:cNvGrpSpPr/>
        <p:nvPr/>
      </p:nvGrpSpPr>
      <p:grpSpPr>
        <a:xfrm>
          <a:off x="0" y="0"/>
          <a:ext cx="0" cy="0"/>
          <a:chOff x="0" y="0"/>
          <a:chExt cx="0" cy="0"/>
        </a:xfrm>
      </p:grpSpPr>
      <p:sp>
        <p:nvSpPr>
          <p:cNvPr id="5" name="Rectangle 4"/>
          <p:cNvSpPr/>
          <p:nvPr userDrawn="1"/>
        </p:nvSpPr>
        <p:spPr bwMode="auto">
          <a:xfrm>
            <a:off x="0" y="6350000"/>
            <a:ext cx="12436475" cy="644525"/>
          </a:xfrm>
          <a:prstGeom prst="rect">
            <a:avLst/>
          </a:prstGeom>
          <a:solidFill>
            <a:schemeClr val="bg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8" name="Text Placeholder 3"/>
          <p:cNvSpPr>
            <a:spLocks noGrp="1"/>
          </p:cNvSpPr>
          <p:nvPr>
            <p:ph type="body" sz="quarter" idx="10"/>
          </p:nvPr>
        </p:nvSpPr>
        <p:spPr>
          <a:xfrm>
            <a:off x="274638" y="1212850"/>
            <a:ext cx="11887200" cy="2092881"/>
          </a:xfrm>
        </p:spPr>
        <p:txBody>
          <a:bodyPr>
            <a:spAutoFit/>
          </a:bodyPr>
          <a:lstStyle>
            <a:lvl1pPr>
              <a:defRPr sz="40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5"/>
          <p:cNvSpPr>
            <a:spLocks noGrp="1"/>
          </p:cNvSpPr>
          <p:nvPr>
            <p:ph type="title"/>
          </p:nvPr>
        </p:nvSpPr>
        <p:spPr>
          <a:xfrm>
            <a:off x="274639" y="295274"/>
            <a:ext cx="11889564" cy="917575"/>
          </a:xfrm>
        </p:spPr>
        <p:txBody>
          <a:bodyPr/>
          <a:lstStyle/>
          <a:p>
            <a:r>
              <a:rPr lang="en-US"/>
              <a:t>Click to edit Master title style</a:t>
            </a:r>
          </a:p>
        </p:txBody>
      </p:sp>
      <p:sp>
        <p:nvSpPr>
          <p:cNvPr id="13" name="Footer Placeholder 4"/>
          <p:cNvSpPr>
            <a:spLocks noGrp="1"/>
          </p:cNvSpPr>
          <p:nvPr>
            <p:ph type="ftr" sz="quarter" idx="11"/>
          </p:nvPr>
        </p:nvSpPr>
        <p:spPr>
          <a:xfrm>
            <a:off x="7964488" y="295272"/>
            <a:ext cx="4197350" cy="371475"/>
          </a:xfrm>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5" name="TextBox 14"/>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1" name="Picture 10"/>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931375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Vision slide">
    <p:spTree>
      <p:nvGrpSpPr>
        <p:cNvPr id="1" name=""/>
        <p:cNvGrpSpPr/>
        <p:nvPr/>
      </p:nvGrpSpPr>
      <p:grpSpPr>
        <a:xfrm>
          <a:off x="0" y="0"/>
          <a:ext cx="0" cy="0"/>
          <a:chOff x="0" y="0"/>
          <a:chExt cx="0" cy="0"/>
        </a:xfrm>
      </p:grpSpPr>
      <p:pic>
        <p:nvPicPr>
          <p:cNvPr id="175" name="Picture 174"/>
          <p:cNvPicPr>
            <a:picLocks noChangeAspect="1"/>
          </p:cNvPicPr>
          <p:nvPr userDrawn="1"/>
        </p:nvPicPr>
        <p:blipFill rotWithShape="1">
          <a:blip r:embed="rId2">
            <a:extLst>
              <a:ext uri="{28A0092B-C50C-407E-A947-70E740481C1C}">
                <a14:useLocalDpi xmlns:a14="http://schemas.microsoft.com/office/drawing/2010/main" val="0"/>
              </a:ext>
            </a:extLst>
          </a:blip>
          <a:srcRect t="27820"/>
          <a:stretch/>
        </p:blipFill>
        <p:spPr>
          <a:xfrm>
            <a:off x="344739" y="4629849"/>
            <a:ext cx="3820414" cy="1839729"/>
          </a:xfrm>
          <a:prstGeom prst="rect">
            <a:avLst/>
          </a:prstGeom>
        </p:spPr>
      </p:pic>
      <p:pic>
        <p:nvPicPr>
          <p:cNvPr id="176" name="Picture 175"/>
          <p:cNvPicPr>
            <a:picLocks noChangeAspect="1"/>
          </p:cNvPicPr>
          <p:nvPr userDrawn="1"/>
        </p:nvPicPr>
        <p:blipFill rotWithShape="1">
          <a:blip r:embed="rId3" cstate="hqprint">
            <a:extLst>
              <a:ext uri="{28A0092B-C50C-407E-A947-70E740481C1C}">
                <a14:useLocalDpi xmlns:a14="http://schemas.microsoft.com/office/drawing/2010/main"/>
              </a:ext>
            </a:extLst>
          </a:blip>
          <a:srcRect t="3263" b="6784"/>
          <a:stretch/>
        </p:blipFill>
        <p:spPr>
          <a:xfrm>
            <a:off x="8313402" y="4629850"/>
            <a:ext cx="3820420" cy="1839729"/>
          </a:xfrm>
          <a:prstGeom prst="rect">
            <a:avLst/>
          </a:prstGeom>
        </p:spPr>
      </p:pic>
      <p:pic>
        <p:nvPicPr>
          <p:cNvPr id="177" name="Picture 176"/>
          <p:cNvPicPr>
            <a:picLocks noChangeAspect="1"/>
          </p:cNvPicPr>
          <p:nvPr userDrawn="1"/>
        </p:nvPicPr>
        <p:blipFill rotWithShape="1">
          <a:blip r:embed="rId4" cstate="hqprint">
            <a:extLst>
              <a:ext uri="{28A0092B-C50C-407E-A947-70E740481C1C}">
                <a14:useLocalDpi xmlns:a14="http://schemas.microsoft.com/office/drawing/2010/main"/>
              </a:ext>
            </a:extLst>
          </a:blip>
          <a:srcRect t="7545" b="2181"/>
          <a:stretch/>
        </p:blipFill>
        <p:spPr>
          <a:xfrm>
            <a:off x="4329072" y="4629849"/>
            <a:ext cx="3820419" cy="1839728"/>
          </a:xfrm>
          <a:prstGeom prst="rect">
            <a:avLst/>
          </a:prstGeom>
        </p:spPr>
      </p:pic>
      <p:sp>
        <p:nvSpPr>
          <p:cNvPr id="178" name="Rectangle 177"/>
          <p:cNvSpPr/>
          <p:nvPr userDrawn="1"/>
        </p:nvSpPr>
        <p:spPr bwMode="auto">
          <a:xfrm>
            <a:off x="1780" y="-1"/>
            <a:ext cx="12433813" cy="245260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23" tIns="46623" rIns="46623" bIns="46623" numCol="1" spcCol="0" rtlCol="0" fromWordArt="0" anchor="ctr" anchorCtr="0" forceAA="0" compatLnSpc="1">
            <a:prstTxWarp prst="textNoShape">
              <a:avLst/>
            </a:prstTxWarp>
            <a:noAutofit/>
          </a:bodyPr>
          <a:lstStyle/>
          <a:p>
            <a:pPr algn="ctr" defTabSz="93211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
        <p:nvSpPr>
          <p:cNvPr id="179" name="Text Placeholder 2"/>
          <p:cNvSpPr txBox="1">
            <a:spLocks/>
          </p:cNvSpPr>
          <p:nvPr userDrawn="1"/>
        </p:nvSpPr>
        <p:spPr>
          <a:xfrm>
            <a:off x="248257" y="1065999"/>
            <a:ext cx="3604069" cy="333854"/>
          </a:xfrm>
          <a:prstGeom prst="rect">
            <a:avLst/>
          </a:prstGeom>
        </p:spPr>
        <p:txBody>
          <a:bodyPr/>
          <a:lstStyle>
            <a:lvl1pPr marL="116575" marR="0" indent="0" algn="l" defTabSz="932559" rtl="0" eaLnBrk="1" fontAlgn="auto" latinLnBrk="0" hangingPunct="1">
              <a:lnSpc>
                <a:spcPct val="90000"/>
              </a:lnSpc>
              <a:spcBef>
                <a:spcPct val="20000"/>
              </a:spcBef>
              <a:spcAft>
                <a:spcPts val="0"/>
              </a:spcAft>
              <a:buClrTx/>
              <a:buSzPct val="80000"/>
              <a:buFontTx/>
              <a:buNone/>
              <a:tabLst/>
              <a:defRPr sz="2448" kern="1200" spc="-71" baseline="0">
                <a:solidFill>
                  <a:srgbClr val="505050"/>
                </a:solidFill>
                <a:latin typeface="+mn-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solidFill>
                  <a:srgbClr val="505050"/>
                </a:soli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040" kern="1200" spc="0" baseline="0">
                <a:solidFill>
                  <a:srgbClr val="505050"/>
                </a:soli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1836" kern="1200" spc="0" baseline="0">
                <a:solidFill>
                  <a:srgbClr val="505050"/>
                </a:soli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1836" kern="1200" spc="0" baseline="0">
                <a:solidFill>
                  <a:srgbClr val="505050"/>
                </a:soli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r>
              <a:rPr lang="en-US" sz="2081" spc="0" dirty="0">
                <a:solidFill>
                  <a:srgbClr val="FFFFFF"/>
                </a:solidFill>
                <a:latin typeface="Segoe UI Semibold" panose="020B0702040204020203" pitchFamily="34" charset="0"/>
              </a:rPr>
              <a:t>WHAT CAN I BUILD?</a:t>
            </a:r>
          </a:p>
        </p:txBody>
      </p:sp>
      <p:sp>
        <p:nvSpPr>
          <p:cNvPr id="180" name="Title 2"/>
          <p:cNvSpPr txBox="1">
            <a:spLocks/>
          </p:cNvSpPr>
          <p:nvPr userDrawn="1"/>
        </p:nvSpPr>
        <p:spPr>
          <a:xfrm>
            <a:off x="280988" y="301152"/>
            <a:ext cx="12126254" cy="935842"/>
          </a:xfrm>
          <a:prstGeom prst="rect">
            <a:avLst/>
          </a:prstGeom>
        </p:spPr>
        <p:txBody>
          <a:bodyPr/>
          <a:lst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r>
              <a:rPr lang="en-US" sz="4799" dirty="0">
                <a:solidFill>
                  <a:schemeClr val="bg1"/>
                </a:solidFill>
              </a:rPr>
              <a:t>Office Platform</a:t>
            </a:r>
          </a:p>
        </p:txBody>
      </p:sp>
      <p:sp>
        <p:nvSpPr>
          <p:cNvPr id="181" name="Freeform 131"/>
          <p:cNvSpPr>
            <a:spLocks noChangeAspect="1"/>
          </p:cNvSpPr>
          <p:nvPr userDrawn="1"/>
        </p:nvSpPr>
        <p:spPr bwMode="black">
          <a:xfrm>
            <a:off x="1983216" y="1670002"/>
            <a:ext cx="543466" cy="651843"/>
          </a:xfrm>
          <a:custGeom>
            <a:avLst/>
            <a:gdLst>
              <a:gd name="T0" fmla="*/ 1710 w 1710"/>
              <a:gd name="T1" fmla="*/ 1880 h 2051"/>
              <a:gd name="T2" fmla="*/ 1710 w 1710"/>
              <a:gd name="T3" fmla="*/ 1880 h 2051"/>
              <a:gd name="T4" fmla="*/ 1710 w 1710"/>
              <a:gd name="T5" fmla="*/ 176 h 2051"/>
              <a:gd name="T6" fmla="*/ 1101 w 1710"/>
              <a:gd name="T7" fmla="*/ 0 h 2051"/>
              <a:gd name="T8" fmla="*/ 3 w 1710"/>
              <a:gd name="T9" fmla="*/ 413 h 2051"/>
              <a:gd name="T10" fmla="*/ 0 w 1710"/>
              <a:gd name="T11" fmla="*/ 413 h 2051"/>
              <a:gd name="T12" fmla="*/ 0 w 1710"/>
              <a:gd name="T13" fmla="*/ 1645 h 2051"/>
              <a:gd name="T14" fmla="*/ 375 w 1710"/>
              <a:gd name="T15" fmla="*/ 1498 h 2051"/>
              <a:gd name="T16" fmla="*/ 375 w 1710"/>
              <a:gd name="T17" fmla="*/ 496 h 2051"/>
              <a:gd name="T18" fmla="*/ 1101 w 1710"/>
              <a:gd name="T19" fmla="*/ 323 h 2051"/>
              <a:gd name="T20" fmla="*/ 1101 w 1710"/>
              <a:gd name="T21" fmla="*/ 1797 h 2051"/>
              <a:gd name="T22" fmla="*/ 0 w 1710"/>
              <a:gd name="T23" fmla="*/ 1645 h 2051"/>
              <a:gd name="T24" fmla="*/ 1101 w 1710"/>
              <a:gd name="T25" fmla="*/ 2051 h 2051"/>
              <a:gd name="T26" fmla="*/ 1101 w 1710"/>
              <a:gd name="T27" fmla="*/ 2051 h 2051"/>
              <a:gd name="T28" fmla="*/ 1710 w 1710"/>
              <a:gd name="T29" fmla="*/ 1882 h 2051"/>
              <a:gd name="T30" fmla="*/ 1710 w 1710"/>
              <a:gd name="T31" fmla="*/ 1880 h 2051"/>
              <a:gd name="T32" fmla="*/ 1710 w 1710"/>
              <a:gd name="T33" fmla="*/ 1880 h 20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10" h="2051">
                <a:moveTo>
                  <a:pt x="1710" y="1880"/>
                </a:moveTo>
                <a:lnTo>
                  <a:pt x="1710" y="1880"/>
                </a:lnTo>
                <a:lnTo>
                  <a:pt x="1710" y="176"/>
                </a:lnTo>
                <a:lnTo>
                  <a:pt x="1101" y="0"/>
                </a:lnTo>
                <a:lnTo>
                  <a:pt x="3" y="413"/>
                </a:lnTo>
                <a:lnTo>
                  <a:pt x="0" y="413"/>
                </a:lnTo>
                <a:lnTo>
                  <a:pt x="0" y="1645"/>
                </a:lnTo>
                <a:lnTo>
                  <a:pt x="375" y="1498"/>
                </a:lnTo>
                <a:lnTo>
                  <a:pt x="375" y="496"/>
                </a:lnTo>
                <a:lnTo>
                  <a:pt x="1101" y="323"/>
                </a:lnTo>
                <a:lnTo>
                  <a:pt x="1101" y="1797"/>
                </a:lnTo>
                <a:lnTo>
                  <a:pt x="0" y="1645"/>
                </a:lnTo>
                <a:lnTo>
                  <a:pt x="1101" y="2051"/>
                </a:lnTo>
                <a:lnTo>
                  <a:pt x="1101" y="2051"/>
                </a:lnTo>
                <a:lnTo>
                  <a:pt x="1710" y="1882"/>
                </a:lnTo>
                <a:lnTo>
                  <a:pt x="1710" y="1880"/>
                </a:lnTo>
                <a:lnTo>
                  <a:pt x="1710" y="1880"/>
                </a:lnTo>
                <a:close/>
              </a:path>
            </a:pathLst>
          </a:custGeom>
          <a:solidFill>
            <a:schemeClr val="bg1"/>
          </a:solidFill>
          <a:ln>
            <a:noFill/>
          </a:ln>
          <a:extLst/>
        </p:spPr>
        <p:txBody>
          <a:bodyPr vert="horz" wrap="square" lIns="91427" tIns="45713" rIns="91427" bIns="45713" numCol="1" anchor="t" anchorCtr="0" compatLnSpc="1">
            <a:prstTxWarp prst="textNoShape">
              <a:avLst/>
            </a:prstTxWarp>
          </a:bodyPr>
          <a:lstStyle/>
          <a:p>
            <a:pPr algn="ctr" defTabSz="932563"/>
            <a:endParaRPr lang="en-US" dirty="0">
              <a:solidFill>
                <a:srgbClr val="505050"/>
              </a:solidFill>
            </a:endParaRPr>
          </a:p>
        </p:txBody>
      </p:sp>
      <p:sp>
        <p:nvSpPr>
          <p:cNvPr id="182" name="Freeform 5"/>
          <p:cNvSpPr>
            <a:spLocks noChangeAspect="1"/>
          </p:cNvSpPr>
          <p:nvPr userDrawn="1"/>
        </p:nvSpPr>
        <p:spPr bwMode="black">
          <a:xfrm>
            <a:off x="5730852" y="1695237"/>
            <a:ext cx="1016867" cy="601374"/>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ln w="38100">
            <a:solidFill>
              <a:schemeClr val="bg1"/>
            </a:solidFill>
          </a:ln>
        </p:spPr>
        <p:txBody>
          <a:bodyPr vert="horz" wrap="square" lIns="91427" tIns="45713" rIns="91427" bIns="45713" numCol="1" anchor="t" anchorCtr="0" compatLnSpc="1">
            <a:prstTxWarp prst="textNoShape">
              <a:avLst/>
            </a:prstTxWarp>
          </a:bodyPr>
          <a:lstStyle/>
          <a:p>
            <a:pPr defTabSz="932563"/>
            <a:endParaRPr lang="en-US" dirty="0">
              <a:solidFill>
                <a:srgbClr val="505050"/>
              </a:solidFill>
            </a:endParaRPr>
          </a:p>
        </p:txBody>
      </p:sp>
      <p:grpSp>
        <p:nvGrpSpPr>
          <p:cNvPr id="183" name="Group 182"/>
          <p:cNvGrpSpPr/>
          <p:nvPr userDrawn="1"/>
        </p:nvGrpSpPr>
        <p:grpSpPr>
          <a:xfrm>
            <a:off x="10065030" y="1680068"/>
            <a:ext cx="624747" cy="631712"/>
            <a:chOff x="4420977" y="3337861"/>
            <a:chExt cx="889375" cy="899290"/>
          </a:xfrm>
          <a:solidFill>
            <a:srgbClr val="F8F8F8"/>
          </a:solidFill>
        </p:grpSpPr>
        <p:sp>
          <p:nvSpPr>
            <p:cNvPr id="184" name="Oval 183"/>
            <p:cNvSpPr/>
            <p:nvPr/>
          </p:nvSpPr>
          <p:spPr bwMode="auto">
            <a:xfrm>
              <a:off x="4468482" y="3450061"/>
              <a:ext cx="787090" cy="787090"/>
            </a:xfrm>
            <a:prstGeom prst="ellipse">
              <a:avLst/>
            </a:prstGeom>
            <a:no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5" name="Oval 184"/>
            <p:cNvSpPr/>
            <p:nvPr/>
          </p:nvSpPr>
          <p:spPr bwMode="auto">
            <a:xfrm>
              <a:off x="4724324" y="3337861"/>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6" name="Oval 185"/>
            <p:cNvSpPr/>
            <p:nvPr/>
          </p:nvSpPr>
          <p:spPr bwMode="auto">
            <a:xfrm>
              <a:off x="5034946"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87" name="Oval 186"/>
            <p:cNvSpPr/>
            <p:nvPr/>
          </p:nvSpPr>
          <p:spPr bwMode="auto">
            <a:xfrm>
              <a:off x="4420977" y="3889765"/>
              <a:ext cx="275406" cy="275406"/>
            </a:xfrm>
            <a:prstGeom prst="ellipse">
              <a:avLst/>
            </a:prstGeom>
            <a:solidFill>
              <a:schemeClr val="accent1"/>
            </a:solidFill>
            <a:ln w="381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algn="ctr" defTabSz="951028" fontAlgn="base">
                <a:lnSpc>
                  <a:spcPct val="90000"/>
                </a:lnSpc>
                <a:spcBef>
                  <a:spcPct val="0"/>
                </a:spcBef>
                <a:spcAft>
                  <a:spcPct val="0"/>
                </a:spcAft>
                <a:defRPr/>
              </a:pPr>
              <a:endParaRPr lang="en-US" sz="2448"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cxnSp>
        <p:nvCxnSpPr>
          <p:cNvPr id="188" name="Straight Arrow Connector 187"/>
          <p:cNvCxnSpPr/>
          <p:nvPr userDrawn="1"/>
        </p:nvCxnSpPr>
        <p:spPr>
          <a:xfrm>
            <a:off x="2815151" y="1996925"/>
            <a:ext cx="2654118"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cxnSp>
        <p:nvCxnSpPr>
          <p:cNvPr id="189" name="Straight Arrow Connector 188"/>
          <p:cNvCxnSpPr/>
          <p:nvPr userDrawn="1"/>
        </p:nvCxnSpPr>
        <p:spPr>
          <a:xfrm>
            <a:off x="7160529" y="1996925"/>
            <a:ext cx="2654118" cy="0"/>
          </a:xfrm>
          <a:prstGeom prst="straightConnector1">
            <a:avLst/>
          </a:prstGeom>
          <a:ln w="19050">
            <a:solidFill>
              <a:schemeClr val="bg1"/>
            </a:solidFill>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90" name="TextBox 189"/>
          <p:cNvSpPr txBox="1"/>
          <p:nvPr userDrawn="1"/>
        </p:nvSpPr>
        <p:spPr>
          <a:xfrm>
            <a:off x="344739" y="2742775"/>
            <a:ext cx="3820416" cy="1935044"/>
          </a:xfrm>
          <a:prstGeom prst="rect">
            <a:avLst/>
          </a:prstGeom>
          <a:solidFill>
            <a:srgbClr val="505050"/>
          </a:solidFill>
        </p:spPr>
        <p:txBody>
          <a:bodyPr wrap="square" lIns="279781" tIns="373041" rIns="186521" bIns="149217" rtlCol="0">
            <a:noAutofit/>
          </a:bodyPr>
          <a:lstStyle/>
          <a:p>
            <a:pPr>
              <a:lnSpc>
                <a:spcPct val="90000"/>
              </a:lnSpc>
              <a:spcAft>
                <a:spcPts val="612"/>
              </a:spcAft>
            </a:pPr>
            <a:r>
              <a:rPr lang="en-US" sz="2040" dirty="0">
                <a:solidFill>
                  <a:schemeClr val="bg1"/>
                </a:solidFill>
                <a:latin typeface="Segoe UI Semibold" panose="020B0702040204020203" pitchFamily="34" charset="0"/>
              </a:rPr>
              <a:t>ADD-INS AND WEB PARTS:</a:t>
            </a:r>
          </a:p>
          <a:p>
            <a:pPr>
              <a:lnSpc>
                <a:spcPct val="90000"/>
              </a:lnSpc>
              <a:spcAft>
                <a:spcPts val="612"/>
              </a:spcAft>
            </a:pPr>
            <a:r>
              <a:rPr lang="en-US" sz="1836" dirty="0">
                <a:solidFill>
                  <a:schemeClr val="bg1"/>
                </a:solidFill>
              </a:rPr>
              <a:t>Make your solution a native </a:t>
            </a:r>
            <a:br>
              <a:rPr lang="en-US" sz="1836" dirty="0">
                <a:solidFill>
                  <a:schemeClr val="bg1"/>
                </a:solidFill>
              </a:rPr>
            </a:br>
            <a:r>
              <a:rPr lang="en-US" sz="1836" dirty="0">
                <a:solidFill>
                  <a:schemeClr val="bg1"/>
                </a:solidFill>
              </a:rPr>
              <a:t>part of the modern Office</a:t>
            </a:r>
          </a:p>
        </p:txBody>
      </p:sp>
      <p:sp>
        <p:nvSpPr>
          <p:cNvPr id="191" name="TextBox 190"/>
          <p:cNvSpPr txBox="1"/>
          <p:nvPr userDrawn="1"/>
        </p:nvSpPr>
        <p:spPr>
          <a:xfrm>
            <a:off x="4329074" y="2742775"/>
            <a:ext cx="3820416" cy="1935044"/>
          </a:xfrm>
          <a:prstGeom prst="rect">
            <a:avLst/>
          </a:prstGeom>
          <a:solidFill>
            <a:srgbClr val="505050"/>
          </a:solidFill>
        </p:spPr>
        <p:txBody>
          <a:bodyPr wrap="square" lIns="279781" tIns="373041" rIns="186521" bIns="149217" rtlCol="0">
            <a:noAutofit/>
          </a:bodyPr>
          <a:lstStyle/>
          <a:p>
            <a:pPr>
              <a:lnSpc>
                <a:spcPct val="90000"/>
              </a:lnSpc>
              <a:spcAft>
                <a:spcPts val="612"/>
              </a:spcAft>
            </a:pPr>
            <a:r>
              <a:rPr lang="en-US" sz="2040" dirty="0">
                <a:solidFill>
                  <a:schemeClr val="bg1"/>
                </a:solidFill>
                <a:latin typeface="Segoe UI Semibold" panose="020B0702040204020203" pitchFamily="34" charset="0"/>
              </a:rPr>
              <a:t>WEB AND DEVICES APPS:</a:t>
            </a:r>
          </a:p>
          <a:p>
            <a:pPr>
              <a:lnSpc>
                <a:spcPct val="90000"/>
              </a:lnSpc>
              <a:spcAft>
                <a:spcPts val="612"/>
              </a:spcAft>
            </a:pPr>
            <a:r>
              <a:rPr lang="en-US" sz="1836" dirty="0">
                <a:solidFill>
                  <a:schemeClr val="bg1"/>
                </a:solidFill>
              </a:rPr>
              <a:t>Build smarter apps by </a:t>
            </a:r>
            <a:br>
              <a:rPr lang="en-US" sz="1836" dirty="0">
                <a:solidFill>
                  <a:schemeClr val="bg1"/>
                </a:solidFill>
              </a:rPr>
            </a:br>
            <a:r>
              <a:rPr lang="en-US" sz="1836" dirty="0">
                <a:solidFill>
                  <a:schemeClr val="bg1"/>
                </a:solidFill>
              </a:rPr>
              <a:t>connecting to Office services</a:t>
            </a:r>
          </a:p>
        </p:txBody>
      </p:sp>
      <p:sp>
        <p:nvSpPr>
          <p:cNvPr id="192" name="TextBox 191"/>
          <p:cNvSpPr txBox="1"/>
          <p:nvPr userDrawn="1"/>
        </p:nvSpPr>
        <p:spPr>
          <a:xfrm>
            <a:off x="8313408" y="2742775"/>
            <a:ext cx="3820416" cy="1935044"/>
          </a:xfrm>
          <a:prstGeom prst="rect">
            <a:avLst/>
          </a:prstGeom>
          <a:solidFill>
            <a:srgbClr val="505050"/>
          </a:solidFill>
        </p:spPr>
        <p:txBody>
          <a:bodyPr wrap="square" lIns="279781" tIns="373041" rIns="186521" bIns="149217" rtlCol="0">
            <a:noAutofit/>
          </a:bodyPr>
          <a:lstStyle/>
          <a:p>
            <a:pPr>
              <a:lnSpc>
                <a:spcPct val="90000"/>
              </a:lnSpc>
              <a:spcAft>
                <a:spcPts val="612"/>
              </a:spcAft>
            </a:pPr>
            <a:r>
              <a:rPr lang="en-US" sz="2040" dirty="0">
                <a:solidFill>
                  <a:schemeClr val="bg1"/>
                </a:solidFill>
                <a:latin typeface="Segoe UI Semibold" panose="020B0702040204020203" pitchFamily="34" charset="0"/>
              </a:rPr>
              <a:t>VOICE, VIDEO, CONNECTORS, AND BOTS</a:t>
            </a:r>
          </a:p>
          <a:p>
            <a:pPr>
              <a:lnSpc>
                <a:spcPct val="90000"/>
              </a:lnSpc>
              <a:spcAft>
                <a:spcPts val="612"/>
              </a:spcAft>
            </a:pPr>
            <a:r>
              <a:rPr lang="en-US" sz="1836" dirty="0">
                <a:solidFill>
                  <a:schemeClr val="bg1"/>
                </a:solidFill>
              </a:rPr>
              <a:t>Create the next generation </a:t>
            </a:r>
            <a:br>
              <a:rPr lang="en-US" sz="1836" dirty="0">
                <a:solidFill>
                  <a:schemeClr val="bg1"/>
                </a:solidFill>
              </a:rPr>
            </a:br>
            <a:r>
              <a:rPr lang="en-US" sz="1836" dirty="0">
                <a:solidFill>
                  <a:schemeClr val="bg1"/>
                </a:solidFill>
              </a:rPr>
              <a:t>of productivity solutions</a:t>
            </a:r>
          </a:p>
        </p:txBody>
      </p:sp>
      <p:sp>
        <p:nvSpPr>
          <p:cNvPr id="193" name="Isosceles Triangle 192"/>
          <p:cNvSpPr/>
          <p:nvPr userDrawn="1"/>
        </p:nvSpPr>
        <p:spPr bwMode="auto">
          <a:xfrm rot="10800000">
            <a:off x="1694750" y="2432734"/>
            <a:ext cx="1120401" cy="229070"/>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algn="ctr" defTabSz="950843" fontAlgn="base">
              <a:spcBef>
                <a:spcPct val="0"/>
              </a:spcBef>
              <a:spcAft>
                <a:spcPct val="0"/>
              </a:spcAft>
            </a:pPr>
            <a:endParaRPr lang="en-US" sz="2289" dirty="0">
              <a:gradFill>
                <a:gsLst>
                  <a:gs pos="0">
                    <a:srgbClr val="FFFFFF"/>
                  </a:gs>
                  <a:gs pos="100000">
                    <a:srgbClr val="FFFFFF"/>
                  </a:gs>
                </a:gsLst>
                <a:lin ang="5400000" scaled="0"/>
              </a:gradFill>
              <a:ea typeface="Segoe UI" pitchFamily="34" charset="0"/>
              <a:cs typeface="Segoe UI" pitchFamily="34" charset="0"/>
            </a:endParaRPr>
          </a:p>
        </p:txBody>
      </p:sp>
      <p:sp>
        <p:nvSpPr>
          <p:cNvPr id="194" name="Isosceles Triangle 193"/>
          <p:cNvSpPr/>
          <p:nvPr userDrawn="1"/>
        </p:nvSpPr>
        <p:spPr bwMode="auto">
          <a:xfrm rot="10800000">
            <a:off x="5679084" y="2432734"/>
            <a:ext cx="1120401" cy="229070"/>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algn="ctr" defTabSz="950843" fontAlgn="base">
              <a:spcBef>
                <a:spcPct val="0"/>
              </a:spcBef>
              <a:spcAft>
                <a:spcPct val="0"/>
              </a:spcAft>
            </a:pPr>
            <a:endParaRPr lang="en-US" sz="2289" dirty="0">
              <a:gradFill>
                <a:gsLst>
                  <a:gs pos="0">
                    <a:srgbClr val="FFFFFF"/>
                  </a:gs>
                  <a:gs pos="100000">
                    <a:srgbClr val="FFFFFF"/>
                  </a:gs>
                </a:gsLst>
                <a:lin ang="5400000" scaled="0"/>
              </a:gradFill>
              <a:ea typeface="Segoe UI" pitchFamily="34" charset="0"/>
              <a:cs typeface="Segoe UI" pitchFamily="34" charset="0"/>
            </a:endParaRPr>
          </a:p>
        </p:txBody>
      </p:sp>
      <p:sp>
        <p:nvSpPr>
          <p:cNvPr id="195" name="Isosceles Triangle 194"/>
          <p:cNvSpPr/>
          <p:nvPr userDrawn="1"/>
        </p:nvSpPr>
        <p:spPr bwMode="auto">
          <a:xfrm rot="10800000">
            <a:off x="9814647" y="2432734"/>
            <a:ext cx="1120401" cy="229070"/>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7558" tIns="47558" rIns="47558" bIns="47558" numCol="1" spcCol="0" rtlCol="0" fromWordArt="0" anchor="ctr" anchorCtr="0" forceAA="0" compatLnSpc="1">
            <a:prstTxWarp prst="textNoShape">
              <a:avLst/>
            </a:prstTxWarp>
            <a:noAutofit/>
          </a:bodyPr>
          <a:lstStyle/>
          <a:p>
            <a:pPr algn="ctr" defTabSz="950843" fontAlgn="base">
              <a:spcBef>
                <a:spcPct val="0"/>
              </a:spcBef>
              <a:spcAft>
                <a:spcPct val="0"/>
              </a:spcAft>
            </a:pPr>
            <a:endParaRPr lang="en-US" sz="2289"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70822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750" fill="hold"/>
                                        <p:tgtEl>
                                          <p:spTgt spid="190"/>
                                        </p:tgtEl>
                                        <p:attrNameLst>
                                          <p:attrName>ppt_x</p:attrName>
                                        </p:attrNameLst>
                                      </p:cBhvr>
                                      <p:tavLst>
                                        <p:tav tm="0">
                                          <p:val>
                                            <p:strVal val="1+#ppt_w/2"/>
                                          </p:val>
                                        </p:tav>
                                        <p:tav tm="100000">
                                          <p:val>
                                            <p:strVal val="#ppt_x"/>
                                          </p:val>
                                        </p:tav>
                                      </p:tavLst>
                                    </p:anim>
                                    <p:anim calcmode="lin" valueType="num">
                                      <p:cBhvr additive="base">
                                        <p:cTn id="8" dur="750" fill="hold"/>
                                        <p:tgtEl>
                                          <p:spTgt spid="190"/>
                                        </p:tgtEl>
                                        <p:attrNameLst>
                                          <p:attrName>ppt_y</p:attrName>
                                        </p:attrNameLst>
                                      </p:cBhvr>
                                      <p:tavLst>
                                        <p:tav tm="0">
                                          <p:val>
                                            <p:strVal val="#ppt_y"/>
                                          </p:val>
                                        </p:tav>
                                        <p:tav tm="100000">
                                          <p:val>
                                            <p:strVal val="#ppt_y"/>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175"/>
                                        </p:tgtEl>
                                        <p:attrNameLst>
                                          <p:attrName>style.visibility</p:attrName>
                                        </p:attrNameLst>
                                      </p:cBhvr>
                                      <p:to>
                                        <p:strVal val="visible"/>
                                      </p:to>
                                    </p:set>
                                    <p:anim calcmode="lin" valueType="num">
                                      <p:cBhvr additive="base">
                                        <p:cTn id="11" dur="750" fill="hold"/>
                                        <p:tgtEl>
                                          <p:spTgt spid="175"/>
                                        </p:tgtEl>
                                        <p:attrNameLst>
                                          <p:attrName>ppt_x</p:attrName>
                                        </p:attrNameLst>
                                      </p:cBhvr>
                                      <p:tavLst>
                                        <p:tav tm="0">
                                          <p:val>
                                            <p:strVal val="#ppt_x"/>
                                          </p:val>
                                        </p:tav>
                                        <p:tav tm="100000">
                                          <p:val>
                                            <p:strVal val="#ppt_x"/>
                                          </p:val>
                                        </p:tav>
                                      </p:tavLst>
                                    </p:anim>
                                    <p:anim calcmode="lin" valueType="num">
                                      <p:cBhvr additive="base">
                                        <p:cTn id="12" dur="750" fill="hold"/>
                                        <p:tgtEl>
                                          <p:spTgt spid="175"/>
                                        </p:tgtEl>
                                        <p:attrNameLst>
                                          <p:attrName>ppt_y</p:attrName>
                                        </p:attrNameLst>
                                      </p:cBhvr>
                                      <p:tavLst>
                                        <p:tav tm="0">
                                          <p:val>
                                            <p:strVal val="1+#ppt_h/2"/>
                                          </p:val>
                                        </p:tav>
                                        <p:tav tm="100000">
                                          <p:val>
                                            <p:strVal val="#ppt_y"/>
                                          </p:val>
                                        </p:tav>
                                      </p:tavLst>
                                    </p:anim>
                                  </p:childTnLst>
                                </p:cTn>
                              </p:par>
                              <p:par>
                                <p:cTn id="13" presetID="12" presetClass="entr" presetSubtype="4" fill="hold" grpId="0" nodeType="withEffect">
                                  <p:stCondLst>
                                    <p:cond delay="250"/>
                                  </p:stCondLst>
                                  <p:childTnLst>
                                    <p:set>
                                      <p:cBhvr>
                                        <p:cTn id="14" dur="1" fill="hold">
                                          <p:stCondLst>
                                            <p:cond delay="0"/>
                                          </p:stCondLst>
                                        </p:cTn>
                                        <p:tgtEl>
                                          <p:spTgt spid="181"/>
                                        </p:tgtEl>
                                        <p:attrNameLst>
                                          <p:attrName>style.visibility</p:attrName>
                                        </p:attrNameLst>
                                      </p:cBhvr>
                                      <p:to>
                                        <p:strVal val="visible"/>
                                      </p:to>
                                    </p:set>
                                    <p:anim calcmode="lin" valueType="num">
                                      <p:cBhvr additive="base">
                                        <p:cTn id="15" dur="500"/>
                                        <p:tgtEl>
                                          <p:spTgt spid="181"/>
                                        </p:tgtEl>
                                        <p:attrNameLst>
                                          <p:attrName>ppt_y</p:attrName>
                                        </p:attrNameLst>
                                      </p:cBhvr>
                                      <p:tavLst>
                                        <p:tav tm="0">
                                          <p:val>
                                            <p:strVal val="#ppt_y+#ppt_h*1.125000"/>
                                          </p:val>
                                        </p:tav>
                                        <p:tav tm="100000">
                                          <p:val>
                                            <p:strVal val="#ppt_y"/>
                                          </p:val>
                                        </p:tav>
                                      </p:tavLst>
                                    </p:anim>
                                    <p:animEffect transition="in" filter="wipe(up)">
                                      <p:cBhvr>
                                        <p:cTn id="16" dur="500"/>
                                        <p:tgtEl>
                                          <p:spTgt spid="181"/>
                                        </p:tgtEl>
                                      </p:cBhvr>
                                    </p:animEffect>
                                  </p:childTnLst>
                                </p:cTn>
                              </p:par>
                              <p:par>
                                <p:cTn id="17" presetID="12" presetClass="entr" presetSubtype="1" fill="hold" grpId="0" nodeType="withEffect">
                                  <p:stCondLst>
                                    <p:cond delay="250"/>
                                  </p:stCondLst>
                                  <p:childTnLst>
                                    <p:set>
                                      <p:cBhvr>
                                        <p:cTn id="18" dur="1" fill="hold">
                                          <p:stCondLst>
                                            <p:cond delay="0"/>
                                          </p:stCondLst>
                                        </p:cTn>
                                        <p:tgtEl>
                                          <p:spTgt spid="193"/>
                                        </p:tgtEl>
                                        <p:attrNameLst>
                                          <p:attrName>style.visibility</p:attrName>
                                        </p:attrNameLst>
                                      </p:cBhvr>
                                      <p:to>
                                        <p:strVal val="visible"/>
                                      </p:to>
                                    </p:set>
                                    <p:anim calcmode="lin" valueType="num">
                                      <p:cBhvr additive="base">
                                        <p:cTn id="19" dur="500"/>
                                        <p:tgtEl>
                                          <p:spTgt spid="193"/>
                                        </p:tgtEl>
                                        <p:attrNameLst>
                                          <p:attrName>ppt_y</p:attrName>
                                        </p:attrNameLst>
                                      </p:cBhvr>
                                      <p:tavLst>
                                        <p:tav tm="0">
                                          <p:val>
                                            <p:strVal val="#ppt_y-#ppt_h*1.125000"/>
                                          </p:val>
                                        </p:tav>
                                        <p:tav tm="100000">
                                          <p:val>
                                            <p:strVal val="#ppt_y"/>
                                          </p:val>
                                        </p:tav>
                                      </p:tavLst>
                                    </p:anim>
                                    <p:animEffect transition="in" filter="wipe(down)">
                                      <p:cBhvr>
                                        <p:cTn id="20" dur="500"/>
                                        <p:tgtEl>
                                          <p:spTgt spid="193"/>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decel="100000" fill="hold" nodeType="clickEffect">
                                  <p:stCondLst>
                                    <p:cond delay="0"/>
                                  </p:stCondLst>
                                  <p:childTnLst>
                                    <p:set>
                                      <p:cBhvr>
                                        <p:cTn id="24" dur="1" fill="hold">
                                          <p:stCondLst>
                                            <p:cond delay="0"/>
                                          </p:stCondLst>
                                        </p:cTn>
                                        <p:tgtEl>
                                          <p:spTgt spid="177"/>
                                        </p:tgtEl>
                                        <p:attrNameLst>
                                          <p:attrName>style.visibility</p:attrName>
                                        </p:attrNameLst>
                                      </p:cBhvr>
                                      <p:to>
                                        <p:strVal val="visible"/>
                                      </p:to>
                                    </p:set>
                                    <p:anim calcmode="lin" valueType="num">
                                      <p:cBhvr additive="base">
                                        <p:cTn id="25" dur="750" fill="hold"/>
                                        <p:tgtEl>
                                          <p:spTgt spid="177"/>
                                        </p:tgtEl>
                                        <p:attrNameLst>
                                          <p:attrName>ppt_x</p:attrName>
                                        </p:attrNameLst>
                                      </p:cBhvr>
                                      <p:tavLst>
                                        <p:tav tm="0">
                                          <p:val>
                                            <p:strVal val="#ppt_x"/>
                                          </p:val>
                                        </p:tav>
                                        <p:tav tm="100000">
                                          <p:val>
                                            <p:strVal val="#ppt_x"/>
                                          </p:val>
                                        </p:tav>
                                      </p:tavLst>
                                    </p:anim>
                                    <p:anim calcmode="lin" valueType="num">
                                      <p:cBhvr additive="base">
                                        <p:cTn id="26" dur="750" fill="hold"/>
                                        <p:tgtEl>
                                          <p:spTgt spid="177"/>
                                        </p:tgtEl>
                                        <p:attrNameLst>
                                          <p:attrName>ppt_y</p:attrName>
                                        </p:attrNameLst>
                                      </p:cBhvr>
                                      <p:tavLst>
                                        <p:tav tm="0">
                                          <p:val>
                                            <p:strVal val="1+#ppt_h/2"/>
                                          </p:val>
                                        </p:tav>
                                        <p:tav tm="100000">
                                          <p:val>
                                            <p:strVal val="#ppt_y"/>
                                          </p:val>
                                        </p:tav>
                                      </p:tavLst>
                                    </p:anim>
                                  </p:childTnLst>
                                </p:cTn>
                              </p:par>
                              <p:par>
                                <p:cTn id="27" presetID="2" presetClass="entr" presetSubtype="2" decel="100000" fill="hold" grpId="0" nodeType="withEffect">
                                  <p:stCondLst>
                                    <p:cond delay="0"/>
                                  </p:stCondLst>
                                  <p:childTnLst>
                                    <p:set>
                                      <p:cBhvr>
                                        <p:cTn id="28" dur="1" fill="hold">
                                          <p:stCondLst>
                                            <p:cond delay="0"/>
                                          </p:stCondLst>
                                        </p:cTn>
                                        <p:tgtEl>
                                          <p:spTgt spid="191"/>
                                        </p:tgtEl>
                                        <p:attrNameLst>
                                          <p:attrName>style.visibility</p:attrName>
                                        </p:attrNameLst>
                                      </p:cBhvr>
                                      <p:to>
                                        <p:strVal val="visible"/>
                                      </p:to>
                                    </p:set>
                                    <p:anim calcmode="lin" valueType="num">
                                      <p:cBhvr additive="base">
                                        <p:cTn id="29" dur="750" fill="hold"/>
                                        <p:tgtEl>
                                          <p:spTgt spid="191"/>
                                        </p:tgtEl>
                                        <p:attrNameLst>
                                          <p:attrName>ppt_x</p:attrName>
                                        </p:attrNameLst>
                                      </p:cBhvr>
                                      <p:tavLst>
                                        <p:tav tm="0">
                                          <p:val>
                                            <p:strVal val="1+#ppt_w/2"/>
                                          </p:val>
                                        </p:tav>
                                        <p:tav tm="100000">
                                          <p:val>
                                            <p:strVal val="#ppt_x"/>
                                          </p:val>
                                        </p:tav>
                                      </p:tavLst>
                                    </p:anim>
                                    <p:anim calcmode="lin" valueType="num">
                                      <p:cBhvr additive="base">
                                        <p:cTn id="30" dur="750" fill="hold"/>
                                        <p:tgtEl>
                                          <p:spTgt spid="191"/>
                                        </p:tgtEl>
                                        <p:attrNameLst>
                                          <p:attrName>ppt_y</p:attrName>
                                        </p:attrNameLst>
                                      </p:cBhvr>
                                      <p:tavLst>
                                        <p:tav tm="0">
                                          <p:val>
                                            <p:strVal val="#ppt_y"/>
                                          </p:val>
                                        </p:tav>
                                        <p:tav tm="100000">
                                          <p:val>
                                            <p:strVal val="#ppt_y"/>
                                          </p:val>
                                        </p:tav>
                                      </p:tavLst>
                                    </p:anim>
                                  </p:childTnLst>
                                </p:cTn>
                              </p:par>
                              <p:par>
                                <p:cTn id="31" presetID="22" presetClass="entr" presetSubtype="8" fill="hold" nodeType="withEffect">
                                  <p:stCondLst>
                                    <p:cond delay="0"/>
                                  </p:stCondLst>
                                  <p:childTnLst>
                                    <p:set>
                                      <p:cBhvr>
                                        <p:cTn id="32" dur="1" fill="hold">
                                          <p:stCondLst>
                                            <p:cond delay="0"/>
                                          </p:stCondLst>
                                        </p:cTn>
                                        <p:tgtEl>
                                          <p:spTgt spid="188"/>
                                        </p:tgtEl>
                                        <p:attrNameLst>
                                          <p:attrName>style.visibility</p:attrName>
                                        </p:attrNameLst>
                                      </p:cBhvr>
                                      <p:to>
                                        <p:strVal val="visible"/>
                                      </p:to>
                                    </p:set>
                                    <p:animEffect transition="in" filter="wipe(left)">
                                      <p:cBhvr>
                                        <p:cTn id="33" dur="750"/>
                                        <p:tgtEl>
                                          <p:spTgt spid="188"/>
                                        </p:tgtEl>
                                      </p:cBhvr>
                                    </p:animEffect>
                                  </p:childTnLst>
                                </p:cTn>
                              </p:par>
                              <p:par>
                                <p:cTn id="34" presetID="12" presetClass="entr" presetSubtype="4" fill="hold" grpId="0" nodeType="withEffect">
                                  <p:stCondLst>
                                    <p:cond delay="250"/>
                                  </p:stCondLst>
                                  <p:childTnLst>
                                    <p:set>
                                      <p:cBhvr>
                                        <p:cTn id="35" dur="1" fill="hold">
                                          <p:stCondLst>
                                            <p:cond delay="0"/>
                                          </p:stCondLst>
                                        </p:cTn>
                                        <p:tgtEl>
                                          <p:spTgt spid="182"/>
                                        </p:tgtEl>
                                        <p:attrNameLst>
                                          <p:attrName>style.visibility</p:attrName>
                                        </p:attrNameLst>
                                      </p:cBhvr>
                                      <p:to>
                                        <p:strVal val="visible"/>
                                      </p:to>
                                    </p:set>
                                    <p:anim calcmode="lin" valueType="num">
                                      <p:cBhvr additive="base">
                                        <p:cTn id="36" dur="500"/>
                                        <p:tgtEl>
                                          <p:spTgt spid="182"/>
                                        </p:tgtEl>
                                        <p:attrNameLst>
                                          <p:attrName>ppt_y</p:attrName>
                                        </p:attrNameLst>
                                      </p:cBhvr>
                                      <p:tavLst>
                                        <p:tav tm="0">
                                          <p:val>
                                            <p:strVal val="#ppt_y+#ppt_h*1.125000"/>
                                          </p:val>
                                        </p:tav>
                                        <p:tav tm="100000">
                                          <p:val>
                                            <p:strVal val="#ppt_y"/>
                                          </p:val>
                                        </p:tav>
                                      </p:tavLst>
                                    </p:anim>
                                    <p:animEffect transition="in" filter="wipe(up)">
                                      <p:cBhvr>
                                        <p:cTn id="37" dur="500"/>
                                        <p:tgtEl>
                                          <p:spTgt spid="182"/>
                                        </p:tgtEl>
                                      </p:cBhvr>
                                    </p:animEffect>
                                  </p:childTnLst>
                                </p:cTn>
                              </p:par>
                              <p:par>
                                <p:cTn id="38" presetID="12" presetClass="entr" presetSubtype="1" fill="hold" grpId="0" nodeType="withEffect">
                                  <p:stCondLst>
                                    <p:cond delay="250"/>
                                  </p:stCondLst>
                                  <p:childTnLst>
                                    <p:set>
                                      <p:cBhvr>
                                        <p:cTn id="39" dur="1" fill="hold">
                                          <p:stCondLst>
                                            <p:cond delay="0"/>
                                          </p:stCondLst>
                                        </p:cTn>
                                        <p:tgtEl>
                                          <p:spTgt spid="194"/>
                                        </p:tgtEl>
                                        <p:attrNameLst>
                                          <p:attrName>style.visibility</p:attrName>
                                        </p:attrNameLst>
                                      </p:cBhvr>
                                      <p:to>
                                        <p:strVal val="visible"/>
                                      </p:to>
                                    </p:set>
                                    <p:anim calcmode="lin" valueType="num">
                                      <p:cBhvr additive="base">
                                        <p:cTn id="40" dur="500"/>
                                        <p:tgtEl>
                                          <p:spTgt spid="194"/>
                                        </p:tgtEl>
                                        <p:attrNameLst>
                                          <p:attrName>ppt_y</p:attrName>
                                        </p:attrNameLst>
                                      </p:cBhvr>
                                      <p:tavLst>
                                        <p:tav tm="0">
                                          <p:val>
                                            <p:strVal val="#ppt_y-#ppt_h*1.125000"/>
                                          </p:val>
                                        </p:tav>
                                        <p:tav tm="100000">
                                          <p:val>
                                            <p:strVal val="#ppt_y"/>
                                          </p:val>
                                        </p:tav>
                                      </p:tavLst>
                                    </p:anim>
                                    <p:animEffect transition="in" filter="wipe(down)">
                                      <p:cBhvr>
                                        <p:cTn id="41" dur="500"/>
                                        <p:tgtEl>
                                          <p:spTgt spid="194"/>
                                        </p:tgtEl>
                                      </p:cBhvr>
                                    </p:animEffect>
                                  </p:childTnLst>
                                </p:cTn>
                              </p:par>
                            </p:childTnLst>
                          </p:cTn>
                        </p:par>
                      </p:childTnLst>
                    </p:cTn>
                  </p:par>
                  <p:par>
                    <p:cTn id="42" fill="hold">
                      <p:stCondLst>
                        <p:cond delay="indefinite"/>
                      </p:stCondLst>
                      <p:childTnLst>
                        <p:par>
                          <p:cTn id="43" fill="hold">
                            <p:stCondLst>
                              <p:cond delay="0"/>
                            </p:stCondLst>
                            <p:childTnLst>
                              <p:par>
                                <p:cTn id="44" presetID="2" presetClass="entr" presetSubtype="4" decel="100000" fill="hold" nodeType="clickEffect">
                                  <p:stCondLst>
                                    <p:cond delay="0"/>
                                  </p:stCondLst>
                                  <p:childTnLst>
                                    <p:set>
                                      <p:cBhvr>
                                        <p:cTn id="45" dur="1" fill="hold">
                                          <p:stCondLst>
                                            <p:cond delay="0"/>
                                          </p:stCondLst>
                                        </p:cTn>
                                        <p:tgtEl>
                                          <p:spTgt spid="176"/>
                                        </p:tgtEl>
                                        <p:attrNameLst>
                                          <p:attrName>style.visibility</p:attrName>
                                        </p:attrNameLst>
                                      </p:cBhvr>
                                      <p:to>
                                        <p:strVal val="visible"/>
                                      </p:to>
                                    </p:set>
                                    <p:anim calcmode="lin" valueType="num">
                                      <p:cBhvr additive="base">
                                        <p:cTn id="46" dur="750" fill="hold"/>
                                        <p:tgtEl>
                                          <p:spTgt spid="176"/>
                                        </p:tgtEl>
                                        <p:attrNameLst>
                                          <p:attrName>ppt_x</p:attrName>
                                        </p:attrNameLst>
                                      </p:cBhvr>
                                      <p:tavLst>
                                        <p:tav tm="0">
                                          <p:val>
                                            <p:strVal val="#ppt_x"/>
                                          </p:val>
                                        </p:tav>
                                        <p:tav tm="100000">
                                          <p:val>
                                            <p:strVal val="#ppt_x"/>
                                          </p:val>
                                        </p:tav>
                                      </p:tavLst>
                                    </p:anim>
                                    <p:anim calcmode="lin" valueType="num">
                                      <p:cBhvr additive="base">
                                        <p:cTn id="47" dur="750" fill="hold"/>
                                        <p:tgtEl>
                                          <p:spTgt spid="176"/>
                                        </p:tgtEl>
                                        <p:attrNameLst>
                                          <p:attrName>ppt_y</p:attrName>
                                        </p:attrNameLst>
                                      </p:cBhvr>
                                      <p:tavLst>
                                        <p:tav tm="0">
                                          <p:val>
                                            <p:strVal val="1+#ppt_h/2"/>
                                          </p:val>
                                        </p:tav>
                                        <p:tav tm="100000">
                                          <p:val>
                                            <p:strVal val="#ppt_y"/>
                                          </p:val>
                                        </p:tav>
                                      </p:tavLst>
                                    </p:anim>
                                  </p:childTnLst>
                                </p:cTn>
                              </p:par>
                              <p:par>
                                <p:cTn id="48" presetID="2" presetClass="entr" presetSubtype="2" decel="100000" fill="hold" grpId="0" nodeType="withEffect">
                                  <p:stCondLst>
                                    <p:cond delay="0"/>
                                  </p:stCondLst>
                                  <p:childTnLst>
                                    <p:set>
                                      <p:cBhvr>
                                        <p:cTn id="49" dur="1" fill="hold">
                                          <p:stCondLst>
                                            <p:cond delay="0"/>
                                          </p:stCondLst>
                                        </p:cTn>
                                        <p:tgtEl>
                                          <p:spTgt spid="192"/>
                                        </p:tgtEl>
                                        <p:attrNameLst>
                                          <p:attrName>style.visibility</p:attrName>
                                        </p:attrNameLst>
                                      </p:cBhvr>
                                      <p:to>
                                        <p:strVal val="visible"/>
                                      </p:to>
                                    </p:set>
                                    <p:anim calcmode="lin" valueType="num">
                                      <p:cBhvr additive="base">
                                        <p:cTn id="50" dur="750" fill="hold"/>
                                        <p:tgtEl>
                                          <p:spTgt spid="192"/>
                                        </p:tgtEl>
                                        <p:attrNameLst>
                                          <p:attrName>ppt_x</p:attrName>
                                        </p:attrNameLst>
                                      </p:cBhvr>
                                      <p:tavLst>
                                        <p:tav tm="0">
                                          <p:val>
                                            <p:strVal val="1+#ppt_w/2"/>
                                          </p:val>
                                        </p:tav>
                                        <p:tav tm="100000">
                                          <p:val>
                                            <p:strVal val="#ppt_x"/>
                                          </p:val>
                                        </p:tav>
                                      </p:tavLst>
                                    </p:anim>
                                    <p:anim calcmode="lin" valueType="num">
                                      <p:cBhvr additive="base">
                                        <p:cTn id="51" dur="750" fill="hold"/>
                                        <p:tgtEl>
                                          <p:spTgt spid="192"/>
                                        </p:tgtEl>
                                        <p:attrNameLst>
                                          <p:attrName>ppt_y</p:attrName>
                                        </p:attrNameLst>
                                      </p:cBhvr>
                                      <p:tavLst>
                                        <p:tav tm="0">
                                          <p:val>
                                            <p:strVal val="#ppt_y"/>
                                          </p:val>
                                        </p:tav>
                                        <p:tav tm="100000">
                                          <p:val>
                                            <p:strVal val="#ppt_y"/>
                                          </p:val>
                                        </p:tav>
                                      </p:tavLst>
                                    </p:anim>
                                  </p:childTnLst>
                                </p:cTn>
                              </p:par>
                              <p:par>
                                <p:cTn id="52" presetID="22" presetClass="entr" presetSubtype="8" fill="hold" nodeType="withEffect">
                                  <p:stCondLst>
                                    <p:cond delay="0"/>
                                  </p:stCondLst>
                                  <p:childTnLst>
                                    <p:set>
                                      <p:cBhvr>
                                        <p:cTn id="53" dur="1" fill="hold">
                                          <p:stCondLst>
                                            <p:cond delay="0"/>
                                          </p:stCondLst>
                                        </p:cTn>
                                        <p:tgtEl>
                                          <p:spTgt spid="189"/>
                                        </p:tgtEl>
                                        <p:attrNameLst>
                                          <p:attrName>style.visibility</p:attrName>
                                        </p:attrNameLst>
                                      </p:cBhvr>
                                      <p:to>
                                        <p:strVal val="visible"/>
                                      </p:to>
                                    </p:set>
                                    <p:animEffect transition="in" filter="wipe(left)">
                                      <p:cBhvr>
                                        <p:cTn id="54" dur="750"/>
                                        <p:tgtEl>
                                          <p:spTgt spid="189"/>
                                        </p:tgtEl>
                                      </p:cBhvr>
                                    </p:animEffect>
                                  </p:childTnLst>
                                </p:cTn>
                              </p:par>
                              <p:par>
                                <p:cTn id="55" presetID="12" presetClass="entr" presetSubtype="4" fill="hold" nodeType="withEffect">
                                  <p:stCondLst>
                                    <p:cond delay="250"/>
                                  </p:stCondLst>
                                  <p:childTnLst>
                                    <p:set>
                                      <p:cBhvr>
                                        <p:cTn id="56" dur="1" fill="hold">
                                          <p:stCondLst>
                                            <p:cond delay="0"/>
                                          </p:stCondLst>
                                        </p:cTn>
                                        <p:tgtEl>
                                          <p:spTgt spid="183"/>
                                        </p:tgtEl>
                                        <p:attrNameLst>
                                          <p:attrName>style.visibility</p:attrName>
                                        </p:attrNameLst>
                                      </p:cBhvr>
                                      <p:to>
                                        <p:strVal val="visible"/>
                                      </p:to>
                                    </p:set>
                                    <p:anim calcmode="lin" valueType="num">
                                      <p:cBhvr additive="base">
                                        <p:cTn id="57" dur="500"/>
                                        <p:tgtEl>
                                          <p:spTgt spid="183"/>
                                        </p:tgtEl>
                                        <p:attrNameLst>
                                          <p:attrName>ppt_y</p:attrName>
                                        </p:attrNameLst>
                                      </p:cBhvr>
                                      <p:tavLst>
                                        <p:tav tm="0">
                                          <p:val>
                                            <p:strVal val="#ppt_y+#ppt_h*1.125000"/>
                                          </p:val>
                                        </p:tav>
                                        <p:tav tm="100000">
                                          <p:val>
                                            <p:strVal val="#ppt_y"/>
                                          </p:val>
                                        </p:tav>
                                      </p:tavLst>
                                    </p:anim>
                                    <p:animEffect transition="in" filter="wipe(up)">
                                      <p:cBhvr>
                                        <p:cTn id="58" dur="500"/>
                                        <p:tgtEl>
                                          <p:spTgt spid="183"/>
                                        </p:tgtEl>
                                      </p:cBhvr>
                                    </p:animEffect>
                                  </p:childTnLst>
                                </p:cTn>
                              </p:par>
                              <p:par>
                                <p:cTn id="59" presetID="12" presetClass="entr" presetSubtype="1" fill="hold" grpId="0" nodeType="withEffect">
                                  <p:stCondLst>
                                    <p:cond delay="250"/>
                                  </p:stCondLst>
                                  <p:childTnLst>
                                    <p:set>
                                      <p:cBhvr>
                                        <p:cTn id="60" dur="1" fill="hold">
                                          <p:stCondLst>
                                            <p:cond delay="0"/>
                                          </p:stCondLst>
                                        </p:cTn>
                                        <p:tgtEl>
                                          <p:spTgt spid="195"/>
                                        </p:tgtEl>
                                        <p:attrNameLst>
                                          <p:attrName>style.visibility</p:attrName>
                                        </p:attrNameLst>
                                      </p:cBhvr>
                                      <p:to>
                                        <p:strVal val="visible"/>
                                      </p:to>
                                    </p:set>
                                    <p:anim calcmode="lin" valueType="num">
                                      <p:cBhvr additive="base">
                                        <p:cTn id="61" dur="500"/>
                                        <p:tgtEl>
                                          <p:spTgt spid="195"/>
                                        </p:tgtEl>
                                        <p:attrNameLst>
                                          <p:attrName>ppt_y</p:attrName>
                                        </p:attrNameLst>
                                      </p:cBhvr>
                                      <p:tavLst>
                                        <p:tav tm="0">
                                          <p:val>
                                            <p:strVal val="#ppt_y-#ppt_h*1.125000"/>
                                          </p:val>
                                        </p:tav>
                                        <p:tav tm="100000">
                                          <p:val>
                                            <p:strVal val="#ppt_y"/>
                                          </p:val>
                                        </p:tav>
                                      </p:tavLst>
                                    </p:anim>
                                    <p:animEffect transition="in" filter="wipe(down)">
                                      <p:cBhvr>
                                        <p:cTn id="62" dur="500"/>
                                        <p:tgtEl>
                                          <p:spTgt spid="1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animBg="1"/>
      <p:bldP spid="182" grpId="0" animBg="1"/>
      <p:bldP spid="190" grpId="0" animBg="1"/>
      <p:bldP spid="191" grpId="0" animBg="1"/>
      <p:bldP spid="192" grpId="0" animBg="1"/>
      <p:bldP spid="193" grpId="0" animBg="1"/>
      <p:bldP spid="194" grpId="0" animBg="1"/>
      <p:bldP spid="195" grpId="0" animBg="1"/>
    </p:bld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Engage slide">
    <p:spTree>
      <p:nvGrpSpPr>
        <p:cNvPr id="1" name=""/>
        <p:cNvGrpSpPr/>
        <p:nvPr/>
      </p:nvGrpSpPr>
      <p:grpSpPr>
        <a:xfrm>
          <a:off x="0" y="0"/>
          <a:ext cx="0" cy="0"/>
          <a:chOff x="0" y="0"/>
          <a:chExt cx="0" cy="0"/>
        </a:xfrm>
      </p:grpSpPr>
      <p:sp>
        <p:nvSpPr>
          <p:cNvPr id="3" name="AutoShape 118"/>
          <p:cNvSpPr>
            <a:spLocks noChangeAspect="1" noChangeArrowheads="1" noTextEdit="1"/>
          </p:cNvSpPr>
          <p:nvPr userDrawn="1"/>
        </p:nvSpPr>
        <p:spPr bwMode="auto">
          <a:xfrm>
            <a:off x="8220382" y="1499787"/>
            <a:ext cx="3643372" cy="3324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 name="AutoShape 151"/>
          <p:cNvSpPr>
            <a:spLocks noChangeAspect="1" noChangeArrowheads="1" noTextEdit="1"/>
          </p:cNvSpPr>
          <p:nvPr userDrawn="1"/>
        </p:nvSpPr>
        <p:spPr bwMode="auto">
          <a:xfrm>
            <a:off x="8209493" y="4919145"/>
            <a:ext cx="3654262" cy="1535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 name="AutoShape 167"/>
          <p:cNvSpPr>
            <a:spLocks noChangeAspect="1" noChangeArrowheads="1" noTextEdit="1"/>
          </p:cNvSpPr>
          <p:nvPr userDrawn="1"/>
        </p:nvSpPr>
        <p:spPr bwMode="auto">
          <a:xfrm>
            <a:off x="6316245" y="4919145"/>
            <a:ext cx="1698788" cy="1535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 name="AutoShape 177"/>
          <p:cNvSpPr>
            <a:spLocks noChangeAspect="1" noChangeArrowheads="1" noTextEdit="1"/>
          </p:cNvSpPr>
          <p:nvPr userDrawn="1"/>
        </p:nvSpPr>
        <p:spPr bwMode="auto">
          <a:xfrm>
            <a:off x="4401218" y="4919145"/>
            <a:ext cx="1709678" cy="1535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 name="AutoShape 219"/>
          <p:cNvSpPr>
            <a:spLocks noChangeAspect="1" noChangeArrowheads="1" noTextEdit="1"/>
          </p:cNvSpPr>
          <p:nvPr userDrawn="1"/>
        </p:nvSpPr>
        <p:spPr bwMode="auto">
          <a:xfrm>
            <a:off x="2486194" y="3240578"/>
            <a:ext cx="1709679" cy="153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 name="AutoShape 257"/>
          <p:cNvSpPr>
            <a:spLocks noChangeAspect="1" noChangeArrowheads="1" noTextEdit="1"/>
          </p:cNvSpPr>
          <p:nvPr userDrawn="1"/>
        </p:nvSpPr>
        <p:spPr bwMode="auto">
          <a:xfrm>
            <a:off x="583614" y="3240578"/>
            <a:ext cx="1697232" cy="153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 name="AutoShape 3"/>
          <p:cNvSpPr>
            <a:spLocks noChangeAspect="1" noChangeArrowheads="1" noTextEdit="1"/>
          </p:cNvSpPr>
          <p:nvPr userDrawn="1"/>
        </p:nvSpPr>
        <p:spPr bwMode="auto">
          <a:xfrm>
            <a:off x="583613" y="1499786"/>
            <a:ext cx="1697233" cy="1544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 name="AutoShape 77"/>
          <p:cNvSpPr>
            <a:spLocks noChangeAspect="1" noChangeArrowheads="1" noTextEdit="1"/>
          </p:cNvSpPr>
          <p:nvPr userDrawn="1"/>
        </p:nvSpPr>
        <p:spPr bwMode="auto">
          <a:xfrm>
            <a:off x="4401220" y="1499789"/>
            <a:ext cx="1709677" cy="1544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 name="Rectangle 5"/>
          <p:cNvSpPr>
            <a:spLocks noChangeArrowheads="1"/>
          </p:cNvSpPr>
          <p:nvPr/>
        </p:nvSpPr>
        <p:spPr bwMode="auto">
          <a:xfrm>
            <a:off x="449017" y="1212184"/>
            <a:ext cx="5522617" cy="1864634"/>
          </a:xfrm>
          <a:prstGeom prst="rect">
            <a:avLst/>
          </a:prstGeom>
          <a:solidFill>
            <a:schemeClr val="accent1"/>
          </a:solidFill>
          <a:ln>
            <a:noFill/>
          </a:ln>
        </p:spPr>
        <p:txBody>
          <a:bodyPr vert="horz" wrap="square" lIns="182806" tIns="44802" rIns="89606" bIns="44802" numCol="1" anchor="ctr" anchorCtr="0" compatLnSpc="1">
            <a:prstTxWarp prst="textNoShape">
              <a:avLst/>
            </a:prstTxWarp>
          </a:bodyPr>
          <a:lstStyle/>
          <a:p>
            <a:pPr defTabSz="914005">
              <a:lnSpc>
                <a:spcPct val="80000"/>
              </a:lnSpc>
              <a:spcBef>
                <a:spcPts val="587"/>
              </a:spcBef>
              <a:spcAft>
                <a:spcPts val="587"/>
              </a:spcAft>
              <a:defRPr/>
            </a:pPr>
            <a:r>
              <a:rPr lang="en-US" sz="3600" b="1" dirty="0">
                <a:gradFill>
                  <a:gsLst>
                    <a:gs pos="0">
                      <a:srgbClr val="FFFFFF"/>
                    </a:gs>
                    <a:gs pos="100000">
                      <a:srgbClr val="FFFFFF"/>
                    </a:gs>
                  </a:gsLst>
                  <a:lin ang="5400000" scaled="0"/>
                </a:gradFill>
                <a:latin typeface="Segoe UI Light"/>
              </a:rPr>
              <a:t>Microsoft Tech Community</a:t>
            </a:r>
          </a:p>
          <a:p>
            <a:pPr defTabSz="914005">
              <a:lnSpc>
                <a:spcPct val="80000"/>
              </a:lnSpc>
              <a:spcBef>
                <a:spcPts val="587"/>
              </a:spcBef>
              <a:spcAft>
                <a:spcPts val="587"/>
              </a:spcAft>
              <a:defRPr/>
            </a:pPr>
            <a:r>
              <a:rPr lang="en-US" sz="1799" u="sng" dirty="0">
                <a:solidFill>
                  <a:schemeClr val="bg1"/>
                </a:solidFill>
                <a:latin typeface="+mn-lt"/>
              </a:rPr>
              <a:t>https://techcommunity.microsoft.com</a:t>
            </a:r>
            <a:endParaRPr lang="en-US" sz="1799" u="sng" dirty="0">
              <a:solidFill>
                <a:schemeClr val="bg1"/>
              </a:solidFill>
              <a:latin typeface="Segoe UI"/>
            </a:endParaRPr>
          </a:p>
        </p:txBody>
      </p:sp>
      <p:grpSp>
        <p:nvGrpSpPr>
          <p:cNvPr id="14" name="Group 13"/>
          <p:cNvGrpSpPr/>
          <p:nvPr userDrawn="1"/>
        </p:nvGrpSpPr>
        <p:grpSpPr>
          <a:xfrm>
            <a:off x="8205829" y="1218557"/>
            <a:ext cx="3782426" cy="3620806"/>
            <a:chOff x="8206628" y="1217640"/>
            <a:chExt cx="3783948" cy="3622263"/>
          </a:xfrm>
        </p:grpSpPr>
        <p:grpSp>
          <p:nvGrpSpPr>
            <p:cNvPr id="15" name="Group 14"/>
            <p:cNvGrpSpPr/>
            <p:nvPr/>
          </p:nvGrpSpPr>
          <p:grpSpPr>
            <a:xfrm>
              <a:off x="10137980" y="1225066"/>
              <a:ext cx="1836984" cy="3614837"/>
              <a:chOff x="10137980" y="1225066"/>
              <a:chExt cx="1836984" cy="3614837"/>
            </a:xfrm>
          </p:grpSpPr>
          <p:sp>
            <p:nvSpPr>
              <p:cNvPr id="20" name="Rectangle 179"/>
              <p:cNvSpPr>
                <a:spLocks noChangeArrowheads="1"/>
              </p:cNvSpPr>
              <p:nvPr/>
            </p:nvSpPr>
            <p:spPr bwMode="auto">
              <a:xfrm>
                <a:off x="10137980" y="1225066"/>
                <a:ext cx="1836984" cy="3614837"/>
              </a:xfrm>
              <a:prstGeom prst="rect">
                <a:avLst/>
              </a:prstGeom>
              <a:solidFill>
                <a:srgbClr val="0078D7"/>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1" name="Freeform 316"/>
              <p:cNvSpPr>
                <a:spLocks/>
              </p:cNvSpPr>
              <p:nvPr/>
            </p:nvSpPr>
            <p:spPr bwMode="auto">
              <a:xfrm>
                <a:off x="10342441" y="3438133"/>
                <a:ext cx="1444690" cy="1092432"/>
              </a:xfrm>
              <a:custGeom>
                <a:avLst/>
                <a:gdLst>
                  <a:gd name="T0" fmla="*/ 1244 w 2575"/>
                  <a:gd name="T1" fmla="*/ 688 h 1947"/>
                  <a:gd name="T2" fmla="*/ 1541 w 2575"/>
                  <a:gd name="T3" fmla="*/ 140 h 1947"/>
                  <a:gd name="T4" fmla="*/ 1624 w 2575"/>
                  <a:gd name="T5" fmla="*/ 122 h 1947"/>
                  <a:gd name="T6" fmla="*/ 1701 w 2575"/>
                  <a:gd name="T7" fmla="*/ 67 h 1947"/>
                  <a:gd name="T8" fmla="*/ 1736 w 2575"/>
                  <a:gd name="T9" fmla="*/ 115 h 1947"/>
                  <a:gd name="T10" fmla="*/ 1710 w 2575"/>
                  <a:gd name="T11" fmla="*/ 202 h 1947"/>
                  <a:gd name="T12" fmla="*/ 2253 w 2575"/>
                  <a:gd name="T13" fmla="*/ 661 h 1947"/>
                  <a:gd name="T14" fmla="*/ 2294 w 2575"/>
                  <a:gd name="T15" fmla="*/ 706 h 1947"/>
                  <a:gd name="T16" fmla="*/ 2564 w 2575"/>
                  <a:gd name="T17" fmla="*/ 695 h 1947"/>
                  <a:gd name="T18" fmla="*/ 2339 w 2575"/>
                  <a:gd name="T19" fmla="*/ 828 h 1947"/>
                  <a:gd name="T20" fmla="*/ 2337 w 2575"/>
                  <a:gd name="T21" fmla="*/ 849 h 1947"/>
                  <a:gd name="T22" fmla="*/ 2575 w 2575"/>
                  <a:gd name="T23" fmla="*/ 865 h 1947"/>
                  <a:gd name="T24" fmla="*/ 2273 w 2575"/>
                  <a:gd name="T25" fmla="*/ 984 h 1947"/>
                  <a:gd name="T26" fmla="*/ 1768 w 2575"/>
                  <a:gd name="T27" fmla="*/ 1630 h 1947"/>
                  <a:gd name="T28" fmla="*/ 0 w 2575"/>
                  <a:gd name="T29" fmla="*/ 1328 h 1947"/>
                  <a:gd name="T30" fmla="*/ 951 w 2575"/>
                  <a:gd name="T31" fmla="*/ 1291 h 1947"/>
                  <a:gd name="T32" fmla="*/ 862 w 2575"/>
                  <a:gd name="T33" fmla="*/ 1069 h 1947"/>
                  <a:gd name="T34" fmla="*/ 574 w 2575"/>
                  <a:gd name="T35" fmla="*/ 940 h 1947"/>
                  <a:gd name="T36" fmla="*/ 585 w 2575"/>
                  <a:gd name="T37" fmla="*/ 881 h 1947"/>
                  <a:gd name="T38" fmla="*/ 722 w 2575"/>
                  <a:gd name="T39" fmla="*/ 839 h 1947"/>
                  <a:gd name="T40" fmla="*/ 453 w 2575"/>
                  <a:gd name="T41" fmla="*/ 615 h 1947"/>
                  <a:gd name="T42" fmla="*/ 475 w 2575"/>
                  <a:gd name="T43" fmla="*/ 571 h 1947"/>
                  <a:gd name="T44" fmla="*/ 592 w 2575"/>
                  <a:gd name="T45" fmla="*/ 557 h 1947"/>
                  <a:gd name="T46" fmla="*/ 388 w 2575"/>
                  <a:gd name="T47" fmla="*/ 303 h 1947"/>
                  <a:gd name="T48" fmla="*/ 457 w 2575"/>
                  <a:gd name="T49" fmla="*/ 259 h 1947"/>
                  <a:gd name="T50" fmla="*/ 1244 w 2575"/>
                  <a:gd name="T51" fmla="*/ 68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75" h="1947">
                    <a:moveTo>
                      <a:pt x="1244" y="688"/>
                    </a:moveTo>
                    <a:cubicBezTo>
                      <a:pt x="1326" y="429"/>
                      <a:pt x="1427" y="262"/>
                      <a:pt x="1541" y="140"/>
                    </a:cubicBezTo>
                    <a:cubicBezTo>
                      <a:pt x="1628" y="51"/>
                      <a:pt x="1674" y="21"/>
                      <a:pt x="1624" y="122"/>
                    </a:cubicBezTo>
                    <a:cubicBezTo>
                      <a:pt x="1644" y="103"/>
                      <a:pt x="1676" y="78"/>
                      <a:pt x="1701" y="67"/>
                    </a:cubicBezTo>
                    <a:cubicBezTo>
                      <a:pt x="1843" y="0"/>
                      <a:pt x="1832" y="55"/>
                      <a:pt x="1736" y="115"/>
                    </a:cubicBezTo>
                    <a:cubicBezTo>
                      <a:pt x="1999" y="21"/>
                      <a:pt x="1989" y="140"/>
                      <a:pt x="1710" y="202"/>
                    </a:cubicBezTo>
                    <a:cubicBezTo>
                      <a:pt x="1939" y="207"/>
                      <a:pt x="2182" y="351"/>
                      <a:pt x="2253" y="661"/>
                    </a:cubicBezTo>
                    <a:cubicBezTo>
                      <a:pt x="2262" y="704"/>
                      <a:pt x="2250" y="700"/>
                      <a:pt x="2294" y="706"/>
                    </a:cubicBezTo>
                    <a:cubicBezTo>
                      <a:pt x="2387" y="725"/>
                      <a:pt x="2477" y="723"/>
                      <a:pt x="2564" y="695"/>
                    </a:cubicBezTo>
                    <a:cubicBezTo>
                      <a:pt x="2554" y="759"/>
                      <a:pt x="2470" y="800"/>
                      <a:pt x="2339" y="828"/>
                    </a:cubicBezTo>
                    <a:cubicBezTo>
                      <a:pt x="2289" y="839"/>
                      <a:pt x="2280" y="835"/>
                      <a:pt x="2337" y="849"/>
                    </a:cubicBezTo>
                    <a:cubicBezTo>
                      <a:pt x="2410" y="865"/>
                      <a:pt x="2490" y="869"/>
                      <a:pt x="2575" y="865"/>
                    </a:cubicBezTo>
                    <a:cubicBezTo>
                      <a:pt x="2509" y="943"/>
                      <a:pt x="2403" y="982"/>
                      <a:pt x="2273" y="984"/>
                    </a:cubicBezTo>
                    <a:cubicBezTo>
                      <a:pt x="2191" y="1282"/>
                      <a:pt x="2005" y="1497"/>
                      <a:pt x="1768" y="1630"/>
                    </a:cubicBezTo>
                    <a:cubicBezTo>
                      <a:pt x="1212" y="1947"/>
                      <a:pt x="405" y="1901"/>
                      <a:pt x="0" y="1328"/>
                    </a:cubicBezTo>
                    <a:cubicBezTo>
                      <a:pt x="265" y="1536"/>
                      <a:pt x="658" y="1582"/>
                      <a:pt x="951" y="1291"/>
                    </a:cubicBezTo>
                    <a:cubicBezTo>
                      <a:pt x="759" y="1291"/>
                      <a:pt x="711" y="1147"/>
                      <a:pt x="862" y="1069"/>
                    </a:cubicBezTo>
                    <a:cubicBezTo>
                      <a:pt x="718" y="1066"/>
                      <a:pt x="626" y="1023"/>
                      <a:pt x="574" y="940"/>
                    </a:cubicBezTo>
                    <a:cubicBezTo>
                      <a:pt x="553" y="908"/>
                      <a:pt x="553" y="906"/>
                      <a:pt x="585" y="881"/>
                    </a:cubicBezTo>
                    <a:cubicBezTo>
                      <a:pt x="622" y="855"/>
                      <a:pt x="672" y="844"/>
                      <a:pt x="722" y="839"/>
                    </a:cubicBezTo>
                    <a:cubicBezTo>
                      <a:pt x="574" y="796"/>
                      <a:pt x="485" y="718"/>
                      <a:pt x="453" y="615"/>
                    </a:cubicBezTo>
                    <a:cubicBezTo>
                      <a:pt x="441" y="578"/>
                      <a:pt x="439" y="580"/>
                      <a:pt x="475" y="571"/>
                    </a:cubicBezTo>
                    <a:cubicBezTo>
                      <a:pt x="510" y="564"/>
                      <a:pt x="553" y="557"/>
                      <a:pt x="592" y="557"/>
                    </a:cubicBezTo>
                    <a:cubicBezTo>
                      <a:pt x="475" y="486"/>
                      <a:pt x="407" y="399"/>
                      <a:pt x="388" y="303"/>
                    </a:cubicBezTo>
                    <a:cubicBezTo>
                      <a:pt x="372" y="211"/>
                      <a:pt x="388" y="234"/>
                      <a:pt x="457" y="259"/>
                    </a:cubicBezTo>
                    <a:cubicBezTo>
                      <a:pt x="761" y="376"/>
                      <a:pt x="1063" y="502"/>
                      <a:pt x="1244" y="688"/>
                    </a:cubicBezTo>
                    <a:close/>
                  </a:path>
                </a:pathLst>
              </a:custGeom>
              <a:solidFill>
                <a:schemeClr val="bg1"/>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nvGrpSpPr>
            <p:cNvPr id="16" name="Group 15"/>
            <p:cNvGrpSpPr/>
            <p:nvPr/>
          </p:nvGrpSpPr>
          <p:grpSpPr>
            <a:xfrm>
              <a:off x="8206628" y="1217640"/>
              <a:ext cx="3783948" cy="1856191"/>
              <a:chOff x="8206628" y="1217640"/>
              <a:chExt cx="3783948" cy="1856191"/>
            </a:xfrm>
          </p:grpSpPr>
          <p:sp>
            <p:nvSpPr>
              <p:cNvPr id="17" name="Rectangle 120"/>
              <p:cNvSpPr>
                <a:spLocks noChangeArrowheads="1"/>
              </p:cNvSpPr>
              <p:nvPr/>
            </p:nvSpPr>
            <p:spPr bwMode="auto">
              <a:xfrm>
                <a:off x="8206628" y="1217640"/>
                <a:ext cx="3783948" cy="1856191"/>
              </a:xfrm>
              <a:prstGeom prst="rect">
                <a:avLst/>
              </a:prstGeom>
              <a:solidFill>
                <a:srgbClr val="0078D7"/>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 name="Rectangle 103"/>
              <p:cNvSpPr/>
              <p:nvPr/>
            </p:nvSpPr>
            <p:spPr>
              <a:xfrm>
                <a:off x="8232083" y="2234890"/>
                <a:ext cx="3633944" cy="363592"/>
              </a:xfrm>
              <a:prstGeom prst="rect">
                <a:avLst/>
              </a:prstGeom>
            </p:spPr>
            <p:txBody>
              <a:bodyPr wrap="square" lIns="0" rIns="0" bIns="89606" anchor="b" anchorCtr="0">
                <a:spAutoFit/>
              </a:bodyPr>
              <a:lstStyle/>
              <a:p>
                <a:pPr algn="ctr" defTabSz="914005">
                  <a:lnSpc>
                    <a:spcPct val="80000"/>
                  </a:lnSpc>
                  <a:spcBef>
                    <a:spcPts val="587"/>
                  </a:spcBef>
                  <a:spcAft>
                    <a:spcPts val="587"/>
                  </a:spcAft>
                  <a:defRPr/>
                </a:pPr>
                <a:r>
                  <a:rPr lang="en-US" sz="1799" u="sng" dirty="0">
                    <a:solidFill>
                      <a:schemeClr val="bg1"/>
                    </a:solidFill>
                    <a:latin typeface="Segoe UI"/>
                  </a:rPr>
                  <a:t>@</a:t>
                </a:r>
                <a:r>
                  <a:rPr lang="en-US" sz="1799" u="sng" dirty="0" err="1">
                    <a:solidFill>
                      <a:schemeClr val="bg1"/>
                    </a:solidFill>
                    <a:latin typeface="Segoe UI"/>
                  </a:rPr>
                  <a:t>OfficeDev</a:t>
                </a:r>
                <a:r>
                  <a:rPr lang="en-US" sz="1799" u="sng" dirty="0">
                    <a:solidFill>
                      <a:schemeClr val="bg1"/>
                    </a:solidFill>
                    <a:latin typeface="Segoe UI"/>
                  </a:rPr>
                  <a:t> </a:t>
                </a:r>
              </a:p>
            </p:txBody>
          </p:sp>
          <p:sp>
            <p:nvSpPr>
              <p:cNvPr id="19" name="Rectangle 104"/>
              <p:cNvSpPr/>
              <p:nvPr/>
            </p:nvSpPr>
            <p:spPr>
              <a:xfrm>
                <a:off x="8247644" y="1490659"/>
                <a:ext cx="3644837" cy="863080"/>
              </a:xfrm>
              <a:prstGeom prst="rect">
                <a:avLst/>
              </a:prstGeom>
            </p:spPr>
            <p:txBody>
              <a:bodyPr wrap="square" lIns="179213" tIns="143370" rIns="179213" bIns="89606">
                <a:spAutoFit/>
              </a:bodyPr>
              <a:lstStyle/>
              <a:p>
                <a:pPr algn="ctr" defTabSz="914005">
                  <a:spcBef>
                    <a:spcPts val="587"/>
                  </a:spcBef>
                  <a:spcAft>
                    <a:spcPts val="587"/>
                  </a:spcAft>
                  <a:defRPr/>
                </a:pPr>
                <a:r>
                  <a:rPr lang="en-US" sz="3998" b="1" dirty="0">
                    <a:gradFill>
                      <a:gsLst>
                        <a:gs pos="0">
                          <a:srgbClr val="FFFFFF"/>
                        </a:gs>
                        <a:gs pos="100000">
                          <a:srgbClr val="FFFFFF"/>
                        </a:gs>
                      </a:gsLst>
                      <a:lin ang="5400000" scaled="0"/>
                    </a:gradFill>
                    <a:latin typeface="Segoe UI Light"/>
                  </a:rPr>
                  <a:t>Twitter</a:t>
                </a:r>
              </a:p>
            </p:txBody>
          </p:sp>
        </p:grpSp>
      </p:grpSp>
      <p:grpSp>
        <p:nvGrpSpPr>
          <p:cNvPr id="22" name="Group 21"/>
          <p:cNvGrpSpPr/>
          <p:nvPr userDrawn="1"/>
        </p:nvGrpSpPr>
        <p:grpSpPr>
          <a:xfrm>
            <a:off x="8221381" y="3155932"/>
            <a:ext cx="1835475" cy="1683431"/>
            <a:chOff x="8272463" y="3235325"/>
            <a:chExt cx="1761331" cy="1615428"/>
          </a:xfrm>
        </p:grpSpPr>
        <p:sp>
          <p:nvSpPr>
            <p:cNvPr id="23" name="Rectangle 179"/>
            <p:cNvSpPr>
              <a:spLocks noChangeArrowheads="1"/>
            </p:cNvSpPr>
            <p:nvPr/>
          </p:nvSpPr>
          <p:spPr bwMode="auto">
            <a:xfrm>
              <a:off x="8272463" y="3235325"/>
              <a:ext cx="1761331" cy="1615428"/>
            </a:xfrm>
            <a:prstGeom prst="rect">
              <a:avLst/>
            </a:prstGeom>
            <a:solidFill>
              <a:schemeClr val="bg1">
                <a:lumMod val="75000"/>
              </a:schemeClr>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nvGrpSpPr>
            <p:cNvPr id="24" name="Group 23"/>
            <p:cNvGrpSpPr/>
            <p:nvPr/>
          </p:nvGrpSpPr>
          <p:grpSpPr>
            <a:xfrm>
              <a:off x="8385175" y="3462338"/>
              <a:ext cx="1535113" cy="1117599"/>
              <a:chOff x="8385175" y="3462338"/>
              <a:chExt cx="1535113" cy="1117599"/>
            </a:xfrm>
          </p:grpSpPr>
          <p:sp>
            <p:nvSpPr>
              <p:cNvPr id="25" name="AutoShape 333"/>
              <p:cNvSpPr>
                <a:spLocks noChangeAspect="1" noChangeArrowheads="1" noTextEdit="1"/>
              </p:cNvSpPr>
              <p:nvPr/>
            </p:nvSpPr>
            <p:spPr bwMode="auto">
              <a:xfrm>
                <a:off x="8385175" y="3462338"/>
                <a:ext cx="1535113" cy="1116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6" name="Freeform 335"/>
              <p:cNvSpPr>
                <a:spLocks/>
              </p:cNvSpPr>
              <p:nvPr/>
            </p:nvSpPr>
            <p:spPr bwMode="auto">
              <a:xfrm>
                <a:off x="9421813" y="3917950"/>
                <a:ext cx="498475" cy="661987"/>
              </a:xfrm>
              <a:custGeom>
                <a:avLst/>
                <a:gdLst>
                  <a:gd name="T0" fmla="*/ 227 w 227"/>
                  <a:gd name="T1" fmla="*/ 301 h 301"/>
                  <a:gd name="T2" fmla="*/ 162 w 227"/>
                  <a:gd name="T3" fmla="*/ 178 h 301"/>
                  <a:gd name="T4" fmla="*/ 168 w 227"/>
                  <a:gd name="T5" fmla="*/ 138 h 301"/>
                  <a:gd name="T6" fmla="*/ 168 w 227"/>
                  <a:gd name="T7" fmla="*/ 91 h 301"/>
                  <a:gd name="T8" fmla="*/ 90 w 227"/>
                  <a:gd name="T9" fmla="*/ 0 h 301"/>
                  <a:gd name="T10" fmla="*/ 0 w 227"/>
                  <a:gd name="T11" fmla="*/ 91 h 301"/>
                  <a:gd name="T12" fmla="*/ 0 w 227"/>
                  <a:gd name="T13" fmla="*/ 138 h 301"/>
                  <a:gd name="T14" fmla="*/ 51 w 227"/>
                  <a:gd name="T15" fmla="*/ 219 h 301"/>
                  <a:gd name="T16" fmla="*/ 77 w 227"/>
                  <a:gd name="T17" fmla="*/ 301 h 301"/>
                  <a:gd name="T18" fmla="*/ 227 w 227"/>
                  <a:gd name="T19" fmla="*/ 301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301">
                    <a:moveTo>
                      <a:pt x="227" y="301"/>
                    </a:moveTo>
                    <a:cubicBezTo>
                      <a:pt x="162" y="178"/>
                      <a:pt x="162" y="178"/>
                      <a:pt x="162" y="178"/>
                    </a:cubicBezTo>
                    <a:cubicBezTo>
                      <a:pt x="166" y="166"/>
                      <a:pt x="168" y="153"/>
                      <a:pt x="168" y="138"/>
                    </a:cubicBezTo>
                    <a:cubicBezTo>
                      <a:pt x="168" y="91"/>
                      <a:pt x="168" y="91"/>
                      <a:pt x="168" y="91"/>
                    </a:cubicBezTo>
                    <a:cubicBezTo>
                      <a:pt x="168" y="41"/>
                      <a:pt x="140" y="0"/>
                      <a:pt x="90" y="0"/>
                    </a:cubicBezTo>
                    <a:cubicBezTo>
                      <a:pt x="41" y="0"/>
                      <a:pt x="0" y="41"/>
                      <a:pt x="0" y="91"/>
                    </a:cubicBezTo>
                    <a:cubicBezTo>
                      <a:pt x="0" y="138"/>
                      <a:pt x="0" y="138"/>
                      <a:pt x="0" y="138"/>
                    </a:cubicBezTo>
                    <a:cubicBezTo>
                      <a:pt x="0" y="174"/>
                      <a:pt x="21" y="205"/>
                      <a:pt x="51" y="219"/>
                    </a:cubicBezTo>
                    <a:cubicBezTo>
                      <a:pt x="77" y="301"/>
                      <a:pt x="77" y="301"/>
                      <a:pt x="77" y="301"/>
                    </a:cubicBezTo>
                    <a:lnTo>
                      <a:pt x="227" y="301"/>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7" name="Freeform 336"/>
              <p:cNvSpPr>
                <a:spLocks/>
              </p:cNvSpPr>
              <p:nvPr/>
            </p:nvSpPr>
            <p:spPr bwMode="auto">
              <a:xfrm>
                <a:off x="9428163" y="4271963"/>
                <a:ext cx="136525" cy="88900"/>
              </a:xfrm>
              <a:custGeom>
                <a:avLst/>
                <a:gdLst>
                  <a:gd name="T0" fmla="*/ 23 w 62"/>
                  <a:gd name="T1" fmla="*/ 40 h 40"/>
                  <a:gd name="T2" fmla="*/ 62 w 62"/>
                  <a:gd name="T3" fmla="*/ 0 h 40"/>
                  <a:gd name="T4" fmla="*/ 0 w 62"/>
                  <a:gd name="T5" fmla="*/ 0 h 40"/>
                  <a:gd name="T6" fmla="*/ 23 w 62"/>
                  <a:gd name="T7" fmla="*/ 40 h 40"/>
                </a:gdLst>
                <a:ahLst/>
                <a:cxnLst>
                  <a:cxn ang="0">
                    <a:pos x="T0" y="T1"/>
                  </a:cxn>
                  <a:cxn ang="0">
                    <a:pos x="T2" y="T3"/>
                  </a:cxn>
                  <a:cxn ang="0">
                    <a:pos x="T4" y="T5"/>
                  </a:cxn>
                  <a:cxn ang="0">
                    <a:pos x="T6" y="T7"/>
                  </a:cxn>
                </a:cxnLst>
                <a:rect l="0" t="0" r="r" b="b"/>
                <a:pathLst>
                  <a:path w="62" h="40">
                    <a:moveTo>
                      <a:pt x="23" y="40"/>
                    </a:moveTo>
                    <a:cubicBezTo>
                      <a:pt x="62" y="0"/>
                      <a:pt x="62" y="0"/>
                      <a:pt x="62" y="0"/>
                    </a:cubicBezTo>
                    <a:cubicBezTo>
                      <a:pt x="0" y="0"/>
                      <a:pt x="0" y="0"/>
                      <a:pt x="0" y="0"/>
                    </a:cubicBezTo>
                    <a:cubicBezTo>
                      <a:pt x="4" y="15"/>
                      <a:pt x="12" y="29"/>
                      <a:pt x="23" y="40"/>
                    </a:cubicBezTo>
                    <a:close/>
                  </a:path>
                </a:pathLst>
              </a:custGeom>
              <a:solidFill>
                <a:srgbClr val="4937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8" name="Rectangle 337"/>
              <p:cNvSpPr>
                <a:spLocks noChangeArrowheads="1"/>
              </p:cNvSpPr>
              <p:nvPr/>
            </p:nvSpPr>
            <p:spPr bwMode="auto">
              <a:xfrm>
                <a:off x="8458200" y="3541713"/>
                <a:ext cx="1143000" cy="6556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29" name="Rectangle 338"/>
              <p:cNvSpPr>
                <a:spLocks noChangeArrowheads="1"/>
              </p:cNvSpPr>
              <p:nvPr/>
            </p:nvSpPr>
            <p:spPr bwMode="auto">
              <a:xfrm>
                <a:off x="8458200" y="3644900"/>
                <a:ext cx="211138" cy="552450"/>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0" name="Rectangle 339"/>
              <p:cNvSpPr>
                <a:spLocks noChangeArrowheads="1"/>
              </p:cNvSpPr>
              <p:nvPr/>
            </p:nvSpPr>
            <p:spPr bwMode="auto">
              <a:xfrm>
                <a:off x="8472488" y="3552825"/>
                <a:ext cx="1138238" cy="9207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1" name="Freeform 340"/>
              <p:cNvSpPr>
                <a:spLocks noEditPoints="1"/>
              </p:cNvSpPr>
              <p:nvPr/>
            </p:nvSpPr>
            <p:spPr bwMode="auto">
              <a:xfrm>
                <a:off x="8385175" y="3463925"/>
                <a:ext cx="1304925" cy="812800"/>
              </a:xfrm>
              <a:custGeom>
                <a:avLst/>
                <a:gdLst>
                  <a:gd name="T0" fmla="*/ 585 w 594"/>
                  <a:gd name="T1" fmla="*/ 0 h 369"/>
                  <a:gd name="T2" fmla="*/ 8 w 594"/>
                  <a:gd name="T3" fmla="*/ 0 h 369"/>
                  <a:gd name="T4" fmla="*/ 0 w 594"/>
                  <a:gd name="T5" fmla="*/ 9 h 369"/>
                  <a:gd name="T6" fmla="*/ 0 w 594"/>
                  <a:gd name="T7" fmla="*/ 360 h 369"/>
                  <a:gd name="T8" fmla="*/ 8 w 594"/>
                  <a:gd name="T9" fmla="*/ 369 h 369"/>
                  <a:gd name="T10" fmla="*/ 585 w 594"/>
                  <a:gd name="T11" fmla="*/ 369 h 369"/>
                  <a:gd name="T12" fmla="*/ 594 w 594"/>
                  <a:gd name="T13" fmla="*/ 360 h 369"/>
                  <a:gd name="T14" fmla="*/ 594 w 594"/>
                  <a:gd name="T15" fmla="*/ 9 h 369"/>
                  <a:gd name="T16" fmla="*/ 585 w 594"/>
                  <a:gd name="T17" fmla="*/ 0 h 369"/>
                  <a:gd name="T18" fmla="*/ 548 w 594"/>
                  <a:gd name="T19" fmla="*/ 314 h 369"/>
                  <a:gd name="T20" fmla="*/ 541 w 594"/>
                  <a:gd name="T21" fmla="*/ 321 h 369"/>
                  <a:gd name="T22" fmla="*/ 53 w 594"/>
                  <a:gd name="T23" fmla="*/ 321 h 369"/>
                  <a:gd name="T24" fmla="*/ 46 w 594"/>
                  <a:gd name="T25" fmla="*/ 314 h 369"/>
                  <a:gd name="T26" fmla="*/ 46 w 594"/>
                  <a:gd name="T27" fmla="*/ 52 h 369"/>
                  <a:gd name="T28" fmla="*/ 53 w 594"/>
                  <a:gd name="T29" fmla="*/ 45 h 369"/>
                  <a:gd name="T30" fmla="*/ 541 w 594"/>
                  <a:gd name="T31" fmla="*/ 45 h 369"/>
                  <a:gd name="T32" fmla="*/ 548 w 594"/>
                  <a:gd name="T33" fmla="*/ 52 h 369"/>
                  <a:gd name="T34" fmla="*/ 548 w 594"/>
                  <a:gd name="T35" fmla="*/ 31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4" h="369">
                    <a:moveTo>
                      <a:pt x="585" y="0"/>
                    </a:moveTo>
                    <a:cubicBezTo>
                      <a:pt x="8" y="0"/>
                      <a:pt x="8" y="0"/>
                      <a:pt x="8" y="0"/>
                    </a:cubicBezTo>
                    <a:cubicBezTo>
                      <a:pt x="4" y="0"/>
                      <a:pt x="0" y="4"/>
                      <a:pt x="0" y="9"/>
                    </a:cubicBezTo>
                    <a:cubicBezTo>
                      <a:pt x="0" y="360"/>
                      <a:pt x="0" y="360"/>
                      <a:pt x="0" y="360"/>
                    </a:cubicBezTo>
                    <a:cubicBezTo>
                      <a:pt x="0" y="365"/>
                      <a:pt x="4" y="369"/>
                      <a:pt x="8" y="369"/>
                    </a:cubicBezTo>
                    <a:cubicBezTo>
                      <a:pt x="585" y="369"/>
                      <a:pt x="585" y="369"/>
                      <a:pt x="585" y="369"/>
                    </a:cubicBezTo>
                    <a:cubicBezTo>
                      <a:pt x="590" y="369"/>
                      <a:pt x="594" y="365"/>
                      <a:pt x="594" y="360"/>
                    </a:cubicBezTo>
                    <a:cubicBezTo>
                      <a:pt x="594" y="9"/>
                      <a:pt x="594" y="9"/>
                      <a:pt x="594" y="9"/>
                    </a:cubicBezTo>
                    <a:cubicBezTo>
                      <a:pt x="594" y="4"/>
                      <a:pt x="590" y="0"/>
                      <a:pt x="585" y="0"/>
                    </a:cubicBezTo>
                    <a:close/>
                    <a:moveTo>
                      <a:pt x="548" y="314"/>
                    </a:moveTo>
                    <a:cubicBezTo>
                      <a:pt x="548" y="318"/>
                      <a:pt x="544" y="321"/>
                      <a:pt x="541" y="321"/>
                    </a:cubicBezTo>
                    <a:cubicBezTo>
                      <a:pt x="53" y="321"/>
                      <a:pt x="53" y="321"/>
                      <a:pt x="53" y="321"/>
                    </a:cubicBezTo>
                    <a:cubicBezTo>
                      <a:pt x="49" y="321"/>
                      <a:pt x="46" y="318"/>
                      <a:pt x="46" y="314"/>
                    </a:cubicBezTo>
                    <a:cubicBezTo>
                      <a:pt x="46" y="52"/>
                      <a:pt x="46" y="52"/>
                      <a:pt x="46" y="52"/>
                    </a:cubicBezTo>
                    <a:cubicBezTo>
                      <a:pt x="46" y="48"/>
                      <a:pt x="49" y="45"/>
                      <a:pt x="53" y="45"/>
                    </a:cubicBezTo>
                    <a:cubicBezTo>
                      <a:pt x="541" y="45"/>
                      <a:pt x="541" y="45"/>
                      <a:pt x="541" y="45"/>
                    </a:cubicBezTo>
                    <a:cubicBezTo>
                      <a:pt x="544" y="45"/>
                      <a:pt x="548" y="48"/>
                      <a:pt x="548" y="52"/>
                    </a:cubicBezTo>
                    <a:lnTo>
                      <a:pt x="548" y="3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2" name="Freeform 341"/>
              <p:cNvSpPr>
                <a:spLocks/>
              </p:cNvSpPr>
              <p:nvPr/>
            </p:nvSpPr>
            <p:spPr bwMode="auto">
              <a:xfrm>
                <a:off x="9010650" y="4197350"/>
                <a:ext cx="53975" cy="52387"/>
              </a:xfrm>
              <a:custGeom>
                <a:avLst/>
                <a:gdLst>
                  <a:gd name="T0" fmla="*/ 34 w 34"/>
                  <a:gd name="T1" fmla="*/ 33 h 33"/>
                  <a:gd name="T2" fmla="*/ 0 w 34"/>
                  <a:gd name="T3" fmla="*/ 29 h 33"/>
                  <a:gd name="T4" fmla="*/ 0 w 34"/>
                  <a:gd name="T5" fmla="*/ 6 h 33"/>
                  <a:gd name="T6" fmla="*/ 34 w 34"/>
                  <a:gd name="T7" fmla="*/ 0 h 33"/>
                  <a:gd name="T8" fmla="*/ 34 w 34"/>
                  <a:gd name="T9" fmla="*/ 33 h 33"/>
                </a:gdLst>
                <a:ahLst/>
                <a:cxnLst>
                  <a:cxn ang="0">
                    <a:pos x="T0" y="T1"/>
                  </a:cxn>
                  <a:cxn ang="0">
                    <a:pos x="T2" y="T3"/>
                  </a:cxn>
                  <a:cxn ang="0">
                    <a:pos x="T4" y="T5"/>
                  </a:cxn>
                  <a:cxn ang="0">
                    <a:pos x="T6" y="T7"/>
                  </a:cxn>
                  <a:cxn ang="0">
                    <a:pos x="T8" y="T9"/>
                  </a:cxn>
                </a:cxnLst>
                <a:rect l="0" t="0" r="r" b="b"/>
                <a:pathLst>
                  <a:path w="34" h="33">
                    <a:moveTo>
                      <a:pt x="34" y="33"/>
                    </a:moveTo>
                    <a:lnTo>
                      <a:pt x="0" y="29"/>
                    </a:lnTo>
                    <a:lnTo>
                      <a:pt x="0" y="6"/>
                    </a:lnTo>
                    <a:lnTo>
                      <a:pt x="34" y="0"/>
                    </a:lnTo>
                    <a:lnTo>
                      <a:pt x="34" y="33"/>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3" name="Freeform 348"/>
              <p:cNvSpPr>
                <a:spLocks/>
              </p:cNvSpPr>
              <p:nvPr/>
            </p:nvSpPr>
            <p:spPr bwMode="auto">
              <a:xfrm>
                <a:off x="9629775" y="3830638"/>
                <a:ext cx="160338" cy="173037"/>
              </a:xfrm>
              <a:custGeom>
                <a:avLst/>
                <a:gdLst>
                  <a:gd name="T0" fmla="*/ 7 w 73"/>
                  <a:gd name="T1" fmla="*/ 13 h 79"/>
                  <a:gd name="T2" fmla="*/ 7 w 73"/>
                  <a:gd name="T3" fmla="*/ 39 h 79"/>
                  <a:gd name="T4" fmla="*/ 40 w 73"/>
                  <a:gd name="T5" fmla="*/ 72 h 79"/>
                  <a:gd name="T6" fmla="*/ 66 w 73"/>
                  <a:gd name="T7" fmla="*/ 72 h 79"/>
                  <a:gd name="T8" fmla="*/ 66 w 73"/>
                  <a:gd name="T9" fmla="*/ 46 h 79"/>
                  <a:gd name="T10" fmla="*/ 20 w 73"/>
                  <a:gd name="T11" fmla="*/ 0 h 79"/>
                  <a:gd name="T12" fmla="*/ 7 w 73"/>
                  <a:gd name="T13" fmla="*/ 13 h 79"/>
                </a:gdLst>
                <a:ahLst/>
                <a:cxnLst>
                  <a:cxn ang="0">
                    <a:pos x="T0" y="T1"/>
                  </a:cxn>
                  <a:cxn ang="0">
                    <a:pos x="T2" y="T3"/>
                  </a:cxn>
                  <a:cxn ang="0">
                    <a:pos x="T4" y="T5"/>
                  </a:cxn>
                  <a:cxn ang="0">
                    <a:pos x="T6" y="T7"/>
                  </a:cxn>
                  <a:cxn ang="0">
                    <a:pos x="T8" y="T9"/>
                  </a:cxn>
                  <a:cxn ang="0">
                    <a:pos x="T10" y="T11"/>
                  </a:cxn>
                  <a:cxn ang="0">
                    <a:pos x="T12" y="T13"/>
                  </a:cxn>
                </a:cxnLst>
                <a:rect l="0" t="0" r="r" b="b"/>
                <a:pathLst>
                  <a:path w="73" h="79">
                    <a:moveTo>
                      <a:pt x="7" y="13"/>
                    </a:moveTo>
                    <a:cubicBezTo>
                      <a:pt x="0" y="20"/>
                      <a:pt x="0" y="32"/>
                      <a:pt x="7" y="39"/>
                    </a:cubicBezTo>
                    <a:cubicBezTo>
                      <a:pt x="40" y="72"/>
                      <a:pt x="40" y="72"/>
                      <a:pt x="40" y="72"/>
                    </a:cubicBezTo>
                    <a:cubicBezTo>
                      <a:pt x="47" y="79"/>
                      <a:pt x="59" y="79"/>
                      <a:pt x="66" y="72"/>
                    </a:cubicBezTo>
                    <a:cubicBezTo>
                      <a:pt x="73" y="65"/>
                      <a:pt x="73" y="53"/>
                      <a:pt x="66" y="46"/>
                    </a:cubicBezTo>
                    <a:cubicBezTo>
                      <a:pt x="20" y="0"/>
                      <a:pt x="20" y="0"/>
                      <a:pt x="20" y="0"/>
                    </a:cubicBezTo>
                    <a:lnTo>
                      <a:pt x="7" y="13"/>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4" name="Freeform 349"/>
              <p:cNvSpPr>
                <a:spLocks/>
              </p:cNvSpPr>
              <p:nvPr/>
            </p:nvSpPr>
            <p:spPr bwMode="auto">
              <a:xfrm>
                <a:off x="9691688" y="3906838"/>
                <a:ext cx="98425" cy="250825"/>
              </a:xfrm>
              <a:custGeom>
                <a:avLst/>
                <a:gdLst>
                  <a:gd name="T0" fmla="*/ 45 w 45"/>
                  <a:gd name="T1" fmla="*/ 86 h 114"/>
                  <a:gd name="T2" fmla="*/ 23 w 45"/>
                  <a:gd name="T3" fmla="*/ 109 h 114"/>
                  <a:gd name="T4" fmla="*/ 23 w 45"/>
                  <a:gd name="T5" fmla="*/ 109 h 114"/>
                  <a:gd name="T6" fmla="*/ 0 w 45"/>
                  <a:gd name="T7" fmla="*/ 101 h 114"/>
                  <a:gd name="T8" fmla="*/ 0 w 45"/>
                  <a:gd name="T9" fmla="*/ 13 h 114"/>
                  <a:gd name="T10" fmla="*/ 23 w 45"/>
                  <a:gd name="T11" fmla="*/ 5 h 114"/>
                  <a:gd name="T12" fmla="*/ 23 w 45"/>
                  <a:gd name="T13" fmla="*/ 5 h 114"/>
                  <a:gd name="T14" fmla="*/ 45 w 45"/>
                  <a:gd name="T15" fmla="*/ 28 h 114"/>
                  <a:gd name="T16" fmla="*/ 45 w 45"/>
                  <a:gd name="T17" fmla="*/ 8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114">
                    <a:moveTo>
                      <a:pt x="45" y="86"/>
                    </a:moveTo>
                    <a:cubicBezTo>
                      <a:pt x="45" y="98"/>
                      <a:pt x="35" y="109"/>
                      <a:pt x="23" y="109"/>
                    </a:cubicBezTo>
                    <a:cubicBezTo>
                      <a:pt x="23" y="109"/>
                      <a:pt x="23" y="109"/>
                      <a:pt x="23" y="109"/>
                    </a:cubicBezTo>
                    <a:cubicBezTo>
                      <a:pt x="10" y="109"/>
                      <a:pt x="0" y="114"/>
                      <a:pt x="0" y="101"/>
                    </a:cubicBezTo>
                    <a:cubicBezTo>
                      <a:pt x="0" y="13"/>
                      <a:pt x="0" y="13"/>
                      <a:pt x="0" y="13"/>
                    </a:cubicBezTo>
                    <a:cubicBezTo>
                      <a:pt x="0" y="0"/>
                      <a:pt x="10" y="5"/>
                      <a:pt x="23" y="5"/>
                    </a:cubicBezTo>
                    <a:cubicBezTo>
                      <a:pt x="23" y="5"/>
                      <a:pt x="23" y="5"/>
                      <a:pt x="23" y="5"/>
                    </a:cubicBezTo>
                    <a:cubicBezTo>
                      <a:pt x="35" y="5"/>
                      <a:pt x="45" y="16"/>
                      <a:pt x="45" y="28"/>
                    </a:cubicBezTo>
                    <a:lnTo>
                      <a:pt x="45" y="86"/>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5" name="Freeform 350"/>
              <p:cNvSpPr>
                <a:spLocks/>
              </p:cNvSpPr>
              <p:nvPr/>
            </p:nvSpPr>
            <p:spPr bwMode="auto">
              <a:xfrm>
                <a:off x="9663113" y="3830638"/>
                <a:ext cx="49213" cy="36512"/>
              </a:xfrm>
              <a:custGeom>
                <a:avLst/>
                <a:gdLst>
                  <a:gd name="T0" fmla="*/ 5 w 22"/>
                  <a:gd name="T1" fmla="*/ 0 h 17"/>
                  <a:gd name="T2" fmla="*/ 0 w 22"/>
                  <a:gd name="T3" fmla="*/ 5 h 17"/>
                  <a:gd name="T4" fmla="*/ 7 w 22"/>
                  <a:gd name="T5" fmla="*/ 12 h 17"/>
                  <a:gd name="T6" fmla="*/ 22 w 22"/>
                  <a:gd name="T7" fmla="*/ 17 h 17"/>
                  <a:gd name="T8" fmla="*/ 5 w 22"/>
                  <a:gd name="T9" fmla="*/ 0 h 17"/>
                </a:gdLst>
                <a:ahLst/>
                <a:cxnLst>
                  <a:cxn ang="0">
                    <a:pos x="T0" y="T1"/>
                  </a:cxn>
                  <a:cxn ang="0">
                    <a:pos x="T2" y="T3"/>
                  </a:cxn>
                  <a:cxn ang="0">
                    <a:pos x="T4" y="T5"/>
                  </a:cxn>
                  <a:cxn ang="0">
                    <a:pos x="T6" y="T7"/>
                  </a:cxn>
                  <a:cxn ang="0">
                    <a:pos x="T8" y="T9"/>
                  </a:cxn>
                </a:cxnLst>
                <a:rect l="0" t="0" r="r" b="b"/>
                <a:pathLst>
                  <a:path w="22" h="17">
                    <a:moveTo>
                      <a:pt x="5" y="0"/>
                    </a:moveTo>
                    <a:cubicBezTo>
                      <a:pt x="0" y="5"/>
                      <a:pt x="0" y="5"/>
                      <a:pt x="0" y="5"/>
                    </a:cubicBezTo>
                    <a:cubicBezTo>
                      <a:pt x="7" y="12"/>
                      <a:pt x="7" y="12"/>
                      <a:pt x="7" y="12"/>
                    </a:cubicBezTo>
                    <a:cubicBezTo>
                      <a:pt x="11" y="16"/>
                      <a:pt x="17" y="17"/>
                      <a:pt x="22" y="17"/>
                    </a:cubicBezTo>
                    <a:lnTo>
                      <a:pt x="5" y="0"/>
                    </a:lnTo>
                    <a:close/>
                  </a:path>
                </a:pathLst>
              </a:custGeom>
              <a:solidFill>
                <a:srgbClr val="C693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6" name="Freeform 351"/>
              <p:cNvSpPr>
                <a:spLocks/>
              </p:cNvSpPr>
              <p:nvPr/>
            </p:nvSpPr>
            <p:spPr bwMode="auto">
              <a:xfrm>
                <a:off x="9564688" y="4078288"/>
                <a:ext cx="161925" cy="427037"/>
              </a:xfrm>
              <a:custGeom>
                <a:avLst/>
                <a:gdLst>
                  <a:gd name="T0" fmla="*/ 74 w 74"/>
                  <a:gd name="T1" fmla="*/ 0 h 194"/>
                  <a:gd name="T2" fmla="*/ 0 w 74"/>
                  <a:gd name="T3" fmla="*/ 97 h 194"/>
                  <a:gd name="T4" fmla="*/ 74 w 74"/>
                  <a:gd name="T5" fmla="*/ 194 h 194"/>
                  <a:gd name="T6" fmla="*/ 74 w 74"/>
                  <a:gd name="T7" fmla="*/ 0 h 194"/>
                </a:gdLst>
                <a:ahLst/>
                <a:cxnLst>
                  <a:cxn ang="0">
                    <a:pos x="T0" y="T1"/>
                  </a:cxn>
                  <a:cxn ang="0">
                    <a:pos x="T2" y="T3"/>
                  </a:cxn>
                  <a:cxn ang="0">
                    <a:pos x="T4" y="T5"/>
                  </a:cxn>
                  <a:cxn ang="0">
                    <a:pos x="T6" y="T7"/>
                  </a:cxn>
                </a:cxnLst>
                <a:rect l="0" t="0" r="r" b="b"/>
                <a:pathLst>
                  <a:path w="74" h="194">
                    <a:moveTo>
                      <a:pt x="74" y="0"/>
                    </a:moveTo>
                    <a:cubicBezTo>
                      <a:pt x="32" y="12"/>
                      <a:pt x="0" y="51"/>
                      <a:pt x="0" y="97"/>
                    </a:cubicBezTo>
                    <a:cubicBezTo>
                      <a:pt x="0" y="143"/>
                      <a:pt x="32" y="182"/>
                      <a:pt x="74" y="194"/>
                    </a:cubicBezTo>
                    <a:lnTo>
                      <a:pt x="74" y="0"/>
                    </a:lnTo>
                    <a:close/>
                  </a:path>
                </a:pathLst>
              </a:custGeom>
              <a:solidFill>
                <a:srgbClr val="6D56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7" name="Line 352"/>
              <p:cNvSpPr>
                <a:spLocks noChangeShapeType="1"/>
              </p:cNvSpPr>
              <p:nvPr/>
            </p:nvSpPr>
            <p:spPr bwMode="auto">
              <a:xfrm flipH="1">
                <a:off x="8505825" y="36861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8" name="Line 353"/>
              <p:cNvSpPr>
                <a:spLocks noChangeShapeType="1"/>
              </p:cNvSpPr>
              <p:nvPr/>
            </p:nvSpPr>
            <p:spPr bwMode="auto">
              <a:xfrm flipH="1">
                <a:off x="8505825" y="37179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39" name="Line 354"/>
              <p:cNvSpPr>
                <a:spLocks noChangeShapeType="1"/>
              </p:cNvSpPr>
              <p:nvPr/>
            </p:nvSpPr>
            <p:spPr bwMode="auto">
              <a:xfrm flipH="1">
                <a:off x="8505825" y="3746500"/>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0" name="Line 355"/>
              <p:cNvSpPr>
                <a:spLocks noChangeShapeType="1"/>
              </p:cNvSpPr>
              <p:nvPr/>
            </p:nvSpPr>
            <p:spPr bwMode="auto">
              <a:xfrm flipH="1">
                <a:off x="8505825" y="377666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1" name="Line 356"/>
              <p:cNvSpPr>
                <a:spLocks noChangeShapeType="1"/>
              </p:cNvSpPr>
              <p:nvPr/>
            </p:nvSpPr>
            <p:spPr bwMode="auto">
              <a:xfrm flipH="1">
                <a:off x="8505825" y="3808413"/>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2" name="Line 357"/>
              <p:cNvSpPr>
                <a:spLocks noChangeShapeType="1"/>
              </p:cNvSpPr>
              <p:nvPr/>
            </p:nvSpPr>
            <p:spPr bwMode="auto">
              <a:xfrm flipH="1">
                <a:off x="8505825" y="383857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3" name="Line 358"/>
              <p:cNvSpPr>
                <a:spLocks noChangeShapeType="1"/>
              </p:cNvSpPr>
              <p:nvPr/>
            </p:nvSpPr>
            <p:spPr bwMode="auto">
              <a:xfrm flipH="1">
                <a:off x="8505825" y="3870325"/>
                <a:ext cx="138113" cy="0"/>
              </a:xfrm>
              <a:prstGeom prst="line">
                <a:avLst/>
              </a:prstGeom>
              <a:noFill/>
              <a:ln w="11113" cap="flat">
                <a:solidFill>
                  <a:srgbClr val="969696"/>
                </a:solidFill>
                <a:prstDash val="solid"/>
                <a:miter lim="800000"/>
                <a:headEnd/>
                <a:tailEnd/>
              </a:ln>
              <a:extLst>
                <a:ext uri="{909E8E84-426E-40DD-AFC4-6F175D3DCCD1}">
                  <a14:hiddenFill xmlns:a14="http://schemas.microsoft.com/office/drawing/2010/main">
                    <a:noFill/>
                  </a14:hiddenFill>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pic>
            <p:nvPicPr>
              <p:cNvPr id="44" name="Picture 43"/>
              <p:cNvPicPr>
                <a:picLocks noChangeAspect="1"/>
              </p:cNvPicPr>
              <p:nvPr/>
            </p:nvPicPr>
            <p:blipFill>
              <a:blip r:embed="rId2"/>
              <a:stretch>
                <a:fillRect/>
              </a:stretch>
            </p:blipFill>
            <p:spPr>
              <a:xfrm>
                <a:off x="8749942" y="3693929"/>
                <a:ext cx="307105" cy="443035"/>
              </a:xfrm>
              <a:prstGeom prst="rect">
                <a:avLst/>
              </a:prstGeom>
            </p:spPr>
          </p:pic>
          <p:grpSp>
            <p:nvGrpSpPr>
              <p:cNvPr id="45" name="Group 44"/>
              <p:cNvGrpSpPr/>
              <p:nvPr/>
            </p:nvGrpSpPr>
            <p:grpSpPr>
              <a:xfrm rot="5400000">
                <a:off x="9166188" y="3758283"/>
                <a:ext cx="306387" cy="444499"/>
                <a:chOff x="6878638" y="-701675"/>
                <a:chExt cx="306387" cy="444499"/>
              </a:xfrm>
            </p:grpSpPr>
            <p:sp>
              <p:nvSpPr>
                <p:cNvPr id="46" name="AutoShape 374"/>
                <p:cNvSpPr>
                  <a:spLocks noChangeAspect="1" noChangeArrowheads="1" noTextEdit="1"/>
                </p:cNvSpPr>
                <p:nvPr/>
              </p:nvSpPr>
              <p:spPr bwMode="auto">
                <a:xfrm>
                  <a:off x="6878638" y="-701675"/>
                  <a:ext cx="306387"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7" name="Freeform 376"/>
                <p:cNvSpPr>
                  <a:spLocks/>
                </p:cNvSpPr>
                <p:nvPr/>
              </p:nvSpPr>
              <p:spPr bwMode="auto">
                <a:xfrm>
                  <a:off x="6878638" y="-598488"/>
                  <a:ext cx="52387" cy="60325"/>
                </a:xfrm>
                <a:custGeom>
                  <a:avLst/>
                  <a:gdLst>
                    <a:gd name="T0" fmla="*/ 6 w 31"/>
                    <a:gd name="T1" fmla="*/ 35 h 35"/>
                    <a:gd name="T2" fmla="*/ 31 w 31"/>
                    <a:gd name="T3" fmla="*/ 35 h 35"/>
                    <a:gd name="T4" fmla="*/ 31 w 31"/>
                    <a:gd name="T5" fmla="*/ 0 h 35"/>
                    <a:gd name="T6" fmla="*/ 6 w 31"/>
                    <a:gd name="T7" fmla="*/ 0 h 35"/>
                    <a:gd name="T8" fmla="*/ 0 w 31"/>
                    <a:gd name="T9" fmla="*/ 6 h 35"/>
                    <a:gd name="T10" fmla="*/ 0 w 31"/>
                    <a:gd name="T11" fmla="*/ 29 h 35"/>
                    <a:gd name="T12" fmla="*/ 6 w 31"/>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1" h="35">
                      <a:moveTo>
                        <a:pt x="6" y="35"/>
                      </a:moveTo>
                      <a:cubicBezTo>
                        <a:pt x="31" y="35"/>
                        <a:pt x="31" y="35"/>
                        <a:pt x="31" y="35"/>
                      </a:cubicBezTo>
                      <a:cubicBezTo>
                        <a:pt x="31" y="0"/>
                        <a:pt x="31" y="0"/>
                        <a:pt x="31" y="0"/>
                      </a:cubicBezTo>
                      <a:cubicBezTo>
                        <a:pt x="6" y="0"/>
                        <a:pt x="6" y="0"/>
                        <a:pt x="6" y="0"/>
                      </a:cubicBezTo>
                      <a:cubicBezTo>
                        <a:pt x="3" y="0"/>
                        <a:pt x="0" y="3"/>
                        <a:pt x="0" y="6"/>
                      </a:cubicBezTo>
                      <a:cubicBezTo>
                        <a:pt x="0" y="29"/>
                        <a:pt x="0" y="29"/>
                        <a:pt x="0" y="29"/>
                      </a:cubicBezTo>
                      <a:cubicBezTo>
                        <a:pt x="0" y="32"/>
                        <a:pt x="3" y="35"/>
                        <a:pt x="6" y="35"/>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8" name="Rectangle 377"/>
                <p:cNvSpPr>
                  <a:spLocks noChangeArrowheads="1"/>
                </p:cNvSpPr>
                <p:nvPr/>
              </p:nvSpPr>
              <p:spPr bwMode="auto">
                <a:xfrm>
                  <a:off x="6897688" y="-538163"/>
                  <a:ext cx="20637"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49" name="Rectangle 378"/>
                <p:cNvSpPr>
                  <a:spLocks noChangeArrowheads="1"/>
                </p:cNvSpPr>
                <p:nvPr/>
              </p:nvSpPr>
              <p:spPr bwMode="auto">
                <a:xfrm>
                  <a:off x="6897688" y="-538163"/>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0" name="Rectangle 379"/>
                <p:cNvSpPr>
                  <a:spLocks noChangeArrowheads="1"/>
                </p:cNvSpPr>
                <p:nvPr/>
              </p:nvSpPr>
              <p:spPr bwMode="auto">
                <a:xfrm>
                  <a:off x="6897688" y="-439738"/>
                  <a:ext cx="20637"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1" name="Rectangle 380"/>
                <p:cNvSpPr>
                  <a:spLocks noChangeArrowheads="1"/>
                </p:cNvSpPr>
                <p:nvPr/>
              </p:nvSpPr>
              <p:spPr bwMode="auto">
                <a:xfrm>
                  <a:off x="6897688" y="-439738"/>
                  <a:ext cx="20637"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2" name="Freeform 381"/>
                <p:cNvSpPr>
                  <a:spLocks/>
                </p:cNvSpPr>
                <p:nvPr/>
              </p:nvSpPr>
              <p:spPr bwMode="auto">
                <a:xfrm>
                  <a:off x="6884988" y="-501650"/>
                  <a:ext cx="44450" cy="61912"/>
                </a:xfrm>
                <a:custGeom>
                  <a:avLst/>
                  <a:gdLst>
                    <a:gd name="T0" fmla="*/ 26 w 26"/>
                    <a:gd name="T1" fmla="*/ 29 h 36"/>
                    <a:gd name="T2" fmla="*/ 18 w 26"/>
                    <a:gd name="T3" fmla="*/ 36 h 36"/>
                    <a:gd name="T4" fmla="*/ 7 w 26"/>
                    <a:gd name="T5" fmla="*/ 36 h 36"/>
                    <a:gd name="T6" fmla="*/ 0 w 26"/>
                    <a:gd name="T7" fmla="*/ 29 h 36"/>
                    <a:gd name="T8" fmla="*/ 0 w 26"/>
                    <a:gd name="T9" fmla="*/ 7 h 36"/>
                    <a:gd name="T10" fmla="*/ 7 w 26"/>
                    <a:gd name="T11" fmla="*/ 0 h 36"/>
                    <a:gd name="T12" fmla="*/ 18 w 26"/>
                    <a:gd name="T13" fmla="*/ 0 h 36"/>
                    <a:gd name="T14" fmla="*/ 26 w 26"/>
                    <a:gd name="T15" fmla="*/ 7 h 36"/>
                    <a:gd name="T16" fmla="*/ 26 w 26"/>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6">
                      <a:moveTo>
                        <a:pt x="26" y="29"/>
                      </a:moveTo>
                      <a:cubicBezTo>
                        <a:pt x="26" y="33"/>
                        <a:pt x="22" y="36"/>
                        <a:pt x="18" y="36"/>
                      </a:cubicBezTo>
                      <a:cubicBezTo>
                        <a:pt x="7" y="36"/>
                        <a:pt x="7" y="36"/>
                        <a:pt x="7" y="36"/>
                      </a:cubicBezTo>
                      <a:cubicBezTo>
                        <a:pt x="3" y="36"/>
                        <a:pt x="0" y="33"/>
                        <a:pt x="0" y="29"/>
                      </a:cubicBezTo>
                      <a:cubicBezTo>
                        <a:pt x="0" y="7"/>
                        <a:pt x="0" y="7"/>
                        <a:pt x="0" y="7"/>
                      </a:cubicBezTo>
                      <a:cubicBezTo>
                        <a:pt x="0" y="3"/>
                        <a:pt x="3" y="0"/>
                        <a:pt x="7" y="0"/>
                      </a:cubicBezTo>
                      <a:cubicBezTo>
                        <a:pt x="18" y="0"/>
                        <a:pt x="18" y="0"/>
                        <a:pt x="18" y="0"/>
                      </a:cubicBezTo>
                      <a:cubicBezTo>
                        <a:pt x="22" y="0"/>
                        <a:pt x="26" y="3"/>
                        <a:pt x="26" y="7"/>
                      </a:cubicBezTo>
                      <a:lnTo>
                        <a:pt x="26" y="29"/>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3" name="Rectangle 382"/>
                <p:cNvSpPr>
                  <a:spLocks noChangeArrowheads="1"/>
                </p:cNvSpPr>
                <p:nvPr/>
              </p:nvSpPr>
              <p:spPr bwMode="auto">
                <a:xfrm>
                  <a:off x="6978650" y="-506413"/>
                  <a:ext cx="109537" cy="6032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4" name="Rectangle 383"/>
                <p:cNvSpPr>
                  <a:spLocks noChangeArrowheads="1"/>
                </p:cNvSpPr>
                <p:nvPr/>
              </p:nvSpPr>
              <p:spPr bwMode="auto">
                <a:xfrm>
                  <a:off x="6978650" y="-519113"/>
                  <a:ext cx="109537" cy="127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5" name="Rectangle 384"/>
                <p:cNvSpPr>
                  <a:spLocks noChangeArrowheads="1"/>
                </p:cNvSpPr>
                <p:nvPr/>
              </p:nvSpPr>
              <p:spPr bwMode="auto">
                <a:xfrm>
                  <a:off x="6931025" y="-620713"/>
                  <a:ext cx="201612" cy="10477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6" name="Freeform 385"/>
                <p:cNvSpPr>
                  <a:spLocks/>
                </p:cNvSpPr>
                <p:nvPr/>
              </p:nvSpPr>
              <p:spPr bwMode="auto">
                <a:xfrm>
                  <a:off x="6967538" y="-681038"/>
                  <a:ext cx="130175" cy="63500"/>
                </a:xfrm>
                <a:custGeom>
                  <a:avLst/>
                  <a:gdLst>
                    <a:gd name="T0" fmla="*/ 39 w 77"/>
                    <a:gd name="T1" fmla="*/ 0 h 38"/>
                    <a:gd name="T2" fmla="*/ 0 w 77"/>
                    <a:gd name="T3" fmla="*/ 38 h 38"/>
                    <a:gd name="T4" fmla="*/ 77 w 77"/>
                    <a:gd name="T5" fmla="*/ 38 h 38"/>
                    <a:gd name="T6" fmla="*/ 39 w 77"/>
                    <a:gd name="T7" fmla="*/ 0 h 38"/>
                  </a:gdLst>
                  <a:ahLst/>
                  <a:cxnLst>
                    <a:cxn ang="0">
                      <a:pos x="T0" y="T1"/>
                    </a:cxn>
                    <a:cxn ang="0">
                      <a:pos x="T2" y="T3"/>
                    </a:cxn>
                    <a:cxn ang="0">
                      <a:pos x="T4" y="T5"/>
                    </a:cxn>
                    <a:cxn ang="0">
                      <a:pos x="T6" y="T7"/>
                    </a:cxn>
                  </a:cxnLst>
                  <a:rect l="0" t="0" r="r" b="b"/>
                  <a:pathLst>
                    <a:path w="77" h="38">
                      <a:moveTo>
                        <a:pt x="39" y="0"/>
                      </a:moveTo>
                      <a:cubicBezTo>
                        <a:pt x="18" y="0"/>
                        <a:pt x="0" y="17"/>
                        <a:pt x="0" y="38"/>
                      </a:cubicBezTo>
                      <a:cubicBezTo>
                        <a:pt x="77" y="38"/>
                        <a:pt x="77" y="38"/>
                        <a:pt x="77" y="38"/>
                      </a:cubicBezTo>
                      <a:cubicBezTo>
                        <a:pt x="77" y="17"/>
                        <a:pt x="60" y="0"/>
                        <a:pt x="39" y="0"/>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7" name="Oval 386"/>
                <p:cNvSpPr>
                  <a:spLocks noChangeArrowheads="1"/>
                </p:cNvSpPr>
                <p:nvPr/>
              </p:nvSpPr>
              <p:spPr bwMode="auto">
                <a:xfrm>
                  <a:off x="6992938" y="-650875"/>
                  <a:ext cx="17462" cy="17462"/>
                </a:xfrm>
                <a:prstGeom prst="ellipse">
                  <a:avLst/>
                </a:prstGeom>
                <a:solidFill>
                  <a:schemeClr val="tx2"/>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8" name="Oval 387"/>
                <p:cNvSpPr>
                  <a:spLocks noChangeArrowheads="1"/>
                </p:cNvSpPr>
                <p:nvPr/>
              </p:nvSpPr>
              <p:spPr bwMode="auto">
                <a:xfrm>
                  <a:off x="7058025" y="-650875"/>
                  <a:ext cx="15875" cy="17462"/>
                </a:xfrm>
                <a:prstGeom prst="ellipse">
                  <a:avLst/>
                </a:prstGeom>
                <a:solidFill>
                  <a:schemeClr val="tx2"/>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59" name="Freeform 388"/>
                <p:cNvSpPr>
                  <a:spLocks/>
                </p:cNvSpPr>
                <p:nvPr/>
              </p:nvSpPr>
              <p:spPr bwMode="auto">
                <a:xfrm>
                  <a:off x="6973888" y="-588963"/>
                  <a:ext cx="114300" cy="41275"/>
                </a:xfrm>
                <a:custGeom>
                  <a:avLst/>
                  <a:gdLst>
                    <a:gd name="T0" fmla="*/ 67 w 67"/>
                    <a:gd name="T1" fmla="*/ 13 h 25"/>
                    <a:gd name="T2" fmla="*/ 55 w 67"/>
                    <a:gd name="T3" fmla="*/ 25 h 25"/>
                    <a:gd name="T4" fmla="*/ 12 w 67"/>
                    <a:gd name="T5" fmla="*/ 25 h 25"/>
                    <a:gd name="T6" fmla="*/ 0 w 67"/>
                    <a:gd name="T7" fmla="*/ 13 h 25"/>
                    <a:gd name="T8" fmla="*/ 0 w 67"/>
                    <a:gd name="T9" fmla="*/ 13 h 25"/>
                    <a:gd name="T10" fmla="*/ 12 w 67"/>
                    <a:gd name="T11" fmla="*/ 0 h 25"/>
                    <a:gd name="T12" fmla="*/ 55 w 67"/>
                    <a:gd name="T13" fmla="*/ 0 h 25"/>
                    <a:gd name="T14" fmla="*/ 67 w 67"/>
                    <a:gd name="T15" fmla="*/ 13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25">
                      <a:moveTo>
                        <a:pt x="67" y="13"/>
                      </a:moveTo>
                      <a:cubicBezTo>
                        <a:pt x="67" y="19"/>
                        <a:pt x="62" y="25"/>
                        <a:pt x="55" y="25"/>
                      </a:cubicBezTo>
                      <a:cubicBezTo>
                        <a:pt x="12" y="25"/>
                        <a:pt x="12" y="25"/>
                        <a:pt x="12" y="25"/>
                      </a:cubicBezTo>
                      <a:cubicBezTo>
                        <a:pt x="6" y="25"/>
                        <a:pt x="0" y="19"/>
                        <a:pt x="0" y="13"/>
                      </a:cubicBezTo>
                      <a:cubicBezTo>
                        <a:pt x="0" y="13"/>
                        <a:pt x="0" y="13"/>
                        <a:pt x="0" y="13"/>
                      </a:cubicBezTo>
                      <a:cubicBezTo>
                        <a:pt x="0" y="6"/>
                        <a:pt x="6" y="0"/>
                        <a:pt x="12" y="0"/>
                      </a:cubicBezTo>
                      <a:cubicBezTo>
                        <a:pt x="55" y="0"/>
                        <a:pt x="55" y="0"/>
                        <a:pt x="55" y="0"/>
                      </a:cubicBezTo>
                      <a:cubicBezTo>
                        <a:pt x="62" y="0"/>
                        <a:pt x="67" y="6"/>
                        <a:pt x="67" y="1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0" name="Freeform 389"/>
                <p:cNvSpPr>
                  <a:spLocks/>
                </p:cNvSpPr>
                <p:nvPr/>
              </p:nvSpPr>
              <p:spPr bwMode="auto">
                <a:xfrm>
                  <a:off x="7027863" y="-579438"/>
                  <a:ext cx="6350"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1" name="Freeform 390"/>
                <p:cNvSpPr>
                  <a:spLocks/>
                </p:cNvSpPr>
                <p:nvPr/>
              </p:nvSpPr>
              <p:spPr bwMode="auto">
                <a:xfrm>
                  <a:off x="70167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0" y="15"/>
                        <a:pt x="0" y="14"/>
                        <a:pt x="0" y="14"/>
                      </a:cubicBezTo>
                      <a:cubicBezTo>
                        <a:pt x="0" y="2"/>
                        <a:pt x="0" y="2"/>
                        <a:pt x="0" y="2"/>
                      </a:cubicBezTo>
                      <a:cubicBezTo>
                        <a:pt x="0" y="1"/>
                        <a:pt x="0"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2" name="Freeform 391"/>
                <p:cNvSpPr>
                  <a:spLocks/>
                </p:cNvSpPr>
                <p:nvPr/>
              </p:nvSpPr>
              <p:spPr bwMode="auto">
                <a:xfrm>
                  <a:off x="70024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3" name="Freeform 392"/>
                <p:cNvSpPr>
                  <a:spLocks/>
                </p:cNvSpPr>
                <p:nvPr/>
              </p:nvSpPr>
              <p:spPr bwMode="auto">
                <a:xfrm>
                  <a:off x="6991350" y="-579438"/>
                  <a:ext cx="4762"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4" name="Freeform 393"/>
                <p:cNvSpPr>
                  <a:spLocks/>
                </p:cNvSpPr>
                <p:nvPr/>
              </p:nvSpPr>
              <p:spPr bwMode="auto">
                <a:xfrm>
                  <a:off x="70659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5" name="Freeform 394"/>
                <p:cNvSpPr>
                  <a:spLocks/>
                </p:cNvSpPr>
                <p:nvPr/>
              </p:nvSpPr>
              <p:spPr bwMode="auto">
                <a:xfrm>
                  <a:off x="7053263" y="-579438"/>
                  <a:ext cx="6350" cy="25400"/>
                </a:xfrm>
                <a:custGeom>
                  <a:avLst/>
                  <a:gdLst>
                    <a:gd name="T0" fmla="*/ 3 w 3"/>
                    <a:gd name="T1" fmla="*/ 14 h 15"/>
                    <a:gd name="T2" fmla="*/ 1 w 3"/>
                    <a:gd name="T3" fmla="*/ 15 h 15"/>
                    <a:gd name="T4" fmla="*/ 1 w 3"/>
                    <a:gd name="T5" fmla="*/ 15 h 15"/>
                    <a:gd name="T6" fmla="*/ 0 w 3"/>
                    <a:gd name="T7" fmla="*/ 14 h 15"/>
                    <a:gd name="T8" fmla="*/ 0 w 3"/>
                    <a:gd name="T9" fmla="*/ 2 h 15"/>
                    <a:gd name="T10" fmla="*/ 1 w 3"/>
                    <a:gd name="T11" fmla="*/ 0 h 15"/>
                    <a:gd name="T12" fmla="*/ 1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2" y="15"/>
                        <a:pt x="1" y="15"/>
                      </a:cubicBezTo>
                      <a:cubicBezTo>
                        <a:pt x="1" y="15"/>
                        <a:pt x="1" y="15"/>
                        <a:pt x="1" y="15"/>
                      </a:cubicBezTo>
                      <a:cubicBezTo>
                        <a:pt x="1" y="15"/>
                        <a:pt x="0" y="14"/>
                        <a:pt x="0" y="14"/>
                      </a:cubicBezTo>
                      <a:cubicBezTo>
                        <a:pt x="0" y="2"/>
                        <a:pt x="0" y="2"/>
                        <a:pt x="0" y="2"/>
                      </a:cubicBezTo>
                      <a:cubicBezTo>
                        <a:pt x="0" y="1"/>
                        <a:pt x="1" y="0"/>
                        <a:pt x="1" y="0"/>
                      </a:cubicBezTo>
                      <a:cubicBezTo>
                        <a:pt x="1" y="0"/>
                        <a:pt x="1" y="0"/>
                        <a:pt x="1" y="0"/>
                      </a:cubicBezTo>
                      <a:cubicBezTo>
                        <a:pt x="2"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6" name="Freeform 395"/>
                <p:cNvSpPr>
                  <a:spLocks/>
                </p:cNvSpPr>
                <p:nvPr/>
              </p:nvSpPr>
              <p:spPr bwMode="auto">
                <a:xfrm>
                  <a:off x="7040563" y="-579438"/>
                  <a:ext cx="4762" cy="25400"/>
                </a:xfrm>
                <a:custGeom>
                  <a:avLst/>
                  <a:gdLst>
                    <a:gd name="T0" fmla="*/ 3 w 3"/>
                    <a:gd name="T1" fmla="*/ 14 h 15"/>
                    <a:gd name="T2" fmla="*/ 2 w 3"/>
                    <a:gd name="T3" fmla="*/ 15 h 15"/>
                    <a:gd name="T4" fmla="*/ 2 w 3"/>
                    <a:gd name="T5" fmla="*/ 15 h 15"/>
                    <a:gd name="T6" fmla="*/ 0 w 3"/>
                    <a:gd name="T7" fmla="*/ 14 h 15"/>
                    <a:gd name="T8" fmla="*/ 0 w 3"/>
                    <a:gd name="T9" fmla="*/ 2 h 15"/>
                    <a:gd name="T10" fmla="*/ 2 w 3"/>
                    <a:gd name="T11" fmla="*/ 0 h 15"/>
                    <a:gd name="T12" fmla="*/ 2 w 3"/>
                    <a:gd name="T13" fmla="*/ 0 h 15"/>
                    <a:gd name="T14" fmla="*/ 3 w 3"/>
                    <a:gd name="T15" fmla="*/ 2 h 15"/>
                    <a:gd name="T16" fmla="*/ 3 w 3"/>
                    <a:gd name="T17"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15">
                      <a:moveTo>
                        <a:pt x="3" y="14"/>
                      </a:moveTo>
                      <a:cubicBezTo>
                        <a:pt x="3" y="14"/>
                        <a:pt x="3" y="15"/>
                        <a:pt x="2" y="15"/>
                      </a:cubicBezTo>
                      <a:cubicBezTo>
                        <a:pt x="2" y="15"/>
                        <a:pt x="2" y="15"/>
                        <a:pt x="2" y="15"/>
                      </a:cubicBezTo>
                      <a:cubicBezTo>
                        <a:pt x="1" y="15"/>
                        <a:pt x="0" y="14"/>
                        <a:pt x="0" y="14"/>
                      </a:cubicBezTo>
                      <a:cubicBezTo>
                        <a:pt x="0" y="2"/>
                        <a:pt x="0" y="2"/>
                        <a:pt x="0" y="2"/>
                      </a:cubicBezTo>
                      <a:cubicBezTo>
                        <a:pt x="0" y="1"/>
                        <a:pt x="1" y="0"/>
                        <a:pt x="2" y="0"/>
                      </a:cubicBezTo>
                      <a:cubicBezTo>
                        <a:pt x="2" y="0"/>
                        <a:pt x="2" y="0"/>
                        <a:pt x="2" y="0"/>
                      </a:cubicBezTo>
                      <a:cubicBezTo>
                        <a:pt x="3" y="0"/>
                        <a:pt x="3" y="1"/>
                        <a:pt x="3" y="2"/>
                      </a:cubicBezTo>
                      <a:lnTo>
                        <a:pt x="3" y="14"/>
                      </a:lnTo>
                      <a:close/>
                    </a:path>
                  </a:pathLst>
                </a:custGeom>
                <a:solidFill>
                  <a:srgbClr val="B8A4FF"/>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7" name="Freeform 396"/>
                <p:cNvSpPr>
                  <a:spLocks/>
                </p:cNvSpPr>
                <p:nvPr/>
              </p:nvSpPr>
              <p:spPr bwMode="auto">
                <a:xfrm>
                  <a:off x="6953250" y="-454025"/>
                  <a:ext cx="155575" cy="44450"/>
                </a:xfrm>
                <a:custGeom>
                  <a:avLst/>
                  <a:gdLst>
                    <a:gd name="T0" fmla="*/ 7 w 91"/>
                    <a:gd name="T1" fmla="*/ 26 h 26"/>
                    <a:gd name="T2" fmla="*/ 0 w 91"/>
                    <a:gd name="T3" fmla="*/ 19 h 26"/>
                    <a:gd name="T4" fmla="*/ 0 w 91"/>
                    <a:gd name="T5" fmla="*/ 8 h 26"/>
                    <a:gd name="T6" fmla="*/ 7 w 91"/>
                    <a:gd name="T7" fmla="*/ 0 h 26"/>
                    <a:gd name="T8" fmla="*/ 84 w 91"/>
                    <a:gd name="T9" fmla="*/ 0 h 26"/>
                    <a:gd name="T10" fmla="*/ 91 w 91"/>
                    <a:gd name="T11" fmla="*/ 8 h 26"/>
                    <a:gd name="T12" fmla="*/ 91 w 91"/>
                    <a:gd name="T13" fmla="*/ 19 h 26"/>
                    <a:gd name="T14" fmla="*/ 84 w 91"/>
                    <a:gd name="T15" fmla="*/ 26 h 26"/>
                    <a:gd name="T16" fmla="*/ 7 w 91"/>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 h="26">
                      <a:moveTo>
                        <a:pt x="7" y="26"/>
                      </a:moveTo>
                      <a:cubicBezTo>
                        <a:pt x="3" y="26"/>
                        <a:pt x="0" y="23"/>
                        <a:pt x="0" y="19"/>
                      </a:cubicBezTo>
                      <a:cubicBezTo>
                        <a:pt x="0" y="8"/>
                        <a:pt x="0" y="8"/>
                        <a:pt x="0" y="8"/>
                      </a:cubicBezTo>
                      <a:cubicBezTo>
                        <a:pt x="0" y="4"/>
                        <a:pt x="3" y="0"/>
                        <a:pt x="7" y="0"/>
                      </a:cubicBezTo>
                      <a:cubicBezTo>
                        <a:pt x="84" y="0"/>
                        <a:pt x="84" y="0"/>
                        <a:pt x="84" y="0"/>
                      </a:cubicBezTo>
                      <a:cubicBezTo>
                        <a:pt x="88" y="0"/>
                        <a:pt x="91" y="4"/>
                        <a:pt x="91" y="8"/>
                      </a:cubicBezTo>
                      <a:cubicBezTo>
                        <a:pt x="91" y="19"/>
                        <a:pt x="91" y="19"/>
                        <a:pt x="91" y="19"/>
                      </a:cubicBezTo>
                      <a:cubicBezTo>
                        <a:pt x="91" y="23"/>
                        <a:pt x="88" y="26"/>
                        <a:pt x="84" y="26"/>
                      </a:cubicBezTo>
                      <a:lnTo>
                        <a:pt x="7" y="26"/>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8" name="Rectangle 397"/>
                <p:cNvSpPr>
                  <a:spLocks noChangeArrowheads="1"/>
                </p:cNvSpPr>
                <p:nvPr/>
              </p:nvSpPr>
              <p:spPr bwMode="auto">
                <a:xfrm>
                  <a:off x="6980238" y="-409575"/>
                  <a:ext cx="20637" cy="12382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69" name="Rectangle 398"/>
                <p:cNvSpPr>
                  <a:spLocks noChangeArrowheads="1"/>
                </p:cNvSpPr>
                <p:nvPr/>
              </p:nvSpPr>
              <p:spPr bwMode="auto">
                <a:xfrm>
                  <a:off x="6980238" y="-409575"/>
                  <a:ext cx="20637"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0" name="Rectangle 399"/>
                <p:cNvSpPr>
                  <a:spLocks noChangeArrowheads="1"/>
                </p:cNvSpPr>
                <p:nvPr/>
              </p:nvSpPr>
              <p:spPr bwMode="auto">
                <a:xfrm>
                  <a:off x="7069138" y="-409575"/>
                  <a:ext cx="19050" cy="123825"/>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1" name="Rectangle 400"/>
                <p:cNvSpPr>
                  <a:spLocks noChangeArrowheads="1"/>
                </p:cNvSpPr>
                <p:nvPr/>
              </p:nvSpPr>
              <p:spPr bwMode="auto">
                <a:xfrm>
                  <a:off x="7069138" y="-409575"/>
                  <a:ext cx="19050" cy="20637"/>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2" name="Freeform 401"/>
                <p:cNvSpPr>
                  <a:spLocks/>
                </p:cNvSpPr>
                <p:nvPr/>
              </p:nvSpPr>
              <p:spPr bwMode="auto">
                <a:xfrm>
                  <a:off x="7104063" y="-649288"/>
                  <a:ext cx="11112" cy="22225"/>
                </a:xfrm>
                <a:custGeom>
                  <a:avLst/>
                  <a:gdLst>
                    <a:gd name="T0" fmla="*/ 0 w 7"/>
                    <a:gd name="T1" fmla="*/ 0 h 13"/>
                    <a:gd name="T2" fmla="*/ 0 w 7"/>
                    <a:gd name="T3" fmla="*/ 0 h 13"/>
                    <a:gd name="T4" fmla="*/ 0 w 7"/>
                    <a:gd name="T5" fmla="*/ 13 h 13"/>
                    <a:gd name="T6" fmla="*/ 0 w 7"/>
                    <a:gd name="T7" fmla="*/ 13 h 13"/>
                    <a:gd name="T8" fmla="*/ 7 w 7"/>
                    <a:gd name="T9" fmla="*/ 6 h 13"/>
                    <a:gd name="T10" fmla="*/ 0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0" y="0"/>
                      </a:moveTo>
                      <a:cubicBezTo>
                        <a:pt x="0" y="0"/>
                        <a:pt x="0" y="0"/>
                        <a:pt x="0" y="0"/>
                      </a:cubicBezTo>
                      <a:cubicBezTo>
                        <a:pt x="0" y="13"/>
                        <a:pt x="0" y="13"/>
                        <a:pt x="0" y="13"/>
                      </a:cubicBezTo>
                      <a:cubicBezTo>
                        <a:pt x="0" y="13"/>
                        <a:pt x="0" y="13"/>
                        <a:pt x="0" y="13"/>
                      </a:cubicBezTo>
                      <a:cubicBezTo>
                        <a:pt x="4" y="13"/>
                        <a:pt x="7" y="10"/>
                        <a:pt x="7" y="6"/>
                      </a:cubicBezTo>
                      <a:cubicBezTo>
                        <a:pt x="7" y="3"/>
                        <a:pt x="4" y="0"/>
                        <a:pt x="0" y="0"/>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3" name="Rectangle 402"/>
                <p:cNvSpPr>
                  <a:spLocks noChangeArrowheads="1"/>
                </p:cNvSpPr>
                <p:nvPr/>
              </p:nvSpPr>
              <p:spPr bwMode="auto">
                <a:xfrm>
                  <a:off x="7104063" y="-700088"/>
                  <a:ext cx="1587" cy="61912"/>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4" name="Freeform 403"/>
                <p:cNvSpPr>
                  <a:spLocks/>
                </p:cNvSpPr>
                <p:nvPr/>
              </p:nvSpPr>
              <p:spPr bwMode="auto">
                <a:xfrm>
                  <a:off x="6951663" y="-649288"/>
                  <a:ext cx="12700" cy="22225"/>
                </a:xfrm>
                <a:custGeom>
                  <a:avLst/>
                  <a:gdLst>
                    <a:gd name="T0" fmla="*/ 7 w 7"/>
                    <a:gd name="T1" fmla="*/ 0 h 13"/>
                    <a:gd name="T2" fmla="*/ 7 w 7"/>
                    <a:gd name="T3" fmla="*/ 0 h 13"/>
                    <a:gd name="T4" fmla="*/ 7 w 7"/>
                    <a:gd name="T5" fmla="*/ 13 h 13"/>
                    <a:gd name="T6" fmla="*/ 7 w 7"/>
                    <a:gd name="T7" fmla="*/ 13 h 13"/>
                    <a:gd name="T8" fmla="*/ 0 w 7"/>
                    <a:gd name="T9" fmla="*/ 6 h 13"/>
                    <a:gd name="T10" fmla="*/ 7 w 7"/>
                    <a:gd name="T11" fmla="*/ 0 h 13"/>
                  </a:gdLst>
                  <a:ahLst/>
                  <a:cxnLst>
                    <a:cxn ang="0">
                      <a:pos x="T0" y="T1"/>
                    </a:cxn>
                    <a:cxn ang="0">
                      <a:pos x="T2" y="T3"/>
                    </a:cxn>
                    <a:cxn ang="0">
                      <a:pos x="T4" y="T5"/>
                    </a:cxn>
                    <a:cxn ang="0">
                      <a:pos x="T6" y="T7"/>
                    </a:cxn>
                    <a:cxn ang="0">
                      <a:pos x="T8" y="T9"/>
                    </a:cxn>
                    <a:cxn ang="0">
                      <a:pos x="T10" y="T11"/>
                    </a:cxn>
                  </a:cxnLst>
                  <a:rect l="0" t="0" r="r" b="b"/>
                  <a:pathLst>
                    <a:path w="7" h="13">
                      <a:moveTo>
                        <a:pt x="7" y="0"/>
                      </a:moveTo>
                      <a:cubicBezTo>
                        <a:pt x="7" y="0"/>
                        <a:pt x="7" y="0"/>
                        <a:pt x="7" y="0"/>
                      </a:cubicBezTo>
                      <a:cubicBezTo>
                        <a:pt x="7" y="13"/>
                        <a:pt x="7" y="13"/>
                        <a:pt x="7" y="13"/>
                      </a:cubicBezTo>
                      <a:cubicBezTo>
                        <a:pt x="7" y="13"/>
                        <a:pt x="7" y="13"/>
                        <a:pt x="7" y="13"/>
                      </a:cubicBezTo>
                      <a:cubicBezTo>
                        <a:pt x="3" y="13"/>
                        <a:pt x="0" y="10"/>
                        <a:pt x="0" y="6"/>
                      </a:cubicBezTo>
                      <a:cubicBezTo>
                        <a:pt x="0" y="3"/>
                        <a:pt x="3" y="0"/>
                        <a:pt x="7" y="0"/>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5" name="Rectangle 404"/>
                <p:cNvSpPr>
                  <a:spLocks noChangeArrowheads="1"/>
                </p:cNvSpPr>
                <p:nvPr/>
              </p:nvSpPr>
              <p:spPr bwMode="auto">
                <a:xfrm>
                  <a:off x="6959600" y="-700088"/>
                  <a:ext cx="4762" cy="61912"/>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6" name="Freeform 405"/>
                <p:cNvSpPr>
                  <a:spLocks/>
                </p:cNvSpPr>
                <p:nvPr/>
              </p:nvSpPr>
              <p:spPr bwMode="auto">
                <a:xfrm>
                  <a:off x="6959600" y="-288925"/>
                  <a:ext cx="61912" cy="20637"/>
                </a:xfrm>
                <a:custGeom>
                  <a:avLst/>
                  <a:gdLst>
                    <a:gd name="T0" fmla="*/ 36 w 36"/>
                    <a:gd name="T1" fmla="*/ 12 h 12"/>
                    <a:gd name="T2" fmla="*/ 23 w 36"/>
                    <a:gd name="T3" fmla="*/ 0 h 12"/>
                    <a:gd name="T4" fmla="*/ 13 w 36"/>
                    <a:gd name="T5" fmla="*/ 0 h 12"/>
                    <a:gd name="T6" fmla="*/ 0 w 36"/>
                    <a:gd name="T7" fmla="*/ 12 h 12"/>
                    <a:gd name="T8" fmla="*/ 36 w 36"/>
                    <a:gd name="T9" fmla="*/ 12 h 12"/>
                  </a:gdLst>
                  <a:ahLst/>
                  <a:cxnLst>
                    <a:cxn ang="0">
                      <a:pos x="T0" y="T1"/>
                    </a:cxn>
                    <a:cxn ang="0">
                      <a:pos x="T2" y="T3"/>
                    </a:cxn>
                    <a:cxn ang="0">
                      <a:pos x="T4" y="T5"/>
                    </a:cxn>
                    <a:cxn ang="0">
                      <a:pos x="T6" y="T7"/>
                    </a:cxn>
                    <a:cxn ang="0">
                      <a:pos x="T8" y="T9"/>
                    </a:cxn>
                  </a:cxnLst>
                  <a:rect l="0" t="0" r="r" b="b"/>
                  <a:pathLst>
                    <a:path w="36" h="12">
                      <a:moveTo>
                        <a:pt x="36" y="12"/>
                      </a:moveTo>
                      <a:cubicBezTo>
                        <a:pt x="36" y="5"/>
                        <a:pt x="30" y="0"/>
                        <a:pt x="23" y="0"/>
                      </a:cubicBezTo>
                      <a:cubicBezTo>
                        <a:pt x="13" y="0"/>
                        <a:pt x="13" y="0"/>
                        <a:pt x="13" y="0"/>
                      </a:cubicBezTo>
                      <a:cubicBezTo>
                        <a:pt x="6" y="0"/>
                        <a:pt x="0" y="5"/>
                        <a:pt x="0" y="12"/>
                      </a:cubicBezTo>
                      <a:lnTo>
                        <a:pt x="36" y="12"/>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7" name="Rectangle 406"/>
                <p:cNvSpPr>
                  <a:spLocks noChangeArrowheads="1"/>
                </p:cNvSpPr>
                <p:nvPr/>
              </p:nvSpPr>
              <p:spPr bwMode="auto">
                <a:xfrm>
                  <a:off x="6959600" y="-268288"/>
                  <a:ext cx="61912"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8" name="Freeform 407"/>
                <p:cNvSpPr>
                  <a:spLocks/>
                </p:cNvSpPr>
                <p:nvPr/>
              </p:nvSpPr>
              <p:spPr bwMode="auto">
                <a:xfrm>
                  <a:off x="7046913" y="-288925"/>
                  <a:ext cx="63500" cy="20637"/>
                </a:xfrm>
                <a:custGeom>
                  <a:avLst/>
                  <a:gdLst>
                    <a:gd name="T0" fmla="*/ 37 w 37"/>
                    <a:gd name="T1" fmla="*/ 12 h 12"/>
                    <a:gd name="T2" fmla="*/ 23 w 37"/>
                    <a:gd name="T3" fmla="*/ 0 h 12"/>
                    <a:gd name="T4" fmla="*/ 14 w 37"/>
                    <a:gd name="T5" fmla="*/ 0 h 12"/>
                    <a:gd name="T6" fmla="*/ 0 w 37"/>
                    <a:gd name="T7" fmla="*/ 12 h 12"/>
                    <a:gd name="T8" fmla="*/ 37 w 37"/>
                    <a:gd name="T9" fmla="*/ 12 h 12"/>
                  </a:gdLst>
                  <a:ahLst/>
                  <a:cxnLst>
                    <a:cxn ang="0">
                      <a:pos x="T0" y="T1"/>
                    </a:cxn>
                    <a:cxn ang="0">
                      <a:pos x="T2" y="T3"/>
                    </a:cxn>
                    <a:cxn ang="0">
                      <a:pos x="T4" y="T5"/>
                    </a:cxn>
                    <a:cxn ang="0">
                      <a:pos x="T6" y="T7"/>
                    </a:cxn>
                    <a:cxn ang="0">
                      <a:pos x="T8" y="T9"/>
                    </a:cxn>
                  </a:cxnLst>
                  <a:rect l="0" t="0" r="r" b="b"/>
                  <a:pathLst>
                    <a:path w="37" h="12">
                      <a:moveTo>
                        <a:pt x="37" y="12"/>
                      </a:moveTo>
                      <a:cubicBezTo>
                        <a:pt x="36" y="5"/>
                        <a:pt x="30" y="0"/>
                        <a:pt x="23" y="0"/>
                      </a:cubicBezTo>
                      <a:cubicBezTo>
                        <a:pt x="14" y="0"/>
                        <a:pt x="14" y="0"/>
                        <a:pt x="14" y="0"/>
                      </a:cubicBezTo>
                      <a:cubicBezTo>
                        <a:pt x="7" y="0"/>
                        <a:pt x="1" y="5"/>
                        <a:pt x="0" y="12"/>
                      </a:cubicBezTo>
                      <a:lnTo>
                        <a:pt x="37" y="12"/>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79" name="Rectangle 408"/>
                <p:cNvSpPr>
                  <a:spLocks noChangeArrowheads="1"/>
                </p:cNvSpPr>
                <p:nvPr/>
              </p:nvSpPr>
              <p:spPr bwMode="auto">
                <a:xfrm>
                  <a:off x="7046913" y="-268288"/>
                  <a:ext cx="63500" cy="11112"/>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0" name="Freeform 409"/>
                <p:cNvSpPr>
                  <a:spLocks/>
                </p:cNvSpPr>
                <p:nvPr/>
              </p:nvSpPr>
              <p:spPr bwMode="auto">
                <a:xfrm>
                  <a:off x="6878638" y="-404813"/>
                  <a:ext cx="57150" cy="50800"/>
                </a:xfrm>
                <a:custGeom>
                  <a:avLst/>
                  <a:gdLst>
                    <a:gd name="T0" fmla="*/ 11 w 34"/>
                    <a:gd name="T1" fmla="*/ 24 h 30"/>
                    <a:gd name="T2" fmla="*/ 8 w 34"/>
                    <a:gd name="T3" fmla="*/ 18 h 30"/>
                    <a:gd name="T4" fmla="*/ 17 w 34"/>
                    <a:gd name="T5" fmla="*/ 9 h 30"/>
                    <a:gd name="T6" fmla="*/ 26 w 34"/>
                    <a:gd name="T7" fmla="*/ 18 h 30"/>
                    <a:gd name="T8" fmla="*/ 23 w 34"/>
                    <a:gd name="T9" fmla="*/ 24 h 30"/>
                    <a:gd name="T10" fmla="*/ 29 w 34"/>
                    <a:gd name="T11" fmla="*/ 30 h 30"/>
                    <a:gd name="T12" fmla="*/ 34 w 34"/>
                    <a:gd name="T13" fmla="*/ 18 h 30"/>
                    <a:gd name="T14" fmla="*/ 17 w 34"/>
                    <a:gd name="T15" fmla="*/ 0 h 30"/>
                    <a:gd name="T16" fmla="*/ 0 w 34"/>
                    <a:gd name="T17" fmla="*/ 18 h 30"/>
                    <a:gd name="T18" fmla="*/ 5 w 34"/>
                    <a:gd name="T19" fmla="*/ 30 h 30"/>
                    <a:gd name="T20" fmla="*/ 11 w 34"/>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4" h="30">
                      <a:moveTo>
                        <a:pt x="11" y="24"/>
                      </a:moveTo>
                      <a:cubicBezTo>
                        <a:pt x="9" y="22"/>
                        <a:pt x="8" y="20"/>
                        <a:pt x="8" y="18"/>
                      </a:cubicBezTo>
                      <a:cubicBezTo>
                        <a:pt x="8" y="13"/>
                        <a:pt x="12" y="9"/>
                        <a:pt x="17" y="9"/>
                      </a:cubicBezTo>
                      <a:cubicBezTo>
                        <a:pt x="22" y="9"/>
                        <a:pt x="26" y="13"/>
                        <a:pt x="26" y="18"/>
                      </a:cubicBezTo>
                      <a:cubicBezTo>
                        <a:pt x="26" y="20"/>
                        <a:pt x="25" y="22"/>
                        <a:pt x="23" y="24"/>
                      </a:cubicBezTo>
                      <a:cubicBezTo>
                        <a:pt x="29" y="30"/>
                        <a:pt x="29" y="30"/>
                        <a:pt x="29" y="30"/>
                      </a:cubicBezTo>
                      <a:cubicBezTo>
                        <a:pt x="32" y="27"/>
                        <a:pt x="34" y="22"/>
                        <a:pt x="34" y="18"/>
                      </a:cubicBezTo>
                      <a:cubicBezTo>
                        <a:pt x="34" y="8"/>
                        <a:pt x="27" y="0"/>
                        <a:pt x="17" y="0"/>
                      </a:cubicBezTo>
                      <a:cubicBezTo>
                        <a:pt x="7" y="0"/>
                        <a:pt x="0" y="8"/>
                        <a:pt x="0" y="18"/>
                      </a:cubicBezTo>
                      <a:cubicBezTo>
                        <a:pt x="0" y="22"/>
                        <a:pt x="2" y="27"/>
                        <a:pt x="5" y="30"/>
                      </a:cubicBezTo>
                      <a:lnTo>
                        <a:pt x="11" y="24"/>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1" name="Freeform 410"/>
                <p:cNvSpPr>
                  <a:spLocks/>
                </p:cNvSpPr>
                <p:nvPr/>
              </p:nvSpPr>
              <p:spPr bwMode="auto">
                <a:xfrm>
                  <a:off x="7131050" y="-598488"/>
                  <a:ext cx="50800" cy="60325"/>
                </a:xfrm>
                <a:custGeom>
                  <a:avLst/>
                  <a:gdLst>
                    <a:gd name="T0" fmla="*/ 24 w 30"/>
                    <a:gd name="T1" fmla="*/ 35 h 35"/>
                    <a:gd name="T2" fmla="*/ 0 w 30"/>
                    <a:gd name="T3" fmla="*/ 35 h 35"/>
                    <a:gd name="T4" fmla="*/ 0 w 30"/>
                    <a:gd name="T5" fmla="*/ 0 h 35"/>
                    <a:gd name="T6" fmla="*/ 24 w 30"/>
                    <a:gd name="T7" fmla="*/ 0 h 35"/>
                    <a:gd name="T8" fmla="*/ 30 w 30"/>
                    <a:gd name="T9" fmla="*/ 6 h 35"/>
                    <a:gd name="T10" fmla="*/ 30 w 30"/>
                    <a:gd name="T11" fmla="*/ 29 h 35"/>
                    <a:gd name="T12" fmla="*/ 24 w 30"/>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30" h="35">
                      <a:moveTo>
                        <a:pt x="24" y="35"/>
                      </a:moveTo>
                      <a:cubicBezTo>
                        <a:pt x="0" y="35"/>
                        <a:pt x="0" y="35"/>
                        <a:pt x="0" y="35"/>
                      </a:cubicBezTo>
                      <a:cubicBezTo>
                        <a:pt x="0" y="0"/>
                        <a:pt x="0" y="0"/>
                        <a:pt x="0" y="0"/>
                      </a:cubicBezTo>
                      <a:cubicBezTo>
                        <a:pt x="24" y="0"/>
                        <a:pt x="24" y="0"/>
                        <a:pt x="24" y="0"/>
                      </a:cubicBezTo>
                      <a:cubicBezTo>
                        <a:pt x="28" y="0"/>
                        <a:pt x="30" y="3"/>
                        <a:pt x="30" y="6"/>
                      </a:cubicBezTo>
                      <a:cubicBezTo>
                        <a:pt x="30" y="29"/>
                        <a:pt x="30" y="29"/>
                        <a:pt x="30" y="29"/>
                      </a:cubicBezTo>
                      <a:cubicBezTo>
                        <a:pt x="30" y="32"/>
                        <a:pt x="28" y="35"/>
                        <a:pt x="24" y="35"/>
                      </a:cubicBez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2" name="Rectangle 411"/>
                <p:cNvSpPr>
                  <a:spLocks noChangeArrowheads="1"/>
                </p:cNvSpPr>
                <p:nvPr/>
              </p:nvSpPr>
              <p:spPr bwMode="auto">
                <a:xfrm>
                  <a:off x="7143750" y="-538163"/>
                  <a:ext cx="19050" cy="61912"/>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3" name="Rectangle 412"/>
                <p:cNvSpPr>
                  <a:spLocks noChangeArrowheads="1"/>
                </p:cNvSpPr>
                <p:nvPr/>
              </p:nvSpPr>
              <p:spPr bwMode="auto">
                <a:xfrm>
                  <a:off x="7143750" y="-538163"/>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4" name="Rectangle 413"/>
                <p:cNvSpPr>
                  <a:spLocks noChangeArrowheads="1"/>
                </p:cNvSpPr>
                <p:nvPr/>
              </p:nvSpPr>
              <p:spPr bwMode="auto">
                <a:xfrm>
                  <a:off x="7143750" y="-439738"/>
                  <a:ext cx="19050" cy="47625"/>
                </a:xfrm>
                <a:prstGeom prst="rect">
                  <a:avLst/>
                </a:prstGeom>
                <a:solidFill>
                  <a:srgbClr val="0072C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5" name="Rectangle 414"/>
                <p:cNvSpPr>
                  <a:spLocks noChangeArrowheads="1"/>
                </p:cNvSpPr>
                <p:nvPr/>
              </p:nvSpPr>
              <p:spPr bwMode="auto">
                <a:xfrm>
                  <a:off x="7143750" y="-439738"/>
                  <a:ext cx="19050" cy="222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6" name="Freeform 415"/>
                <p:cNvSpPr>
                  <a:spLocks/>
                </p:cNvSpPr>
                <p:nvPr/>
              </p:nvSpPr>
              <p:spPr bwMode="auto">
                <a:xfrm>
                  <a:off x="7132638" y="-501650"/>
                  <a:ext cx="42862" cy="61912"/>
                </a:xfrm>
                <a:custGeom>
                  <a:avLst/>
                  <a:gdLst>
                    <a:gd name="T0" fmla="*/ 0 w 25"/>
                    <a:gd name="T1" fmla="*/ 29 h 36"/>
                    <a:gd name="T2" fmla="*/ 7 w 25"/>
                    <a:gd name="T3" fmla="*/ 36 h 36"/>
                    <a:gd name="T4" fmla="*/ 18 w 25"/>
                    <a:gd name="T5" fmla="*/ 36 h 36"/>
                    <a:gd name="T6" fmla="*/ 25 w 25"/>
                    <a:gd name="T7" fmla="*/ 29 h 36"/>
                    <a:gd name="T8" fmla="*/ 25 w 25"/>
                    <a:gd name="T9" fmla="*/ 7 h 36"/>
                    <a:gd name="T10" fmla="*/ 18 w 25"/>
                    <a:gd name="T11" fmla="*/ 0 h 36"/>
                    <a:gd name="T12" fmla="*/ 7 w 25"/>
                    <a:gd name="T13" fmla="*/ 0 h 36"/>
                    <a:gd name="T14" fmla="*/ 0 w 25"/>
                    <a:gd name="T15" fmla="*/ 7 h 36"/>
                    <a:gd name="T16" fmla="*/ 0 w 25"/>
                    <a:gd name="T17" fmla="*/ 29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6">
                      <a:moveTo>
                        <a:pt x="0" y="29"/>
                      </a:moveTo>
                      <a:cubicBezTo>
                        <a:pt x="0" y="33"/>
                        <a:pt x="3" y="36"/>
                        <a:pt x="7" y="36"/>
                      </a:cubicBezTo>
                      <a:cubicBezTo>
                        <a:pt x="18" y="36"/>
                        <a:pt x="18" y="36"/>
                        <a:pt x="18" y="36"/>
                      </a:cubicBezTo>
                      <a:cubicBezTo>
                        <a:pt x="22" y="36"/>
                        <a:pt x="25" y="33"/>
                        <a:pt x="25" y="29"/>
                      </a:cubicBezTo>
                      <a:cubicBezTo>
                        <a:pt x="25" y="7"/>
                        <a:pt x="25" y="7"/>
                        <a:pt x="25" y="7"/>
                      </a:cubicBezTo>
                      <a:cubicBezTo>
                        <a:pt x="25" y="3"/>
                        <a:pt x="22" y="0"/>
                        <a:pt x="18" y="0"/>
                      </a:cubicBezTo>
                      <a:cubicBezTo>
                        <a:pt x="7" y="0"/>
                        <a:pt x="7" y="0"/>
                        <a:pt x="7" y="0"/>
                      </a:cubicBezTo>
                      <a:cubicBezTo>
                        <a:pt x="3" y="0"/>
                        <a:pt x="0" y="3"/>
                        <a:pt x="0" y="7"/>
                      </a:cubicBezTo>
                      <a:lnTo>
                        <a:pt x="0" y="29"/>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87" name="Freeform 416"/>
                <p:cNvSpPr>
                  <a:spLocks/>
                </p:cNvSpPr>
                <p:nvPr/>
              </p:nvSpPr>
              <p:spPr bwMode="auto">
                <a:xfrm>
                  <a:off x="7123113" y="-404813"/>
                  <a:ext cx="60325" cy="50800"/>
                </a:xfrm>
                <a:custGeom>
                  <a:avLst/>
                  <a:gdLst>
                    <a:gd name="T0" fmla="*/ 24 w 35"/>
                    <a:gd name="T1" fmla="*/ 24 h 30"/>
                    <a:gd name="T2" fmla="*/ 26 w 35"/>
                    <a:gd name="T3" fmla="*/ 18 h 30"/>
                    <a:gd name="T4" fmla="*/ 18 w 35"/>
                    <a:gd name="T5" fmla="*/ 9 h 30"/>
                    <a:gd name="T6" fmla="*/ 9 w 35"/>
                    <a:gd name="T7" fmla="*/ 18 h 30"/>
                    <a:gd name="T8" fmla="*/ 11 w 35"/>
                    <a:gd name="T9" fmla="*/ 24 h 30"/>
                    <a:gd name="T10" fmla="*/ 5 w 35"/>
                    <a:gd name="T11" fmla="*/ 30 h 30"/>
                    <a:gd name="T12" fmla="*/ 0 w 35"/>
                    <a:gd name="T13" fmla="*/ 18 h 30"/>
                    <a:gd name="T14" fmla="*/ 18 w 35"/>
                    <a:gd name="T15" fmla="*/ 0 h 30"/>
                    <a:gd name="T16" fmla="*/ 35 w 35"/>
                    <a:gd name="T17" fmla="*/ 18 h 30"/>
                    <a:gd name="T18" fmla="*/ 30 w 35"/>
                    <a:gd name="T19" fmla="*/ 30 h 30"/>
                    <a:gd name="T20" fmla="*/ 24 w 35"/>
                    <a:gd name="T2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5" h="30">
                      <a:moveTo>
                        <a:pt x="24" y="24"/>
                      </a:moveTo>
                      <a:cubicBezTo>
                        <a:pt x="25" y="22"/>
                        <a:pt x="26" y="20"/>
                        <a:pt x="26" y="18"/>
                      </a:cubicBezTo>
                      <a:cubicBezTo>
                        <a:pt x="26" y="13"/>
                        <a:pt x="22" y="9"/>
                        <a:pt x="18" y="9"/>
                      </a:cubicBezTo>
                      <a:cubicBezTo>
                        <a:pt x="13" y="9"/>
                        <a:pt x="9" y="13"/>
                        <a:pt x="9" y="18"/>
                      </a:cubicBezTo>
                      <a:cubicBezTo>
                        <a:pt x="9" y="20"/>
                        <a:pt x="10" y="22"/>
                        <a:pt x="11" y="24"/>
                      </a:cubicBezTo>
                      <a:cubicBezTo>
                        <a:pt x="5" y="30"/>
                        <a:pt x="5" y="30"/>
                        <a:pt x="5" y="30"/>
                      </a:cubicBezTo>
                      <a:cubicBezTo>
                        <a:pt x="2" y="27"/>
                        <a:pt x="0" y="22"/>
                        <a:pt x="0" y="18"/>
                      </a:cubicBezTo>
                      <a:cubicBezTo>
                        <a:pt x="0" y="8"/>
                        <a:pt x="8" y="0"/>
                        <a:pt x="18" y="0"/>
                      </a:cubicBezTo>
                      <a:cubicBezTo>
                        <a:pt x="27" y="0"/>
                        <a:pt x="35" y="8"/>
                        <a:pt x="35" y="18"/>
                      </a:cubicBezTo>
                      <a:cubicBezTo>
                        <a:pt x="35" y="22"/>
                        <a:pt x="33" y="27"/>
                        <a:pt x="30" y="30"/>
                      </a:cubicBezTo>
                      <a:lnTo>
                        <a:pt x="24" y="24"/>
                      </a:lnTo>
                      <a:close/>
                    </a:path>
                  </a:pathLst>
                </a:custGeom>
                <a:solidFill>
                  <a:schemeClr val="accent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grpSp>
      <p:grpSp>
        <p:nvGrpSpPr>
          <p:cNvPr id="88" name="Group 87"/>
          <p:cNvGrpSpPr/>
          <p:nvPr userDrawn="1"/>
        </p:nvGrpSpPr>
        <p:grpSpPr>
          <a:xfrm>
            <a:off x="4423075" y="4916478"/>
            <a:ext cx="1777011" cy="1604991"/>
            <a:chOff x="4362450" y="4945063"/>
            <a:chExt cx="1738312" cy="1570037"/>
          </a:xfrm>
        </p:grpSpPr>
        <p:sp>
          <p:nvSpPr>
            <p:cNvPr id="89" name="Rectangle 179"/>
            <p:cNvSpPr>
              <a:spLocks noChangeArrowheads="1"/>
            </p:cNvSpPr>
            <p:nvPr/>
          </p:nvSpPr>
          <p:spPr bwMode="auto">
            <a:xfrm>
              <a:off x="4362450" y="4945063"/>
              <a:ext cx="1738312" cy="1570037"/>
            </a:xfrm>
            <a:prstGeom prst="rect">
              <a:avLst/>
            </a:prstGeom>
            <a:solidFill>
              <a:schemeClr val="bg2">
                <a:lumMod val="85000"/>
              </a:schemeClr>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pic>
          <p:nvPicPr>
            <p:cNvPr id="90" name="Picture 89"/>
            <p:cNvPicPr>
              <a:picLocks noChangeAspect="1"/>
            </p:cNvPicPr>
            <p:nvPr/>
          </p:nvPicPr>
          <p:blipFill>
            <a:blip r:embed="rId3"/>
            <a:stretch>
              <a:fillRect/>
            </a:stretch>
          </p:blipFill>
          <p:spPr>
            <a:xfrm>
              <a:off x="4411773" y="5203812"/>
              <a:ext cx="1639667" cy="1052538"/>
            </a:xfrm>
            <a:prstGeom prst="rect">
              <a:avLst/>
            </a:prstGeom>
          </p:spPr>
        </p:pic>
      </p:grpSp>
      <p:grpSp>
        <p:nvGrpSpPr>
          <p:cNvPr id="91" name="Group 90"/>
          <p:cNvGrpSpPr/>
          <p:nvPr userDrawn="1"/>
        </p:nvGrpSpPr>
        <p:grpSpPr>
          <a:xfrm>
            <a:off x="6055136" y="1212184"/>
            <a:ext cx="2072415" cy="1863601"/>
            <a:chOff x="6312693" y="1447156"/>
            <a:chExt cx="1766094" cy="1588144"/>
          </a:xfrm>
        </p:grpSpPr>
        <p:sp>
          <p:nvSpPr>
            <p:cNvPr id="92" name="Rectangle 98"/>
            <p:cNvSpPr>
              <a:spLocks noChangeArrowheads="1"/>
            </p:cNvSpPr>
            <p:nvPr/>
          </p:nvSpPr>
          <p:spPr bwMode="auto">
            <a:xfrm>
              <a:off x="6312693" y="1447156"/>
              <a:ext cx="1766094" cy="1588144"/>
            </a:xfrm>
            <a:prstGeom prst="rect">
              <a:avLst/>
            </a:prstGeom>
            <a:solidFill>
              <a:schemeClr val="bg2">
                <a:lumMod val="85000"/>
              </a:schemeClr>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nvGrpSpPr>
            <p:cNvPr id="93" name="Group 92"/>
            <p:cNvGrpSpPr/>
            <p:nvPr/>
          </p:nvGrpSpPr>
          <p:grpSpPr>
            <a:xfrm>
              <a:off x="6318250" y="1458913"/>
              <a:ext cx="1733550" cy="1576387"/>
              <a:chOff x="6318250" y="1458913"/>
              <a:chExt cx="1733550" cy="1576387"/>
            </a:xfrm>
          </p:grpSpPr>
          <p:sp>
            <p:nvSpPr>
              <p:cNvPr id="94" name="AutoShape 96"/>
              <p:cNvSpPr>
                <a:spLocks noChangeAspect="1" noChangeArrowheads="1" noTextEdit="1"/>
              </p:cNvSpPr>
              <p:nvPr/>
            </p:nvSpPr>
            <p:spPr bwMode="auto">
              <a:xfrm>
                <a:off x="6318250" y="1458913"/>
                <a:ext cx="1733550" cy="1576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5" name="Freeform 420"/>
              <p:cNvSpPr>
                <a:spLocks/>
              </p:cNvSpPr>
              <p:nvPr/>
            </p:nvSpPr>
            <p:spPr bwMode="auto">
              <a:xfrm>
                <a:off x="6389688" y="2171700"/>
                <a:ext cx="550863" cy="644525"/>
              </a:xfrm>
              <a:custGeom>
                <a:avLst/>
                <a:gdLst>
                  <a:gd name="T0" fmla="*/ 0 w 228"/>
                  <a:gd name="T1" fmla="*/ 266 h 266"/>
                  <a:gd name="T2" fmla="*/ 89 w 228"/>
                  <a:gd name="T3" fmla="*/ 153 h 266"/>
                  <a:gd name="T4" fmla="*/ 83 w 228"/>
                  <a:gd name="T5" fmla="*/ 119 h 266"/>
                  <a:gd name="T6" fmla="*/ 83 w 228"/>
                  <a:gd name="T7" fmla="*/ 78 h 266"/>
                  <a:gd name="T8" fmla="*/ 150 w 228"/>
                  <a:gd name="T9" fmla="*/ 0 h 266"/>
                  <a:gd name="T10" fmla="*/ 228 w 228"/>
                  <a:gd name="T11" fmla="*/ 78 h 266"/>
                  <a:gd name="T12" fmla="*/ 228 w 228"/>
                  <a:gd name="T13" fmla="*/ 119 h 266"/>
                  <a:gd name="T14" fmla="*/ 185 w 228"/>
                  <a:gd name="T15" fmla="*/ 189 h 266"/>
                  <a:gd name="T16" fmla="*/ 129 w 228"/>
                  <a:gd name="T17" fmla="*/ 266 h 266"/>
                  <a:gd name="T18" fmla="*/ 0 w 228"/>
                  <a:gd name="T19" fmla="*/ 266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8" h="266">
                    <a:moveTo>
                      <a:pt x="0" y="266"/>
                    </a:moveTo>
                    <a:cubicBezTo>
                      <a:pt x="89" y="153"/>
                      <a:pt x="89" y="153"/>
                      <a:pt x="89" y="153"/>
                    </a:cubicBezTo>
                    <a:cubicBezTo>
                      <a:pt x="85" y="143"/>
                      <a:pt x="83" y="131"/>
                      <a:pt x="83" y="119"/>
                    </a:cubicBezTo>
                    <a:cubicBezTo>
                      <a:pt x="83" y="78"/>
                      <a:pt x="83" y="78"/>
                      <a:pt x="83" y="78"/>
                    </a:cubicBezTo>
                    <a:cubicBezTo>
                      <a:pt x="83" y="35"/>
                      <a:pt x="108" y="0"/>
                      <a:pt x="150" y="0"/>
                    </a:cubicBezTo>
                    <a:cubicBezTo>
                      <a:pt x="193" y="0"/>
                      <a:pt x="228" y="35"/>
                      <a:pt x="228" y="78"/>
                    </a:cubicBezTo>
                    <a:cubicBezTo>
                      <a:pt x="228" y="119"/>
                      <a:pt x="228" y="119"/>
                      <a:pt x="228" y="119"/>
                    </a:cubicBezTo>
                    <a:cubicBezTo>
                      <a:pt x="228" y="150"/>
                      <a:pt x="210" y="176"/>
                      <a:pt x="185" y="189"/>
                    </a:cubicBezTo>
                    <a:cubicBezTo>
                      <a:pt x="129" y="266"/>
                      <a:pt x="129" y="266"/>
                      <a:pt x="129" y="266"/>
                    </a:cubicBezTo>
                    <a:cubicBezTo>
                      <a:pt x="0" y="266"/>
                      <a:pt x="0" y="266"/>
                      <a:pt x="0" y="266"/>
                    </a:cubicBezTo>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6" name="Freeform 421"/>
              <p:cNvSpPr>
                <a:spLocks/>
              </p:cNvSpPr>
              <p:nvPr/>
            </p:nvSpPr>
            <p:spPr bwMode="auto">
              <a:xfrm>
                <a:off x="6805613" y="2508250"/>
                <a:ext cx="130175" cy="82550"/>
              </a:xfrm>
              <a:custGeom>
                <a:avLst/>
                <a:gdLst>
                  <a:gd name="T0" fmla="*/ 34 w 54"/>
                  <a:gd name="T1" fmla="*/ 34 h 34"/>
                  <a:gd name="T2" fmla="*/ 0 w 54"/>
                  <a:gd name="T3" fmla="*/ 0 h 34"/>
                  <a:gd name="T4" fmla="*/ 54 w 54"/>
                  <a:gd name="T5" fmla="*/ 0 h 34"/>
                  <a:gd name="T6" fmla="*/ 34 w 54"/>
                  <a:gd name="T7" fmla="*/ 34 h 34"/>
                </a:gdLst>
                <a:ahLst/>
                <a:cxnLst>
                  <a:cxn ang="0">
                    <a:pos x="T0" y="T1"/>
                  </a:cxn>
                  <a:cxn ang="0">
                    <a:pos x="T2" y="T3"/>
                  </a:cxn>
                  <a:cxn ang="0">
                    <a:pos x="T4" y="T5"/>
                  </a:cxn>
                  <a:cxn ang="0">
                    <a:pos x="T6" y="T7"/>
                  </a:cxn>
                </a:cxnLst>
                <a:rect l="0" t="0" r="r" b="b"/>
                <a:pathLst>
                  <a:path w="54" h="34">
                    <a:moveTo>
                      <a:pt x="34" y="34"/>
                    </a:moveTo>
                    <a:cubicBezTo>
                      <a:pt x="0" y="0"/>
                      <a:pt x="0" y="0"/>
                      <a:pt x="0" y="0"/>
                    </a:cubicBezTo>
                    <a:cubicBezTo>
                      <a:pt x="54" y="0"/>
                      <a:pt x="54" y="0"/>
                      <a:pt x="54" y="0"/>
                    </a:cubicBezTo>
                    <a:cubicBezTo>
                      <a:pt x="50" y="13"/>
                      <a:pt x="44" y="25"/>
                      <a:pt x="34" y="34"/>
                    </a:cubicBezTo>
                  </a:path>
                </a:pathLst>
              </a:custGeom>
              <a:solidFill>
                <a:srgbClr val="CF8D17"/>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7" name="Freeform 422"/>
              <p:cNvSpPr>
                <a:spLocks/>
              </p:cNvSpPr>
              <p:nvPr/>
            </p:nvSpPr>
            <p:spPr bwMode="auto">
              <a:xfrm>
                <a:off x="6686551" y="1739900"/>
                <a:ext cx="1241425" cy="771525"/>
              </a:xfrm>
              <a:custGeom>
                <a:avLst/>
                <a:gdLst>
                  <a:gd name="T0" fmla="*/ 0 w 513"/>
                  <a:gd name="T1" fmla="*/ 311 h 318"/>
                  <a:gd name="T2" fmla="*/ 8 w 513"/>
                  <a:gd name="T3" fmla="*/ 318 h 318"/>
                  <a:gd name="T4" fmla="*/ 506 w 513"/>
                  <a:gd name="T5" fmla="*/ 318 h 318"/>
                  <a:gd name="T6" fmla="*/ 513 w 513"/>
                  <a:gd name="T7" fmla="*/ 311 h 318"/>
                  <a:gd name="T8" fmla="*/ 513 w 513"/>
                  <a:gd name="T9" fmla="*/ 7 h 318"/>
                  <a:gd name="T10" fmla="*/ 506 w 513"/>
                  <a:gd name="T11" fmla="*/ 0 h 318"/>
                  <a:gd name="T12" fmla="*/ 8 w 513"/>
                  <a:gd name="T13" fmla="*/ 0 h 318"/>
                  <a:gd name="T14" fmla="*/ 0 w 513"/>
                  <a:gd name="T15" fmla="*/ 7 h 318"/>
                  <a:gd name="T16" fmla="*/ 0 w 513"/>
                  <a:gd name="T17" fmla="*/ 31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13" h="318">
                    <a:moveTo>
                      <a:pt x="0" y="311"/>
                    </a:moveTo>
                    <a:cubicBezTo>
                      <a:pt x="0" y="315"/>
                      <a:pt x="4" y="318"/>
                      <a:pt x="8" y="318"/>
                    </a:cubicBezTo>
                    <a:cubicBezTo>
                      <a:pt x="506" y="318"/>
                      <a:pt x="506" y="318"/>
                      <a:pt x="506" y="318"/>
                    </a:cubicBezTo>
                    <a:cubicBezTo>
                      <a:pt x="510" y="318"/>
                      <a:pt x="513" y="315"/>
                      <a:pt x="513" y="311"/>
                    </a:cubicBezTo>
                    <a:cubicBezTo>
                      <a:pt x="513" y="7"/>
                      <a:pt x="513" y="7"/>
                      <a:pt x="513" y="7"/>
                    </a:cubicBezTo>
                    <a:cubicBezTo>
                      <a:pt x="513" y="3"/>
                      <a:pt x="510" y="0"/>
                      <a:pt x="506" y="0"/>
                    </a:cubicBezTo>
                    <a:cubicBezTo>
                      <a:pt x="8" y="0"/>
                      <a:pt x="8" y="0"/>
                      <a:pt x="8" y="0"/>
                    </a:cubicBezTo>
                    <a:cubicBezTo>
                      <a:pt x="4" y="0"/>
                      <a:pt x="0" y="3"/>
                      <a:pt x="0" y="7"/>
                    </a:cubicBezTo>
                    <a:cubicBezTo>
                      <a:pt x="0" y="311"/>
                      <a:pt x="0" y="311"/>
                      <a:pt x="0" y="311"/>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8" name="Freeform 423"/>
              <p:cNvSpPr>
                <a:spLocks/>
              </p:cNvSpPr>
              <p:nvPr/>
            </p:nvSpPr>
            <p:spPr bwMode="auto">
              <a:xfrm>
                <a:off x="6783388" y="1831975"/>
                <a:ext cx="1047750" cy="579438"/>
              </a:xfrm>
              <a:custGeom>
                <a:avLst/>
                <a:gdLst>
                  <a:gd name="T0" fmla="*/ 0 w 433"/>
                  <a:gd name="T1" fmla="*/ 233 h 239"/>
                  <a:gd name="T2" fmla="*/ 6 w 433"/>
                  <a:gd name="T3" fmla="*/ 239 h 239"/>
                  <a:gd name="T4" fmla="*/ 427 w 433"/>
                  <a:gd name="T5" fmla="*/ 239 h 239"/>
                  <a:gd name="T6" fmla="*/ 433 w 433"/>
                  <a:gd name="T7" fmla="*/ 233 h 239"/>
                  <a:gd name="T8" fmla="*/ 433 w 433"/>
                  <a:gd name="T9" fmla="*/ 6 h 239"/>
                  <a:gd name="T10" fmla="*/ 427 w 433"/>
                  <a:gd name="T11" fmla="*/ 0 h 239"/>
                  <a:gd name="T12" fmla="*/ 6 w 433"/>
                  <a:gd name="T13" fmla="*/ 0 h 239"/>
                  <a:gd name="T14" fmla="*/ 0 w 433"/>
                  <a:gd name="T15" fmla="*/ 6 h 239"/>
                  <a:gd name="T16" fmla="*/ 0 w 433"/>
                  <a:gd name="T17" fmla="*/ 2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3" h="239">
                    <a:moveTo>
                      <a:pt x="0" y="233"/>
                    </a:moveTo>
                    <a:cubicBezTo>
                      <a:pt x="0" y="236"/>
                      <a:pt x="3" y="239"/>
                      <a:pt x="6" y="239"/>
                    </a:cubicBezTo>
                    <a:cubicBezTo>
                      <a:pt x="427" y="239"/>
                      <a:pt x="427" y="239"/>
                      <a:pt x="427" y="239"/>
                    </a:cubicBezTo>
                    <a:cubicBezTo>
                      <a:pt x="431" y="239"/>
                      <a:pt x="433" y="236"/>
                      <a:pt x="433" y="233"/>
                    </a:cubicBezTo>
                    <a:cubicBezTo>
                      <a:pt x="433" y="6"/>
                      <a:pt x="433" y="6"/>
                      <a:pt x="433" y="6"/>
                    </a:cubicBezTo>
                    <a:cubicBezTo>
                      <a:pt x="433" y="3"/>
                      <a:pt x="431" y="0"/>
                      <a:pt x="427" y="0"/>
                    </a:cubicBezTo>
                    <a:cubicBezTo>
                      <a:pt x="6" y="0"/>
                      <a:pt x="6" y="0"/>
                      <a:pt x="6" y="0"/>
                    </a:cubicBezTo>
                    <a:cubicBezTo>
                      <a:pt x="3" y="0"/>
                      <a:pt x="0" y="3"/>
                      <a:pt x="0" y="6"/>
                    </a:cubicBezTo>
                    <a:cubicBezTo>
                      <a:pt x="0" y="233"/>
                      <a:pt x="0" y="233"/>
                      <a:pt x="0" y="233"/>
                    </a:cubicBezTo>
                  </a:path>
                </a:pathLst>
              </a:custGeom>
              <a:solidFill>
                <a:srgbClr val="EC008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99" name="Rectangle 424"/>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0" name="Rectangle 425"/>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1" name="Rectangle 426"/>
              <p:cNvSpPr>
                <a:spLocks noChangeArrowheads="1"/>
              </p:cNvSpPr>
              <p:nvPr/>
            </p:nvSpPr>
            <p:spPr bwMode="auto">
              <a:xfrm>
                <a:off x="7119938" y="1965325"/>
                <a:ext cx="244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2" name="Rectangle 427"/>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3" name="Rectangle 428"/>
              <p:cNvSpPr>
                <a:spLocks noChangeArrowheads="1"/>
              </p:cNvSpPr>
              <p:nvPr/>
            </p:nvSpPr>
            <p:spPr bwMode="auto">
              <a:xfrm>
                <a:off x="7372351" y="1965325"/>
                <a:ext cx="117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4" name="Rectangle 429"/>
              <p:cNvSpPr>
                <a:spLocks noChangeArrowheads="1"/>
              </p:cNvSpPr>
              <p:nvPr/>
            </p:nvSpPr>
            <p:spPr bwMode="auto">
              <a:xfrm>
                <a:off x="7372351" y="1965325"/>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5" name="Rectangle 430"/>
              <p:cNvSpPr>
                <a:spLocks noChangeArrowheads="1"/>
              </p:cNvSpPr>
              <p:nvPr/>
            </p:nvSpPr>
            <p:spPr bwMode="auto">
              <a:xfrm>
                <a:off x="7497763" y="1965325"/>
                <a:ext cx="115888"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6" name="Rectangle 431"/>
              <p:cNvSpPr>
                <a:spLocks noChangeArrowheads="1"/>
              </p:cNvSpPr>
              <p:nvPr/>
            </p:nvSpPr>
            <p:spPr bwMode="auto">
              <a:xfrm>
                <a:off x="7497763" y="1965325"/>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7" name="Rectangle 432"/>
              <p:cNvSpPr>
                <a:spLocks noChangeArrowheads="1"/>
              </p:cNvSpPr>
              <p:nvPr/>
            </p:nvSpPr>
            <p:spPr bwMode="auto">
              <a:xfrm>
                <a:off x="7372351" y="2090738"/>
                <a:ext cx="117475"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8" name="Rectangle 433"/>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09" name="Rectangle 434"/>
              <p:cNvSpPr>
                <a:spLocks noChangeArrowheads="1"/>
              </p:cNvSpPr>
              <p:nvPr/>
            </p:nvSpPr>
            <p:spPr bwMode="auto">
              <a:xfrm>
                <a:off x="6865938" y="2090738"/>
                <a:ext cx="11906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0" name="Rectangle 435"/>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1" name="Rectangle 436"/>
              <p:cNvSpPr>
                <a:spLocks noChangeArrowheads="1"/>
              </p:cNvSpPr>
              <p:nvPr/>
            </p:nvSpPr>
            <p:spPr bwMode="auto">
              <a:xfrm>
                <a:off x="6865938" y="2217738"/>
                <a:ext cx="119063" cy="119063"/>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2" name="Rectangle 437"/>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3" name="Rectangle 438"/>
              <p:cNvSpPr>
                <a:spLocks noChangeArrowheads="1"/>
              </p:cNvSpPr>
              <p:nvPr/>
            </p:nvSpPr>
            <p:spPr bwMode="auto">
              <a:xfrm>
                <a:off x="6994526" y="2217738"/>
                <a:ext cx="119063" cy="119063"/>
              </a:xfrm>
              <a:prstGeom prst="rect">
                <a:avLst/>
              </a:prstGeom>
              <a:solidFill>
                <a:srgbClr val="97369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4" name="Rectangle 439"/>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5" name="Rectangle 440"/>
              <p:cNvSpPr>
                <a:spLocks noChangeArrowheads="1"/>
              </p:cNvSpPr>
              <p:nvPr/>
            </p:nvSpPr>
            <p:spPr bwMode="auto">
              <a:xfrm>
                <a:off x="7119938" y="2090738"/>
                <a:ext cx="244475" cy="119063"/>
              </a:xfrm>
              <a:prstGeom prst="rect">
                <a:avLst/>
              </a:prstGeom>
              <a:solidFill>
                <a:srgbClr val="F9F7F8"/>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6" name="Rectangle 441"/>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7" name="Rectangle 442"/>
              <p:cNvSpPr>
                <a:spLocks noChangeArrowheads="1"/>
              </p:cNvSpPr>
              <p:nvPr/>
            </p:nvSpPr>
            <p:spPr bwMode="auto">
              <a:xfrm>
                <a:off x="7119938" y="2217738"/>
                <a:ext cx="2444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8" name="Rectangle 443"/>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19" name="Rectangle 444"/>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0" name="Rectangle 445"/>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1" name="Rectangle 446"/>
              <p:cNvSpPr>
                <a:spLocks noChangeArrowheads="1"/>
              </p:cNvSpPr>
              <p:nvPr/>
            </p:nvSpPr>
            <p:spPr bwMode="auto">
              <a:xfrm>
                <a:off x="7369176" y="2217738"/>
                <a:ext cx="244475" cy="79375"/>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2" name="Rectangle 447"/>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3" name="Rectangle 448"/>
              <p:cNvSpPr>
                <a:spLocks noChangeArrowheads="1"/>
              </p:cNvSpPr>
              <p:nvPr/>
            </p:nvSpPr>
            <p:spPr bwMode="auto">
              <a:xfrm>
                <a:off x="7497763" y="2090738"/>
                <a:ext cx="115888"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4" name="Rectangle 449"/>
              <p:cNvSpPr>
                <a:spLocks noChangeArrowheads="1"/>
              </p:cNvSpPr>
              <p:nvPr/>
            </p:nvSpPr>
            <p:spPr bwMode="auto">
              <a:xfrm>
                <a:off x="7497763"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5" name="Rectangle 450"/>
              <p:cNvSpPr>
                <a:spLocks noChangeArrowheads="1"/>
              </p:cNvSpPr>
              <p:nvPr/>
            </p:nvSpPr>
            <p:spPr bwMode="auto">
              <a:xfrm>
                <a:off x="7667626" y="2090738"/>
                <a:ext cx="115888" cy="119063"/>
              </a:xfrm>
              <a:prstGeom prst="rect">
                <a:avLst/>
              </a:prstGeom>
              <a:solidFill>
                <a:srgbClr val="6DC2E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6" name="Rectangle 451"/>
              <p:cNvSpPr>
                <a:spLocks noChangeArrowheads="1"/>
              </p:cNvSpPr>
              <p:nvPr/>
            </p:nvSpPr>
            <p:spPr bwMode="auto">
              <a:xfrm>
                <a:off x="7667626" y="2090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7" name="Rectangle 452"/>
              <p:cNvSpPr>
                <a:spLocks noChangeArrowheads="1"/>
              </p:cNvSpPr>
              <p:nvPr/>
            </p:nvSpPr>
            <p:spPr bwMode="auto">
              <a:xfrm>
                <a:off x="7667626" y="2217738"/>
                <a:ext cx="115888"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8" name="Rectangle 453"/>
              <p:cNvSpPr>
                <a:spLocks noChangeArrowheads="1"/>
              </p:cNvSpPr>
              <p:nvPr/>
            </p:nvSpPr>
            <p:spPr bwMode="auto">
              <a:xfrm>
                <a:off x="7667626" y="2217738"/>
                <a:ext cx="115888"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29" name="Rectangle 454"/>
              <p:cNvSpPr>
                <a:spLocks noChangeArrowheads="1"/>
              </p:cNvSpPr>
              <p:nvPr/>
            </p:nvSpPr>
            <p:spPr bwMode="auto">
              <a:xfrm>
                <a:off x="7789863" y="2090738"/>
                <a:ext cx="41275" cy="119063"/>
              </a:xfrm>
              <a:prstGeom prst="rect">
                <a:avLst/>
              </a:prstGeom>
              <a:solidFill>
                <a:srgbClr val="0018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0" name="Rectangle 455"/>
              <p:cNvSpPr>
                <a:spLocks noChangeArrowheads="1"/>
              </p:cNvSpPr>
              <p:nvPr/>
            </p:nvSpPr>
            <p:spPr bwMode="auto">
              <a:xfrm>
                <a:off x="7789863" y="2217738"/>
                <a:ext cx="41275" cy="119063"/>
              </a:xfrm>
              <a:prstGeom prst="rect">
                <a:avLst/>
              </a:prstGeom>
              <a:solidFill>
                <a:srgbClr val="B01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1" name="Rectangle 456"/>
              <p:cNvSpPr>
                <a:spLocks noChangeArrowheads="1"/>
              </p:cNvSpPr>
              <p:nvPr/>
            </p:nvSpPr>
            <p:spPr bwMode="auto">
              <a:xfrm>
                <a:off x="7789863" y="2217738"/>
                <a:ext cx="412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2" name="Rectangle 457"/>
              <p:cNvSpPr>
                <a:spLocks noChangeArrowheads="1"/>
              </p:cNvSpPr>
              <p:nvPr/>
            </p:nvSpPr>
            <p:spPr bwMode="auto">
              <a:xfrm>
                <a:off x="7667626" y="1965325"/>
                <a:ext cx="163513" cy="119063"/>
              </a:xfrm>
              <a:prstGeom prst="rect">
                <a:avLst/>
              </a:prstGeom>
              <a:solidFill>
                <a:srgbClr val="7FBA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3" name="Freeform 458"/>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close/>
                  </a:path>
                </a:pathLst>
              </a:custGeom>
              <a:solidFill>
                <a:srgbClr val="00ADE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4" name="Freeform 459"/>
              <p:cNvSpPr>
                <a:spLocks/>
              </p:cNvSpPr>
              <p:nvPr/>
            </p:nvSpPr>
            <p:spPr bwMode="auto">
              <a:xfrm>
                <a:off x="6991351" y="2090738"/>
                <a:ext cx="119063" cy="119063"/>
              </a:xfrm>
              <a:custGeom>
                <a:avLst/>
                <a:gdLst>
                  <a:gd name="T0" fmla="*/ 38 w 75"/>
                  <a:gd name="T1" fmla="*/ 0 h 75"/>
                  <a:gd name="T2" fmla="*/ 0 w 75"/>
                  <a:gd name="T3" fmla="*/ 0 h 75"/>
                  <a:gd name="T4" fmla="*/ 0 w 75"/>
                  <a:gd name="T5" fmla="*/ 39 h 75"/>
                  <a:gd name="T6" fmla="*/ 0 w 75"/>
                  <a:gd name="T7" fmla="*/ 75 h 75"/>
                  <a:gd name="T8" fmla="*/ 38 w 75"/>
                  <a:gd name="T9" fmla="*/ 75 h 75"/>
                  <a:gd name="T10" fmla="*/ 75 w 75"/>
                  <a:gd name="T11" fmla="*/ 75 h 75"/>
                  <a:gd name="T12" fmla="*/ 75 w 75"/>
                  <a:gd name="T13" fmla="*/ 39 h 75"/>
                  <a:gd name="T14" fmla="*/ 75 w 75"/>
                  <a:gd name="T15" fmla="*/ 0 h 75"/>
                  <a:gd name="T16" fmla="*/ 38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38" y="0"/>
                    </a:moveTo>
                    <a:lnTo>
                      <a:pt x="0" y="0"/>
                    </a:lnTo>
                    <a:lnTo>
                      <a:pt x="0" y="39"/>
                    </a:lnTo>
                    <a:lnTo>
                      <a:pt x="0" y="75"/>
                    </a:lnTo>
                    <a:lnTo>
                      <a:pt x="38" y="75"/>
                    </a:lnTo>
                    <a:lnTo>
                      <a:pt x="75" y="75"/>
                    </a:lnTo>
                    <a:lnTo>
                      <a:pt x="75" y="39"/>
                    </a:lnTo>
                    <a:lnTo>
                      <a:pt x="75" y="0"/>
                    </a:lnTo>
                    <a:lnTo>
                      <a:pt x="3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5" name="Rectangle 460"/>
              <p:cNvSpPr>
                <a:spLocks noChangeArrowheads="1"/>
              </p:cNvSpPr>
              <p:nvPr/>
            </p:nvSpPr>
            <p:spPr bwMode="auto">
              <a:xfrm>
                <a:off x="7780338" y="1870075"/>
                <a:ext cx="31750" cy="31750"/>
              </a:xfrm>
              <a:prstGeom prst="rect">
                <a:avLst/>
              </a:prstGeom>
              <a:solidFill>
                <a:srgbClr val="00ADE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36" name="Rectangle 461"/>
              <p:cNvSpPr>
                <a:spLocks noChangeArrowheads="1"/>
              </p:cNvSpPr>
              <p:nvPr/>
            </p:nvSpPr>
            <p:spPr bwMode="auto">
              <a:xfrm>
                <a:off x="6865938" y="1868488"/>
                <a:ext cx="22292"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S</a:t>
                </a:r>
                <a:endParaRPr lang="en-US" altLang="en-US" sz="1764">
                  <a:solidFill>
                    <a:srgbClr val="404040"/>
                  </a:solidFill>
                </a:endParaRPr>
              </a:p>
            </p:txBody>
          </p:sp>
          <p:sp>
            <p:nvSpPr>
              <p:cNvPr id="137" name="Rectangle 462"/>
              <p:cNvSpPr>
                <a:spLocks noChangeArrowheads="1"/>
              </p:cNvSpPr>
              <p:nvPr/>
            </p:nvSpPr>
            <p:spPr bwMode="auto">
              <a:xfrm>
                <a:off x="6888163"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38" name="Rectangle 463"/>
              <p:cNvSpPr>
                <a:spLocks noChangeArrowheads="1"/>
              </p:cNvSpPr>
              <p:nvPr/>
            </p:nvSpPr>
            <p:spPr bwMode="auto">
              <a:xfrm>
                <a:off x="6902451" y="1868488"/>
                <a:ext cx="18113"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a</a:t>
                </a:r>
                <a:endParaRPr lang="en-US" altLang="en-US" sz="1764">
                  <a:solidFill>
                    <a:srgbClr val="404040"/>
                  </a:solidFill>
                </a:endParaRPr>
              </a:p>
            </p:txBody>
          </p:sp>
          <p:sp>
            <p:nvSpPr>
              <p:cNvPr id="139" name="Rectangle 464"/>
              <p:cNvSpPr>
                <a:spLocks noChangeArrowheads="1"/>
              </p:cNvSpPr>
              <p:nvPr/>
            </p:nvSpPr>
            <p:spPr bwMode="auto">
              <a:xfrm>
                <a:off x="6923088" y="1868488"/>
                <a:ext cx="11146"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r</a:t>
                </a:r>
                <a:endParaRPr lang="en-US" altLang="en-US" sz="1764">
                  <a:solidFill>
                    <a:srgbClr val="404040"/>
                  </a:solidFill>
                </a:endParaRPr>
              </a:p>
            </p:txBody>
          </p:sp>
          <p:sp>
            <p:nvSpPr>
              <p:cNvPr id="140" name="Rectangle 465"/>
              <p:cNvSpPr>
                <a:spLocks noChangeArrowheads="1"/>
              </p:cNvSpPr>
              <p:nvPr/>
            </p:nvSpPr>
            <p:spPr bwMode="auto">
              <a:xfrm>
                <a:off x="6940551"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41" name="Freeform 466"/>
              <p:cNvSpPr>
                <a:spLocks/>
              </p:cNvSpPr>
              <p:nvPr/>
            </p:nvSpPr>
            <p:spPr bwMode="auto">
              <a:xfrm>
                <a:off x="6686551" y="1739900"/>
                <a:ext cx="1241425" cy="771525"/>
              </a:xfrm>
              <a:custGeom>
                <a:avLst/>
                <a:gdLst>
                  <a:gd name="T0" fmla="*/ 209 w 513"/>
                  <a:gd name="T1" fmla="*/ 0 h 318"/>
                  <a:gd name="T2" fmla="*/ 8 w 513"/>
                  <a:gd name="T3" fmla="*/ 0 h 318"/>
                  <a:gd name="T4" fmla="*/ 0 w 513"/>
                  <a:gd name="T5" fmla="*/ 7 h 318"/>
                  <a:gd name="T6" fmla="*/ 0 w 513"/>
                  <a:gd name="T7" fmla="*/ 311 h 318"/>
                  <a:gd name="T8" fmla="*/ 8 w 513"/>
                  <a:gd name="T9" fmla="*/ 318 h 318"/>
                  <a:gd name="T10" fmla="*/ 506 w 513"/>
                  <a:gd name="T11" fmla="*/ 318 h 318"/>
                  <a:gd name="T12" fmla="*/ 513 w 513"/>
                  <a:gd name="T13" fmla="*/ 311 h 318"/>
                  <a:gd name="T14" fmla="*/ 513 w 513"/>
                  <a:gd name="T15" fmla="*/ 304 h 318"/>
                  <a:gd name="T16" fmla="*/ 473 w 513"/>
                  <a:gd name="T17" fmla="*/ 264 h 318"/>
                  <a:gd name="T18" fmla="*/ 473 w 513"/>
                  <a:gd name="T19" fmla="*/ 271 h 318"/>
                  <a:gd name="T20" fmla="*/ 467 w 513"/>
                  <a:gd name="T21" fmla="*/ 277 h 318"/>
                  <a:gd name="T22" fmla="*/ 46 w 513"/>
                  <a:gd name="T23" fmla="*/ 277 h 318"/>
                  <a:gd name="T24" fmla="*/ 40 w 513"/>
                  <a:gd name="T25" fmla="*/ 271 h 318"/>
                  <a:gd name="T26" fmla="*/ 40 w 513"/>
                  <a:gd name="T27" fmla="*/ 44 h 318"/>
                  <a:gd name="T28" fmla="*/ 46 w 513"/>
                  <a:gd name="T29" fmla="*/ 38 h 318"/>
                  <a:gd name="T30" fmla="*/ 248 w 513"/>
                  <a:gd name="T31" fmla="*/ 38 h 318"/>
                  <a:gd name="T32" fmla="*/ 209 w 513"/>
                  <a:gd name="T33" fmla="*/ 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13" h="318">
                    <a:moveTo>
                      <a:pt x="209" y="0"/>
                    </a:moveTo>
                    <a:cubicBezTo>
                      <a:pt x="8" y="0"/>
                      <a:pt x="8" y="0"/>
                      <a:pt x="8" y="0"/>
                    </a:cubicBezTo>
                    <a:cubicBezTo>
                      <a:pt x="4" y="0"/>
                      <a:pt x="0" y="3"/>
                      <a:pt x="0" y="7"/>
                    </a:cubicBezTo>
                    <a:cubicBezTo>
                      <a:pt x="0" y="311"/>
                      <a:pt x="0" y="311"/>
                      <a:pt x="0" y="311"/>
                    </a:cubicBezTo>
                    <a:cubicBezTo>
                      <a:pt x="0" y="315"/>
                      <a:pt x="4" y="318"/>
                      <a:pt x="8" y="318"/>
                    </a:cubicBezTo>
                    <a:cubicBezTo>
                      <a:pt x="506" y="318"/>
                      <a:pt x="506" y="318"/>
                      <a:pt x="506" y="318"/>
                    </a:cubicBezTo>
                    <a:cubicBezTo>
                      <a:pt x="510" y="318"/>
                      <a:pt x="513" y="315"/>
                      <a:pt x="513" y="311"/>
                    </a:cubicBezTo>
                    <a:cubicBezTo>
                      <a:pt x="513" y="304"/>
                      <a:pt x="513" y="304"/>
                      <a:pt x="513" y="304"/>
                    </a:cubicBezTo>
                    <a:cubicBezTo>
                      <a:pt x="473" y="264"/>
                      <a:pt x="473" y="264"/>
                      <a:pt x="473" y="264"/>
                    </a:cubicBezTo>
                    <a:cubicBezTo>
                      <a:pt x="473" y="271"/>
                      <a:pt x="473" y="271"/>
                      <a:pt x="473" y="271"/>
                    </a:cubicBezTo>
                    <a:cubicBezTo>
                      <a:pt x="473" y="274"/>
                      <a:pt x="471" y="277"/>
                      <a:pt x="467" y="277"/>
                    </a:cubicBezTo>
                    <a:cubicBezTo>
                      <a:pt x="46" y="277"/>
                      <a:pt x="46" y="277"/>
                      <a:pt x="46" y="277"/>
                    </a:cubicBezTo>
                    <a:cubicBezTo>
                      <a:pt x="43" y="277"/>
                      <a:pt x="40" y="274"/>
                      <a:pt x="40" y="271"/>
                    </a:cubicBezTo>
                    <a:cubicBezTo>
                      <a:pt x="40" y="44"/>
                      <a:pt x="40" y="44"/>
                      <a:pt x="40" y="44"/>
                    </a:cubicBezTo>
                    <a:cubicBezTo>
                      <a:pt x="40" y="41"/>
                      <a:pt x="43" y="38"/>
                      <a:pt x="46" y="38"/>
                    </a:cubicBezTo>
                    <a:cubicBezTo>
                      <a:pt x="248" y="38"/>
                      <a:pt x="248" y="38"/>
                      <a:pt x="248" y="38"/>
                    </a:cubicBezTo>
                    <a:cubicBezTo>
                      <a:pt x="209" y="0"/>
                      <a:pt x="209" y="0"/>
                      <a:pt x="209" y="0"/>
                    </a:cubicBezTo>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2" name="Freeform 467"/>
              <p:cNvSpPr>
                <a:spLocks noEditPoints="1"/>
              </p:cNvSpPr>
              <p:nvPr/>
            </p:nvSpPr>
            <p:spPr bwMode="auto">
              <a:xfrm>
                <a:off x="6783388" y="1831975"/>
                <a:ext cx="1047750" cy="579438"/>
              </a:xfrm>
              <a:custGeom>
                <a:avLst/>
                <a:gdLst>
                  <a:gd name="T0" fmla="*/ 242 w 433"/>
                  <a:gd name="T1" fmla="*/ 192 h 239"/>
                  <a:gd name="T2" fmla="*/ 343 w 433"/>
                  <a:gd name="T3" fmla="*/ 208 h 239"/>
                  <a:gd name="T4" fmla="*/ 34 w 433"/>
                  <a:gd name="T5" fmla="*/ 208 h 239"/>
                  <a:gd name="T6" fmla="*/ 83 w 433"/>
                  <a:gd name="T7" fmla="*/ 159 h 239"/>
                  <a:gd name="T8" fmla="*/ 34 w 433"/>
                  <a:gd name="T9" fmla="*/ 208 h 239"/>
                  <a:gd name="T10" fmla="*/ 87 w 433"/>
                  <a:gd name="T11" fmla="*/ 159 h 239"/>
                  <a:gd name="T12" fmla="*/ 136 w 433"/>
                  <a:gd name="T13" fmla="*/ 208 h 239"/>
                  <a:gd name="T14" fmla="*/ 139 w 433"/>
                  <a:gd name="T15" fmla="*/ 208 h 239"/>
                  <a:gd name="T16" fmla="*/ 240 w 433"/>
                  <a:gd name="T17" fmla="*/ 159 h 239"/>
                  <a:gd name="T18" fmla="*/ 139 w 433"/>
                  <a:gd name="T19" fmla="*/ 208 h 239"/>
                  <a:gd name="T20" fmla="*/ 242 w 433"/>
                  <a:gd name="T21" fmla="*/ 159 h 239"/>
                  <a:gd name="T22" fmla="*/ 343 w 433"/>
                  <a:gd name="T23" fmla="*/ 192 h 239"/>
                  <a:gd name="T24" fmla="*/ 34 w 433"/>
                  <a:gd name="T25" fmla="*/ 156 h 239"/>
                  <a:gd name="T26" fmla="*/ 83 w 433"/>
                  <a:gd name="T27" fmla="*/ 107 h 239"/>
                  <a:gd name="T28" fmla="*/ 34 w 433"/>
                  <a:gd name="T29" fmla="*/ 156 h 239"/>
                  <a:gd name="T30" fmla="*/ 86 w 433"/>
                  <a:gd name="T31" fmla="*/ 132 h 239"/>
                  <a:gd name="T32" fmla="*/ 111 w 433"/>
                  <a:gd name="T33" fmla="*/ 107 h 239"/>
                  <a:gd name="T34" fmla="*/ 135 w 433"/>
                  <a:gd name="T35" fmla="*/ 132 h 239"/>
                  <a:gd name="T36" fmla="*/ 111 w 433"/>
                  <a:gd name="T37" fmla="*/ 156 h 239"/>
                  <a:gd name="T38" fmla="*/ 139 w 433"/>
                  <a:gd name="T39" fmla="*/ 156 h 239"/>
                  <a:gd name="T40" fmla="*/ 240 w 433"/>
                  <a:gd name="T41" fmla="*/ 107 h 239"/>
                  <a:gd name="T42" fmla="*/ 139 w 433"/>
                  <a:gd name="T43" fmla="*/ 156 h 239"/>
                  <a:gd name="T44" fmla="*/ 243 w 433"/>
                  <a:gd name="T45" fmla="*/ 107 h 239"/>
                  <a:gd name="T46" fmla="*/ 292 w 433"/>
                  <a:gd name="T47" fmla="*/ 156 h 239"/>
                  <a:gd name="T48" fmla="*/ 34 w 433"/>
                  <a:gd name="T49" fmla="*/ 104 h 239"/>
                  <a:gd name="T50" fmla="*/ 135 w 433"/>
                  <a:gd name="T51" fmla="*/ 55 h 239"/>
                  <a:gd name="T52" fmla="*/ 34 w 433"/>
                  <a:gd name="T53" fmla="*/ 104 h 239"/>
                  <a:gd name="T54" fmla="*/ 139 w 433"/>
                  <a:gd name="T55" fmla="*/ 55 h 239"/>
                  <a:gd name="T56" fmla="*/ 240 w 433"/>
                  <a:gd name="T57" fmla="*/ 104 h 239"/>
                  <a:gd name="T58" fmla="*/ 35 w 433"/>
                  <a:gd name="T59" fmla="*/ 30 h 239"/>
                  <a:gd name="T60" fmla="*/ 70 w 433"/>
                  <a:gd name="T61" fmla="*/ 17 h 239"/>
                  <a:gd name="T62" fmla="*/ 35 w 433"/>
                  <a:gd name="T63" fmla="*/ 30 h 239"/>
                  <a:gd name="T64" fmla="*/ 6 w 433"/>
                  <a:gd name="T65" fmla="*/ 0 h 239"/>
                  <a:gd name="T66" fmla="*/ 0 w 433"/>
                  <a:gd name="T67" fmla="*/ 233 h 239"/>
                  <a:gd name="T68" fmla="*/ 427 w 433"/>
                  <a:gd name="T69" fmla="*/ 239 h 239"/>
                  <a:gd name="T70" fmla="*/ 433 w 433"/>
                  <a:gd name="T71" fmla="*/ 226 h 239"/>
                  <a:gd name="T72" fmla="*/ 413 w 433"/>
                  <a:gd name="T73" fmla="*/ 208 h 239"/>
                  <a:gd name="T74" fmla="*/ 365 w 433"/>
                  <a:gd name="T75" fmla="*/ 159 h 239"/>
                  <a:gd name="T76" fmla="*/ 343 w 433"/>
                  <a:gd name="T77" fmla="*/ 136 h 239"/>
                  <a:gd name="T78" fmla="*/ 295 w 433"/>
                  <a:gd name="T79" fmla="*/ 156 h 239"/>
                  <a:gd name="T80" fmla="*/ 315 w 433"/>
                  <a:gd name="T81" fmla="*/ 107 h 239"/>
                  <a:gd name="T82" fmla="*/ 295 w 433"/>
                  <a:gd name="T83" fmla="*/ 104 h 239"/>
                  <a:gd name="T84" fmla="*/ 292 w 433"/>
                  <a:gd name="T85" fmla="*/ 84 h 239"/>
                  <a:gd name="T86" fmla="*/ 243 w 433"/>
                  <a:gd name="T87" fmla="*/ 104 h 239"/>
                  <a:gd name="T88" fmla="*/ 263 w 433"/>
                  <a:gd name="T89" fmla="*/ 55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33" h="239">
                    <a:moveTo>
                      <a:pt x="242" y="208"/>
                    </a:moveTo>
                    <a:cubicBezTo>
                      <a:pt x="242" y="192"/>
                      <a:pt x="242" y="192"/>
                      <a:pt x="242" y="192"/>
                    </a:cubicBezTo>
                    <a:cubicBezTo>
                      <a:pt x="343" y="192"/>
                      <a:pt x="343" y="192"/>
                      <a:pt x="343" y="192"/>
                    </a:cubicBezTo>
                    <a:cubicBezTo>
                      <a:pt x="343" y="208"/>
                      <a:pt x="343" y="208"/>
                      <a:pt x="343" y="208"/>
                    </a:cubicBezTo>
                    <a:cubicBezTo>
                      <a:pt x="242" y="208"/>
                      <a:pt x="242" y="208"/>
                      <a:pt x="242" y="208"/>
                    </a:cubicBezTo>
                    <a:moveTo>
                      <a:pt x="34" y="208"/>
                    </a:moveTo>
                    <a:cubicBezTo>
                      <a:pt x="34" y="159"/>
                      <a:pt x="34" y="159"/>
                      <a:pt x="34" y="159"/>
                    </a:cubicBezTo>
                    <a:cubicBezTo>
                      <a:pt x="83" y="159"/>
                      <a:pt x="83" y="159"/>
                      <a:pt x="83" y="159"/>
                    </a:cubicBezTo>
                    <a:cubicBezTo>
                      <a:pt x="83" y="208"/>
                      <a:pt x="83" y="208"/>
                      <a:pt x="83" y="208"/>
                    </a:cubicBezTo>
                    <a:cubicBezTo>
                      <a:pt x="34" y="208"/>
                      <a:pt x="34" y="208"/>
                      <a:pt x="34" y="208"/>
                    </a:cubicBezTo>
                    <a:moveTo>
                      <a:pt x="87" y="208"/>
                    </a:moveTo>
                    <a:cubicBezTo>
                      <a:pt x="87" y="159"/>
                      <a:pt x="87" y="159"/>
                      <a:pt x="87" y="159"/>
                    </a:cubicBezTo>
                    <a:cubicBezTo>
                      <a:pt x="136" y="159"/>
                      <a:pt x="136" y="159"/>
                      <a:pt x="136" y="159"/>
                    </a:cubicBezTo>
                    <a:cubicBezTo>
                      <a:pt x="136" y="208"/>
                      <a:pt x="136" y="208"/>
                      <a:pt x="136" y="208"/>
                    </a:cubicBezTo>
                    <a:cubicBezTo>
                      <a:pt x="87" y="208"/>
                      <a:pt x="87" y="208"/>
                      <a:pt x="87" y="208"/>
                    </a:cubicBezTo>
                    <a:moveTo>
                      <a:pt x="139" y="208"/>
                    </a:moveTo>
                    <a:cubicBezTo>
                      <a:pt x="139" y="159"/>
                      <a:pt x="139" y="159"/>
                      <a:pt x="139" y="159"/>
                    </a:cubicBezTo>
                    <a:cubicBezTo>
                      <a:pt x="240" y="159"/>
                      <a:pt x="240" y="159"/>
                      <a:pt x="240" y="159"/>
                    </a:cubicBezTo>
                    <a:cubicBezTo>
                      <a:pt x="240" y="208"/>
                      <a:pt x="240" y="208"/>
                      <a:pt x="240" y="208"/>
                    </a:cubicBezTo>
                    <a:cubicBezTo>
                      <a:pt x="139" y="208"/>
                      <a:pt x="139" y="208"/>
                      <a:pt x="139" y="208"/>
                    </a:cubicBezTo>
                    <a:moveTo>
                      <a:pt x="242" y="192"/>
                    </a:moveTo>
                    <a:cubicBezTo>
                      <a:pt x="242" y="159"/>
                      <a:pt x="242" y="159"/>
                      <a:pt x="242" y="159"/>
                    </a:cubicBezTo>
                    <a:cubicBezTo>
                      <a:pt x="343" y="159"/>
                      <a:pt x="343" y="159"/>
                      <a:pt x="343" y="159"/>
                    </a:cubicBezTo>
                    <a:cubicBezTo>
                      <a:pt x="343" y="192"/>
                      <a:pt x="343" y="192"/>
                      <a:pt x="343" y="192"/>
                    </a:cubicBezTo>
                    <a:cubicBezTo>
                      <a:pt x="242" y="192"/>
                      <a:pt x="242" y="192"/>
                      <a:pt x="242" y="192"/>
                    </a:cubicBezTo>
                    <a:moveTo>
                      <a:pt x="34" y="156"/>
                    </a:moveTo>
                    <a:cubicBezTo>
                      <a:pt x="34" y="107"/>
                      <a:pt x="34" y="107"/>
                      <a:pt x="34" y="107"/>
                    </a:cubicBezTo>
                    <a:cubicBezTo>
                      <a:pt x="83" y="107"/>
                      <a:pt x="83" y="107"/>
                      <a:pt x="83" y="107"/>
                    </a:cubicBezTo>
                    <a:cubicBezTo>
                      <a:pt x="83" y="156"/>
                      <a:pt x="83" y="156"/>
                      <a:pt x="83" y="156"/>
                    </a:cubicBezTo>
                    <a:cubicBezTo>
                      <a:pt x="34" y="156"/>
                      <a:pt x="34" y="156"/>
                      <a:pt x="34" y="156"/>
                    </a:cubicBezTo>
                    <a:moveTo>
                      <a:pt x="86" y="156"/>
                    </a:moveTo>
                    <a:cubicBezTo>
                      <a:pt x="86" y="132"/>
                      <a:pt x="86" y="132"/>
                      <a:pt x="86" y="132"/>
                    </a:cubicBezTo>
                    <a:cubicBezTo>
                      <a:pt x="86" y="107"/>
                      <a:pt x="86" y="107"/>
                      <a:pt x="86" y="107"/>
                    </a:cubicBezTo>
                    <a:cubicBezTo>
                      <a:pt x="111" y="107"/>
                      <a:pt x="111" y="107"/>
                      <a:pt x="111" y="107"/>
                    </a:cubicBezTo>
                    <a:cubicBezTo>
                      <a:pt x="135" y="107"/>
                      <a:pt x="135" y="107"/>
                      <a:pt x="135" y="107"/>
                    </a:cubicBezTo>
                    <a:cubicBezTo>
                      <a:pt x="135" y="132"/>
                      <a:pt x="135" y="132"/>
                      <a:pt x="135" y="132"/>
                    </a:cubicBezTo>
                    <a:cubicBezTo>
                      <a:pt x="135" y="156"/>
                      <a:pt x="135" y="156"/>
                      <a:pt x="135" y="156"/>
                    </a:cubicBezTo>
                    <a:cubicBezTo>
                      <a:pt x="111" y="156"/>
                      <a:pt x="111" y="156"/>
                      <a:pt x="111" y="156"/>
                    </a:cubicBezTo>
                    <a:cubicBezTo>
                      <a:pt x="86" y="156"/>
                      <a:pt x="86" y="156"/>
                      <a:pt x="86" y="156"/>
                    </a:cubicBezTo>
                    <a:moveTo>
                      <a:pt x="139" y="156"/>
                    </a:moveTo>
                    <a:cubicBezTo>
                      <a:pt x="139" y="107"/>
                      <a:pt x="139" y="107"/>
                      <a:pt x="139" y="107"/>
                    </a:cubicBezTo>
                    <a:cubicBezTo>
                      <a:pt x="240" y="107"/>
                      <a:pt x="240" y="107"/>
                      <a:pt x="240" y="107"/>
                    </a:cubicBezTo>
                    <a:cubicBezTo>
                      <a:pt x="240" y="156"/>
                      <a:pt x="240" y="156"/>
                      <a:pt x="240" y="156"/>
                    </a:cubicBezTo>
                    <a:cubicBezTo>
                      <a:pt x="139" y="156"/>
                      <a:pt x="139" y="156"/>
                      <a:pt x="139" y="156"/>
                    </a:cubicBezTo>
                    <a:moveTo>
                      <a:pt x="243" y="156"/>
                    </a:moveTo>
                    <a:cubicBezTo>
                      <a:pt x="243" y="107"/>
                      <a:pt x="243" y="107"/>
                      <a:pt x="243" y="107"/>
                    </a:cubicBezTo>
                    <a:cubicBezTo>
                      <a:pt x="292" y="107"/>
                      <a:pt x="292" y="107"/>
                      <a:pt x="292" y="107"/>
                    </a:cubicBezTo>
                    <a:cubicBezTo>
                      <a:pt x="292" y="156"/>
                      <a:pt x="292" y="156"/>
                      <a:pt x="292" y="156"/>
                    </a:cubicBezTo>
                    <a:cubicBezTo>
                      <a:pt x="243" y="156"/>
                      <a:pt x="243" y="156"/>
                      <a:pt x="243" y="156"/>
                    </a:cubicBezTo>
                    <a:moveTo>
                      <a:pt x="34" y="104"/>
                    </a:moveTo>
                    <a:cubicBezTo>
                      <a:pt x="34" y="55"/>
                      <a:pt x="34" y="55"/>
                      <a:pt x="34" y="55"/>
                    </a:cubicBezTo>
                    <a:cubicBezTo>
                      <a:pt x="135" y="55"/>
                      <a:pt x="135" y="55"/>
                      <a:pt x="135" y="55"/>
                    </a:cubicBezTo>
                    <a:cubicBezTo>
                      <a:pt x="135" y="104"/>
                      <a:pt x="135" y="104"/>
                      <a:pt x="135" y="104"/>
                    </a:cubicBezTo>
                    <a:cubicBezTo>
                      <a:pt x="34" y="104"/>
                      <a:pt x="34" y="104"/>
                      <a:pt x="34" y="104"/>
                    </a:cubicBezTo>
                    <a:moveTo>
                      <a:pt x="139" y="104"/>
                    </a:moveTo>
                    <a:cubicBezTo>
                      <a:pt x="139" y="55"/>
                      <a:pt x="139" y="55"/>
                      <a:pt x="139" y="55"/>
                    </a:cubicBezTo>
                    <a:cubicBezTo>
                      <a:pt x="240" y="55"/>
                      <a:pt x="240" y="55"/>
                      <a:pt x="240" y="55"/>
                    </a:cubicBezTo>
                    <a:cubicBezTo>
                      <a:pt x="240" y="104"/>
                      <a:pt x="240" y="104"/>
                      <a:pt x="240" y="104"/>
                    </a:cubicBezTo>
                    <a:cubicBezTo>
                      <a:pt x="139" y="104"/>
                      <a:pt x="139" y="104"/>
                      <a:pt x="139" y="104"/>
                    </a:cubicBezTo>
                    <a:moveTo>
                      <a:pt x="35" y="30"/>
                    </a:moveTo>
                    <a:cubicBezTo>
                      <a:pt x="35" y="17"/>
                      <a:pt x="35" y="17"/>
                      <a:pt x="35" y="17"/>
                    </a:cubicBezTo>
                    <a:cubicBezTo>
                      <a:pt x="70" y="17"/>
                      <a:pt x="70" y="17"/>
                      <a:pt x="70" y="17"/>
                    </a:cubicBezTo>
                    <a:cubicBezTo>
                      <a:pt x="70" y="30"/>
                      <a:pt x="70" y="30"/>
                      <a:pt x="70" y="30"/>
                    </a:cubicBezTo>
                    <a:cubicBezTo>
                      <a:pt x="35" y="30"/>
                      <a:pt x="35" y="30"/>
                      <a:pt x="35" y="30"/>
                    </a:cubicBezTo>
                    <a:moveTo>
                      <a:pt x="208" y="0"/>
                    </a:moveTo>
                    <a:cubicBezTo>
                      <a:pt x="6" y="0"/>
                      <a:pt x="6" y="0"/>
                      <a:pt x="6" y="0"/>
                    </a:cubicBezTo>
                    <a:cubicBezTo>
                      <a:pt x="3" y="0"/>
                      <a:pt x="0" y="3"/>
                      <a:pt x="0" y="6"/>
                    </a:cubicBezTo>
                    <a:cubicBezTo>
                      <a:pt x="0" y="233"/>
                      <a:pt x="0" y="233"/>
                      <a:pt x="0" y="233"/>
                    </a:cubicBezTo>
                    <a:cubicBezTo>
                      <a:pt x="0" y="236"/>
                      <a:pt x="3" y="239"/>
                      <a:pt x="6" y="239"/>
                    </a:cubicBezTo>
                    <a:cubicBezTo>
                      <a:pt x="427" y="239"/>
                      <a:pt x="427" y="239"/>
                      <a:pt x="427" y="239"/>
                    </a:cubicBezTo>
                    <a:cubicBezTo>
                      <a:pt x="431" y="239"/>
                      <a:pt x="433" y="236"/>
                      <a:pt x="433" y="233"/>
                    </a:cubicBezTo>
                    <a:cubicBezTo>
                      <a:pt x="433" y="226"/>
                      <a:pt x="433" y="226"/>
                      <a:pt x="433" y="226"/>
                    </a:cubicBezTo>
                    <a:cubicBezTo>
                      <a:pt x="413" y="206"/>
                      <a:pt x="413" y="206"/>
                      <a:pt x="413" y="206"/>
                    </a:cubicBezTo>
                    <a:cubicBezTo>
                      <a:pt x="413" y="208"/>
                      <a:pt x="413" y="208"/>
                      <a:pt x="413" y="208"/>
                    </a:cubicBezTo>
                    <a:cubicBezTo>
                      <a:pt x="365" y="208"/>
                      <a:pt x="365" y="208"/>
                      <a:pt x="365" y="208"/>
                    </a:cubicBezTo>
                    <a:cubicBezTo>
                      <a:pt x="365" y="159"/>
                      <a:pt x="365" y="159"/>
                      <a:pt x="365" y="159"/>
                    </a:cubicBezTo>
                    <a:cubicBezTo>
                      <a:pt x="366" y="159"/>
                      <a:pt x="366" y="159"/>
                      <a:pt x="366" y="159"/>
                    </a:cubicBezTo>
                    <a:cubicBezTo>
                      <a:pt x="343" y="136"/>
                      <a:pt x="343" y="136"/>
                      <a:pt x="343" y="136"/>
                    </a:cubicBezTo>
                    <a:cubicBezTo>
                      <a:pt x="343" y="156"/>
                      <a:pt x="343" y="156"/>
                      <a:pt x="343" y="156"/>
                    </a:cubicBezTo>
                    <a:cubicBezTo>
                      <a:pt x="295" y="156"/>
                      <a:pt x="295" y="156"/>
                      <a:pt x="295" y="156"/>
                    </a:cubicBezTo>
                    <a:cubicBezTo>
                      <a:pt x="295" y="107"/>
                      <a:pt x="295" y="107"/>
                      <a:pt x="295" y="107"/>
                    </a:cubicBezTo>
                    <a:cubicBezTo>
                      <a:pt x="315" y="107"/>
                      <a:pt x="315" y="107"/>
                      <a:pt x="315" y="107"/>
                    </a:cubicBezTo>
                    <a:cubicBezTo>
                      <a:pt x="311" y="104"/>
                      <a:pt x="311" y="104"/>
                      <a:pt x="311" y="104"/>
                    </a:cubicBezTo>
                    <a:cubicBezTo>
                      <a:pt x="295" y="104"/>
                      <a:pt x="295" y="104"/>
                      <a:pt x="295" y="104"/>
                    </a:cubicBezTo>
                    <a:cubicBezTo>
                      <a:pt x="295" y="87"/>
                      <a:pt x="295" y="87"/>
                      <a:pt x="295" y="87"/>
                    </a:cubicBezTo>
                    <a:cubicBezTo>
                      <a:pt x="292" y="84"/>
                      <a:pt x="292" y="84"/>
                      <a:pt x="292" y="84"/>
                    </a:cubicBezTo>
                    <a:cubicBezTo>
                      <a:pt x="292" y="104"/>
                      <a:pt x="292" y="104"/>
                      <a:pt x="292" y="104"/>
                    </a:cubicBezTo>
                    <a:cubicBezTo>
                      <a:pt x="243" y="104"/>
                      <a:pt x="243" y="104"/>
                      <a:pt x="243" y="104"/>
                    </a:cubicBezTo>
                    <a:cubicBezTo>
                      <a:pt x="243" y="55"/>
                      <a:pt x="243" y="55"/>
                      <a:pt x="243" y="55"/>
                    </a:cubicBezTo>
                    <a:cubicBezTo>
                      <a:pt x="263" y="55"/>
                      <a:pt x="263" y="55"/>
                      <a:pt x="263" y="55"/>
                    </a:cubicBezTo>
                    <a:cubicBezTo>
                      <a:pt x="208" y="0"/>
                      <a:pt x="208" y="0"/>
                      <a:pt x="208" y="0"/>
                    </a:cubicBezTo>
                  </a:path>
                </a:pathLst>
              </a:custGeom>
              <a:solidFill>
                <a:srgbClr val="F033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3" name="Rectangle 468"/>
              <p:cNvSpPr>
                <a:spLocks noChangeArrowheads="1"/>
              </p:cNvSpPr>
              <p:nvPr/>
            </p:nvSpPr>
            <p:spPr bwMode="auto">
              <a:xfrm>
                <a:off x="6865938" y="1965325"/>
                <a:ext cx="244475" cy="1190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4" name="Rectangle 469"/>
              <p:cNvSpPr>
                <a:spLocks noChangeArrowheads="1"/>
              </p:cNvSpPr>
              <p:nvPr/>
            </p:nvSpPr>
            <p:spPr bwMode="auto">
              <a:xfrm>
                <a:off x="6865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5" name="Rectangle 470"/>
              <p:cNvSpPr>
                <a:spLocks noChangeArrowheads="1"/>
              </p:cNvSpPr>
              <p:nvPr/>
            </p:nvSpPr>
            <p:spPr bwMode="auto">
              <a:xfrm>
                <a:off x="7119938" y="1965325"/>
                <a:ext cx="244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6" name="Rectangle 471"/>
              <p:cNvSpPr>
                <a:spLocks noChangeArrowheads="1"/>
              </p:cNvSpPr>
              <p:nvPr/>
            </p:nvSpPr>
            <p:spPr bwMode="auto">
              <a:xfrm>
                <a:off x="7119938" y="1965325"/>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7" name="Freeform 472"/>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8" name="Freeform 473"/>
              <p:cNvSpPr>
                <a:spLocks/>
              </p:cNvSpPr>
              <p:nvPr/>
            </p:nvSpPr>
            <p:spPr bwMode="auto">
              <a:xfrm>
                <a:off x="7372351" y="1965325"/>
                <a:ext cx="117475" cy="119063"/>
              </a:xfrm>
              <a:custGeom>
                <a:avLst/>
                <a:gdLst>
                  <a:gd name="T0" fmla="*/ 30 w 74"/>
                  <a:gd name="T1" fmla="*/ 0 h 75"/>
                  <a:gd name="T2" fmla="*/ 0 w 74"/>
                  <a:gd name="T3" fmla="*/ 0 h 75"/>
                  <a:gd name="T4" fmla="*/ 0 w 74"/>
                  <a:gd name="T5" fmla="*/ 75 h 75"/>
                  <a:gd name="T6" fmla="*/ 74 w 74"/>
                  <a:gd name="T7" fmla="*/ 75 h 75"/>
                  <a:gd name="T8" fmla="*/ 74 w 74"/>
                  <a:gd name="T9" fmla="*/ 44 h 75"/>
                  <a:gd name="T10" fmla="*/ 30 w 74"/>
                  <a:gd name="T11" fmla="*/ 0 h 75"/>
                </a:gdLst>
                <a:ahLst/>
                <a:cxnLst>
                  <a:cxn ang="0">
                    <a:pos x="T0" y="T1"/>
                  </a:cxn>
                  <a:cxn ang="0">
                    <a:pos x="T2" y="T3"/>
                  </a:cxn>
                  <a:cxn ang="0">
                    <a:pos x="T4" y="T5"/>
                  </a:cxn>
                  <a:cxn ang="0">
                    <a:pos x="T6" y="T7"/>
                  </a:cxn>
                  <a:cxn ang="0">
                    <a:pos x="T8" y="T9"/>
                  </a:cxn>
                  <a:cxn ang="0">
                    <a:pos x="T10" y="T11"/>
                  </a:cxn>
                </a:cxnLst>
                <a:rect l="0" t="0" r="r" b="b"/>
                <a:pathLst>
                  <a:path w="74" h="75">
                    <a:moveTo>
                      <a:pt x="30" y="0"/>
                    </a:moveTo>
                    <a:lnTo>
                      <a:pt x="0" y="0"/>
                    </a:lnTo>
                    <a:lnTo>
                      <a:pt x="0" y="75"/>
                    </a:lnTo>
                    <a:lnTo>
                      <a:pt x="74" y="75"/>
                    </a:lnTo>
                    <a:lnTo>
                      <a:pt x="74" y="44"/>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49" name="Freeform 474"/>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close/>
                  </a:path>
                </a:pathLst>
              </a:custGeom>
              <a:solidFill>
                <a:srgbClr val="99C8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0" name="Freeform 475"/>
              <p:cNvSpPr>
                <a:spLocks/>
              </p:cNvSpPr>
              <p:nvPr/>
            </p:nvSpPr>
            <p:spPr bwMode="auto">
              <a:xfrm>
                <a:off x="7497763" y="2043113"/>
                <a:ext cx="38100" cy="41275"/>
              </a:xfrm>
              <a:custGeom>
                <a:avLst/>
                <a:gdLst>
                  <a:gd name="T0" fmla="*/ 0 w 24"/>
                  <a:gd name="T1" fmla="*/ 0 h 26"/>
                  <a:gd name="T2" fmla="*/ 0 w 24"/>
                  <a:gd name="T3" fmla="*/ 26 h 26"/>
                  <a:gd name="T4" fmla="*/ 24 w 24"/>
                  <a:gd name="T5" fmla="*/ 26 h 26"/>
                  <a:gd name="T6" fmla="*/ 0 w 24"/>
                  <a:gd name="T7" fmla="*/ 0 h 26"/>
                </a:gdLst>
                <a:ahLst/>
                <a:cxnLst>
                  <a:cxn ang="0">
                    <a:pos x="T0" y="T1"/>
                  </a:cxn>
                  <a:cxn ang="0">
                    <a:pos x="T2" y="T3"/>
                  </a:cxn>
                  <a:cxn ang="0">
                    <a:pos x="T4" y="T5"/>
                  </a:cxn>
                  <a:cxn ang="0">
                    <a:pos x="T6" y="T7"/>
                  </a:cxn>
                </a:cxnLst>
                <a:rect l="0" t="0" r="r" b="b"/>
                <a:pathLst>
                  <a:path w="24" h="26">
                    <a:moveTo>
                      <a:pt x="0" y="0"/>
                    </a:moveTo>
                    <a:lnTo>
                      <a:pt x="0" y="26"/>
                    </a:lnTo>
                    <a:lnTo>
                      <a:pt x="24"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1" name="Rectangle 476"/>
              <p:cNvSpPr>
                <a:spLocks noChangeArrowheads="1"/>
              </p:cNvSpPr>
              <p:nvPr/>
            </p:nvSpPr>
            <p:spPr bwMode="auto">
              <a:xfrm>
                <a:off x="7372351" y="2090738"/>
                <a:ext cx="117475"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2" name="Rectangle 477"/>
              <p:cNvSpPr>
                <a:spLocks noChangeArrowheads="1"/>
              </p:cNvSpPr>
              <p:nvPr/>
            </p:nvSpPr>
            <p:spPr bwMode="auto">
              <a:xfrm>
                <a:off x="7372351" y="2090738"/>
                <a:ext cx="117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3" name="Rectangle 478"/>
              <p:cNvSpPr>
                <a:spLocks noChangeArrowheads="1"/>
              </p:cNvSpPr>
              <p:nvPr/>
            </p:nvSpPr>
            <p:spPr bwMode="auto">
              <a:xfrm>
                <a:off x="6865938" y="2090738"/>
                <a:ext cx="119063" cy="119063"/>
              </a:xfrm>
              <a:prstGeom prst="rect">
                <a:avLst/>
              </a:prstGeom>
              <a:solidFill>
                <a:srgbClr val="99C83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4" name="Rectangle 479"/>
              <p:cNvSpPr>
                <a:spLocks noChangeArrowheads="1"/>
              </p:cNvSpPr>
              <p:nvPr/>
            </p:nvSpPr>
            <p:spPr bwMode="auto">
              <a:xfrm>
                <a:off x="6865938" y="2090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5" name="Rectangle 480"/>
              <p:cNvSpPr>
                <a:spLocks noChangeArrowheads="1"/>
              </p:cNvSpPr>
              <p:nvPr/>
            </p:nvSpPr>
            <p:spPr bwMode="auto">
              <a:xfrm>
                <a:off x="6865938" y="2217738"/>
                <a:ext cx="119063" cy="119063"/>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6" name="Rectangle 481"/>
              <p:cNvSpPr>
                <a:spLocks noChangeArrowheads="1"/>
              </p:cNvSpPr>
              <p:nvPr/>
            </p:nvSpPr>
            <p:spPr bwMode="auto">
              <a:xfrm>
                <a:off x="6865938"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7" name="Rectangle 482"/>
              <p:cNvSpPr>
                <a:spLocks noChangeArrowheads="1"/>
              </p:cNvSpPr>
              <p:nvPr/>
            </p:nvSpPr>
            <p:spPr bwMode="auto">
              <a:xfrm>
                <a:off x="6994526" y="2217738"/>
                <a:ext cx="119063" cy="119063"/>
              </a:xfrm>
              <a:prstGeom prst="rect">
                <a:avLst/>
              </a:prstGeom>
              <a:solidFill>
                <a:srgbClr val="AC5EA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8" name="Rectangle 483"/>
              <p:cNvSpPr>
                <a:spLocks noChangeArrowheads="1"/>
              </p:cNvSpPr>
              <p:nvPr/>
            </p:nvSpPr>
            <p:spPr bwMode="auto">
              <a:xfrm>
                <a:off x="6994526" y="2217738"/>
                <a:ext cx="119063"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59" name="Rectangle 484"/>
              <p:cNvSpPr>
                <a:spLocks noChangeArrowheads="1"/>
              </p:cNvSpPr>
              <p:nvPr/>
            </p:nvSpPr>
            <p:spPr bwMode="auto">
              <a:xfrm>
                <a:off x="7119938" y="2090738"/>
                <a:ext cx="244475" cy="119063"/>
              </a:xfrm>
              <a:prstGeom prst="rect">
                <a:avLst/>
              </a:prstGeom>
              <a:solidFill>
                <a:srgbClr val="FAF9F9"/>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0" name="Rectangle 485"/>
              <p:cNvSpPr>
                <a:spLocks noChangeArrowheads="1"/>
              </p:cNvSpPr>
              <p:nvPr/>
            </p:nvSpPr>
            <p:spPr bwMode="auto">
              <a:xfrm>
                <a:off x="7119938" y="2090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1" name="Rectangle 486"/>
              <p:cNvSpPr>
                <a:spLocks noChangeArrowheads="1"/>
              </p:cNvSpPr>
              <p:nvPr/>
            </p:nvSpPr>
            <p:spPr bwMode="auto">
              <a:xfrm>
                <a:off x="7119938" y="2217738"/>
                <a:ext cx="244475" cy="119063"/>
              </a:xfrm>
              <a:prstGeom prst="rect">
                <a:avLst/>
              </a:prstGeom>
              <a:solidFill>
                <a:srgbClr val="3346A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2" name="Rectangle 487"/>
              <p:cNvSpPr>
                <a:spLocks noChangeArrowheads="1"/>
              </p:cNvSpPr>
              <p:nvPr/>
            </p:nvSpPr>
            <p:spPr bwMode="auto">
              <a:xfrm>
                <a:off x="7119938" y="2217738"/>
                <a:ext cx="244475" cy="11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3" name="Rectangle 488"/>
              <p:cNvSpPr>
                <a:spLocks noChangeArrowheads="1"/>
              </p:cNvSpPr>
              <p:nvPr/>
            </p:nvSpPr>
            <p:spPr bwMode="auto">
              <a:xfrm>
                <a:off x="7369176" y="2297113"/>
                <a:ext cx="244475" cy="3968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4" name="Rectangle 489"/>
              <p:cNvSpPr>
                <a:spLocks noChangeArrowheads="1"/>
              </p:cNvSpPr>
              <p:nvPr/>
            </p:nvSpPr>
            <p:spPr bwMode="auto">
              <a:xfrm>
                <a:off x="7369176" y="2297113"/>
                <a:ext cx="244475" cy="39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5" name="Rectangle 490"/>
              <p:cNvSpPr>
                <a:spLocks noChangeArrowheads="1"/>
              </p:cNvSpPr>
              <p:nvPr/>
            </p:nvSpPr>
            <p:spPr bwMode="auto">
              <a:xfrm>
                <a:off x="7369176" y="2217738"/>
                <a:ext cx="244475" cy="79375"/>
              </a:xfrm>
              <a:prstGeom prst="rect">
                <a:avLst/>
              </a:prstGeom>
              <a:solidFill>
                <a:srgbClr val="33BDF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6" name="Rectangle 491"/>
              <p:cNvSpPr>
                <a:spLocks noChangeArrowheads="1"/>
              </p:cNvSpPr>
              <p:nvPr/>
            </p:nvSpPr>
            <p:spPr bwMode="auto">
              <a:xfrm>
                <a:off x="7369176" y="2217738"/>
                <a:ext cx="244475" cy="79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7" name="Freeform 492"/>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close/>
                  </a:path>
                </a:pathLst>
              </a:custGeom>
              <a:solidFill>
                <a:srgbClr val="3346A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8" name="Freeform 493"/>
              <p:cNvSpPr>
                <a:spLocks/>
              </p:cNvSpPr>
              <p:nvPr/>
            </p:nvSpPr>
            <p:spPr bwMode="auto">
              <a:xfrm>
                <a:off x="7497763" y="2090738"/>
                <a:ext cx="115888" cy="119063"/>
              </a:xfrm>
              <a:custGeom>
                <a:avLst/>
                <a:gdLst>
                  <a:gd name="T0" fmla="*/ 30 w 73"/>
                  <a:gd name="T1" fmla="*/ 0 h 75"/>
                  <a:gd name="T2" fmla="*/ 0 w 73"/>
                  <a:gd name="T3" fmla="*/ 0 h 75"/>
                  <a:gd name="T4" fmla="*/ 0 w 73"/>
                  <a:gd name="T5" fmla="*/ 75 h 75"/>
                  <a:gd name="T6" fmla="*/ 73 w 73"/>
                  <a:gd name="T7" fmla="*/ 75 h 75"/>
                  <a:gd name="T8" fmla="*/ 73 w 73"/>
                  <a:gd name="T9" fmla="*/ 45 h 75"/>
                  <a:gd name="T10" fmla="*/ 30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30" y="0"/>
                    </a:moveTo>
                    <a:lnTo>
                      <a:pt x="0" y="0"/>
                    </a:lnTo>
                    <a:lnTo>
                      <a:pt x="0" y="75"/>
                    </a:lnTo>
                    <a:lnTo>
                      <a:pt x="73" y="75"/>
                    </a:lnTo>
                    <a:lnTo>
                      <a:pt x="73" y="45"/>
                    </a:lnTo>
                    <a:lnTo>
                      <a:pt x="3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69" name="Freeform 494"/>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0" name="Freeform 495"/>
              <p:cNvSpPr>
                <a:spLocks/>
              </p:cNvSpPr>
              <p:nvPr/>
            </p:nvSpPr>
            <p:spPr bwMode="auto">
              <a:xfrm>
                <a:off x="7667626" y="2217738"/>
                <a:ext cx="115888" cy="119063"/>
              </a:xfrm>
              <a:custGeom>
                <a:avLst/>
                <a:gdLst>
                  <a:gd name="T0" fmla="*/ 1 w 73"/>
                  <a:gd name="T1" fmla="*/ 0 h 75"/>
                  <a:gd name="T2" fmla="*/ 0 w 73"/>
                  <a:gd name="T3" fmla="*/ 0 h 75"/>
                  <a:gd name="T4" fmla="*/ 0 w 73"/>
                  <a:gd name="T5" fmla="*/ 75 h 75"/>
                  <a:gd name="T6" fmla="*/ 73 w 73"/>
                  <a:gd name="T7" fmla="*/ 75 h 75"/>
                  <a:gd name="T8" fmla="*/ 73 w 73"/>
                  <a:gd name="T9" fmla="*/ 72 h 75"/>
                  <a:gd name="T10" fmla="*/ 1 w 73"/>
                  <a:gd name="T11" fmla="*/ 0 h 75"/>
                </a:gdLst>
                <a:ahLst/>
                <a:cxnLst>
                  <a:cxn ang="0">
                    <a:pos x="T0" y="T1"/>
                  </a:cxn>
                  <a:cxn ang="0">
                    <a:pos x="T2" y="T3"/>
                  </a:cxn>
                  <a:cxn ang="0">
                    <a:pos x="T4" y="T5"/>
                  </a:cxn>
                  <a:cxn ang="0">
                    <a:pos x="T6" y="T7"/>
                  </a:cxn>
                  <a:cxn ang="0">
                    <a:pos x="T8" y="T9"/>
                  </a:cxn>
                  <a:cxn ang="0">
                    <a:pos x="T10" y="T11"/>
                  </a:cxn>
                </a:cxnLst>
                <a:rect l="0" t="0" r="r" b="b"/>
                <a:pathLst>
                  <a:path w="73" h="75">
                    <a:moveTo>
                      <a:pt x="1" y="0"/>
                    </a:moveTo>
                    <a:lnTo>
                      <a:pt x="0" y="0"/>
                    </a:lnTo>
                    <a:lnTo>
                      <a:pt x="0" y="75"/>
                    </a:lnTo>
                    <a:lnTo>
                      <a:pt x="73" y="75"/>
                    </a:lnTo>
                    <a:lnTo>
                      <a:pt x="73" y="72"/>
                    </a:lnTo>
                    <a:lnTo>
                      <a:pt x="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1" name="Freeform 496"/>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close/>
                  </a:path>
                </a:pathLst>
              </a:custGeom>
              <a:solidFill>
                <a:srgbClr val="33BDF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2" name="Freeform 497"/>
              <p:cNvSpPr>
                <a:spLocks/>
              </p:cNvSpPr>
              <p:nvPr/>
            </p:nvSpPr>
            <p:spPr bwMode="auto">
              <a:xfrm>
                <a:off x="6991351" y="2090738"/>
                <a:ext cx="119063" cy="119063"/>
              </a:xfrm>
              <a:custGeom>
                <a:avLst/>
                <a:gdLst>
                  <a:gd name="T0" fmla="*/ 75 w 75"/>
                  <a:gd name="T1" fmla="*/ 0 h 75"/>
                  <a:gd name="T2" fmla="*/ 38 w 75"/>
                  <a:gd name="T3" fmla="*/ 0 h 75"/>
                  <a:gd name="T4" fmla="*/ 0 w 75"/>
                  <a:gd name="T5" fmla="*/ 0 h 75"/>
                  <a:gd name="T6" fmla="*/ 0 w 75"/>
                  <a:gd name="T7" fmla="*/ 39 h 75"/>
                  <a:gd name="T8" fmla="*/ 0 w 75"/>
                  <a:gd name="T9" fmla="*/ 75 h 75"/>
                  <a:gd name="T10" fmla="*/ 38 w 75"/>
                  <a:gd name="T11" fmla="*/ 75 h 75"/>
                  <a:gd name="T12" fmla="*/ 75 w 75"/>
                  <a:gd name="T13" fmla="*/ 75 h 75"/>
                  <a:gd name="T14" fmla="*/ 75 w 75"/>
                  <a:gd name="T15" fmla="*/ 39 h 75"/>
                  <a:gd name="T16" fmla="*/ 75 w 75"/>
                  <a:gd name="T17"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 h="75">
                    <a:moveTo>
                      <a:pt x="75" y="0"/>
                    </a:moveTo>
                    <a:lnTo>
                      <a:pt x="38" y="0"/>
                    </a:lnTo>
                    <a:lnTo>
                      <a:pt x="0" y="0"/>
                    </a:lnTo>
                    <a:lnTo>
                      <a:pt x="0" y="39"/>
                    </a:lnTo>
                    <a:lnTo>
                      <a:pt x="0" y="75"/>
                    </a:lnTo>
                    <a:lnTo>
                      <a:pt x="38" y="75"/>
                    </a:lnTo>
                    <a:lnTo>
                      <a:pt x="75" y="75"/>
                    </a:lnTo>
                    <a:lnTo>
                      <a:pt x="75" y="39"/>
                    </a:lnTo>
                    <a:lnTo>
                      <a:pt x="7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3" name="Rectangle 498"/>
              <p:cNvSpPr>
                <a:spLocks noChangeArrowheads="1"/>
              </p:cNvSpPr>
              <p:nvPr/>
            </p:nvSpPr>
            <p:spPr bwMode="auto">
              <a:xfrm>
                <a:off x="6869113" y="1873250"/>
                <a:ext cx="84138" cy="31750"/>
              </a:xfrm>
              <a:prstGeom prst="rect">
                <a:avLst/>
              </a:prstGeom>
              <a:solidFill>
                <a:srgbClr val="F033A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74" name="Rectangle 499"/>
              <p:cNvSpPr>
                <a:spLocks noChangeArrowheads="1"/>
              </p:cNvSpPr>
              <p:nvPr/>
            </p:nvSpPr>
            <p:spPr bwMode="auto">
              <a:xfrm>
                <a:off x="6865938" y="1868488"/>
                <a:ext cx="22292"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S</a:t>
                </a:r>
                <a:endParaRPr lang="en-US" altLang="en-US" sz="1764">
                  <a:solidFill>
                    <a:srgbClr val="404040"/>
                  </a:solidFill>
                </a:endParaRPr>
              </a:p>
            </p:txBody>
          </p:sp>
          <p:sp>
            <p:nvSpPr>
              <p:cNvPr id="175" name="Rectangle 500"/>
              <p:cNvSpPr>
                <a:spLocks noChangeArrowheads="1"/>
              </p:cNvSpPr>
              <p:nvPr/>
            </p:nvSpPr>
            <p:spPr bwMode="auto">
              <a:xfrm>
                <a:off x="6888163"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76" name="Rectangle 501"/>
              <p:cNvSpPr>
                <a:spLocks noChangeArrowheads="1"/>
              </p:cNvSpPr>
              <p:nvPr/>
            </p:nvSpPr>
            <p:spPr bwMode="auto">
              <a:xfrm>
                <a:off x="6902451" y="1868488"/>
                <a:ext cx="18113"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a</a:t>
                </a:r>
                <a:endParaRPr lang="en-US" altLang="en-US" sz="1764">
                  <a:solidFill>
                    <a:srgbClr val="404040"/>
                  </a:solidFill>
                </a:endParaRPr>
              </a:p>
            </p:txBody>
          </p:sp>
          <p:sp>
            <p:nvSpPr>
              <p:cNvPr id="177" name="Rectangle 502"/>
              <p:cNvSpPr>
                <a:spLocks noChangeArrowheads="1"/>
              </p:cNvSpPr>
              <p:nvPr/>
            </p:nvSpPr>
            <p:spPr bwMode="auto">
              <a:xfrm>
                <a:off x="6923088" y="1868488"/>
                <a:ext cx="11146"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r</a:t>
                </a:r>
                <a:endParaRPr lang="en-US" altLang="en-US" sz="1764">
                  <a:solidFill>
                    <a:srgbClr val="404040"/>
                  </a:solidFill>
                </a:endParaRPr>
              </a:p>
            </p:txBody>
          </p:sp>
          <p:sp>
            <p:nvSpPr>
              <p:cNvPr id="178" name="Rectangle 503"/>
              <p:cNvSpPr>
                <a:spLocks noChangeArrowheads="1"/>
              </p:cNvSpPr>
              <p:nvPr/>
            </p:nvSpPr>
            <p:spPr bwMode="auto">
              <a:xfrm>
                <a:off x="6940551" y="1868488"/>
                <a:ext cx="9754" cy="3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32319">
                  <a:defRPr/>
                </a:pPr>
                <a:r>
                  <a:rPr lang="en-US" altLang="en-US" sz="294">
                    <a:solidFill>
                      <a:srgbClr val="FFFFFF"/>
                    </a:solidFill>
                    <a:latin typeface="Segoe Light" charset="0"/>
                  </a:rPr>
                  <a:t>t</a:t>
                </a:r>
                <a:endParaRPr lang="en-US" altLang="en-US" sz="1764">
                  <a:solidFill>
                    <a:srgbClr val="404040"/>
                  </a:solidFill>
                </a:endParaRPr>
              </a:p>
            </p:txBody>
          </p:sp>
          <p:sp>
            <p:nvSpPr>
              <p:cNvPr id="179" name="Freeform 504"/>
              <p:cNvSpPr>
                <a:spLocks/>
              </p:cNvSpPr>
              <p:nvPr/>
            </p:nvSpPr>
            <p:spPr bwMode="auto">
              <a:xfrm>
                <a:off x="6589713" y="2085975"/>
                <a:ext cx="155575" cy="165100"/>
              </a:xfrm>
              <a:custGeom>
                <a:avLst/>
                <a:gdLst>
                  <a:gd name="T0" fmla="*/ 57 w 64"/>
                  <a:gd name="T1" fmla="*/ 11 h 68"/>
                  <a:gd name="T2" fmla="*/ 57 w 64"/>
                  <a:gd name="T3" fmla="*/ 34 h 68"/>
                  <a:gd name="T4" fmla="*/ 29 w 64"/>
                  <a:gd name="T5" fmla="*/ 62 h 68"/>
                  <a:gd name="T6" fmla="*/ 7 w 64"/>
                  <a:gd name="T7" fmla="*/ 62 h 68"/>
                  <a:gd name="T8" fmla="*/ 7 w 64"/>
                  <a:gd name="T9" fmla="*/ 40 h 68"/>
                  <a:gd name="T10" fmla="*/ 46 w 64"/>
                  <a:gd name="T11" fmla="*/ 0 h 68"/>
                  <a:gd name="T12" fmla="*/ 57 w 64"/>
                  <a:gd name="T13" fmla="*/ 11 h 68"/>
                </a:gdLst>
                <a:ahLst/>
                <a:cxnLst>
                  <a:cxn ang="0">
                    <a:pos x="T0" y="T1"/>
                  </a:cxn>
                  <a:cxn ang="0">
                    <a:pos x="T2" y="T3"/>
                  </a:cxn>
                  <a:cxn ang="0">
                    <a:pos x="T4" y="T5"/>
                  </a:cxn>
                  <a:cxn ang="0">
                    <a:pos x="T6" y="T7"/>
                  </a:cxn>
                  <a:cxn ang="0">
                    <a:pos x="T8" y="T9"/>
                  </a:cxn>
                  <a:cxn ang="0">
                    <a:pos x="T10" y="T11"/>
                  </a:cxn>
                  <a:cxn ang="0">
                    <a:pos x="T12" y="T13"/>
                  </a:cxn>
                </a:cxnLst>
                <a:rect l="0" t="0" r="r" b="b"/>
                <a:pathLst>
                  <a:path w="64" h="68">
                    <a:moveTo>
                      <a:pt x="57" y="11"/>
                    </a:moveTo>
                    <a:cubicBezTo>
                      <a:pt x="64" y="17"/>
                      <a:pt x="64" y="27"/>
                      <a:pt x="57" y="34"/>
                    </a:cubicBezTo>
                    <a:cubicBezTo>
                      <a:pt x="29" y="62"/>
                      <a:pt x="29" y="62"/>
                      <a:pt x="29" y="62"/>
                    </a:cubicBezTo>
                    <a:cubicBezTo>
                      <a:pt x="23" y="68"/>
                      <a:pt x="13" y="68"/>
                      <a:pt x="7" y="62"/>
                    </a:cubicBezTo>
                    <a:cubicBezTo>
                      <a:pt x="0" y="56"/>
                      <a:pt x="0" y="46"/>
                      <a:pt x="7" y="40"/>
                    </a:cubicBezTo>
                    <a:cubicBezTo>
                      <a:pt x="46" y="0"/>
                      <a:pt x="46" y="0"/>
                      <a:pt x="46" y="0"/>
                    </a:cubicBezTo>
                    <a:lnTo>
                      <a:pt x="57" y="11"/>
                    </a:lnTo>
                    <a:close/>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0" name="Freeform 505"/>
              <p:cNvSpPr>
                <a:spLocks/>
              </p:cNvSpPr>
              <p:nvPr/>
            </p:nvSpPr>
            <p:spPr bwMode="auto">
              <a:xfrm>
                <a:off x="6589713" y="2162175"/>
                <a:ext cx="95250" cy="234950"/>
              </a:xfrm>
              <a:custGeom>
                <a:avLst/>
                <a:gdLst>
                  <a:gd name="T0" fmla="*/ 0 w 39"/>
                  <a:gd name="T1" fmla="*/ 73 h 97"/>
                  <a:gd name="T2" fmla="*/ 20 w 39"/>
                  <a:gd name="T3" fmla="*/ 93 h 97"/>
                  <a:gd name="T4" fmla="*/ 39 w 39"/>
                  <a:gd name="T5" fmla="*/ 87 h 97"/>
                  <a:gd name="T6" fmla="*/ 39 w 39"/>
                  <a:gd name="T7" fmla="*/ 10 h 97"/>
                  <a:gd name="T8" fmla="*/ 20 w 39"/>
                  <a:gd name="T9" fmla="*/ 4 h 97"/>
                  <a:gd name="T10" fmla="*/ 0 w 39"/>
                  <a:gd name="T11" fmla="*/ 24 h 97"/>
                  <a:gd name="T12" fmla="*/ 0 w 39"/>
                  <a:gd name="T13" fmla="*/ 73 h 97"/>
                </a:gdLst>
                <a:ahLst/>
                <a:cxnLst>
                  <a:cxn ang="0">
                    <a:pos x="T0" y="T1"/>
                  </a:cxn>
                  <a:cxn ang="0">
                    <a:pos x="T2" y="T3"/>
                  </a:cxn>
                  <a:cxn ang="0">
                    <a:pos x="T4" y="T5"/>
                  </a:cxn>
                  <a:cxn ang="0">
                    <a:pos x="T6" y="T7"/>
                  </a:cxn>
                  <a:cxn ang="0">
                    <a:pos x="T8" y="T9"/>
                  </a:cxn>
                  <a:cxn ang="0">
                    <a:pos x="T10" y="T11"/>
                  </a:cxn>
                  <a:cxn ang="0">
                    <a:pos x="T12" y="T13"/>
                  </a:cxn>
                </a:cxnLst>
                <a:rect l="0" t="0" r="r" b="b"/>
                <a:pathLst>
                  <a:path w="39" h="97">
                    <a:moveTo>
                      <a:pt x="0" y="73"/>
                    </a:moveTo>
                    <a:cubicBezTo>
                      <a:pt x="0" y="84"/>
                      <a:pt x="9" y="93"/>
                      <a:pt x="20" y="93"/>
                    </a:cubicBezTo>
                    <a:cubicBezTo>
                      <a:pt x="31" y="93"/>
                      <a:pt x="39" y="97"/>
                      <a:pt x="39" y="87"/>
                    </a:cubicBezTo>
                    <a:cubicBezTo>
                      <a:pt x="39" y="10"/>
                      <a:pt x="39" y="10"/>
                      <a:pt x="39" y="10"/>
                    </a:cubicBezTo>
                    <a:cubicBezTo>
                      <a:pt x="39" y="0"/>
                      <a:pt x="31" y="4"/>
                      <a:pt x="20" y="4"/>
                    </a:cubicBezTo>
                    <a:cubicBezTo>
                      <a:pt x="9" y="4"/>
                      <a:pt x="0" y="13"/>
                      <a:pt x="0" y="24"/>
                    </a:cubicBezTo>
                    <a:lnTo>
                      <a:pt x="0" y="73"/>
                    </a:lnTo>
                    <a:close/>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1" name="Freeform 506"/>
              <p:cNvSpPr>
                <a:spLocks/>
              </p:cNvSpPr>
              <p:nvPr/>
            </p:nvSpPr>
            <p:spPr bwMode="auto">
              <a:xfrm>
                <a:off x="6667501" y="2085975"/>
                <a:ext cx="42863" cy="36513"/>
              </a:xfrm>
              <a:custGeom>
                <a:avLst/>
                <a:gdLst>
                  <a:gd name="T0" fmla="*/ 14 w 18"/>
                  <a:gd name="T1" fmla="*/ 0 h 15"/>
                  <a:gd name="T2" fmla="*/ 18 w 18"/>
                  <a:gd name="T3" fmla="*/ 4 h 15"/>
                  <a:gd name="T4" fmla="*/ 12 w 18"/>
                  <a:gd name="T5" fmla="*/ 10 h 15"/>
                  <a:gd name="T6" fmla="*/ 0 w 18"/>
                  <a:gd name="T7" fmla="*/ 14 h 15"/>
                  <a:gd name="T8" fmla="*/ 14 w 18"/>
                  <a:gd name="T9" fmla="*/ 0 h 15"/>
                </a:gdLst>
                <a:ahLst/>
                <a:cxnLst>
                  <a:cxn ang="0">
                    <a:pos x="T0" y="T1"/>
                  </a:cxn>
                  <a:cxn ang="0">
                    <a:pos x="T2" y="T3"/>
                  </a:cxn>
                  <a:cxn ang="0">
                    <a:pos x="T4" y="T5"/>
                  </a:cxn>
                  <a:cxn ang="0">
                    <a:pos x="T6" y="T7"/>
                  </a:cxn>
                  <a:cxn ang="0">
                    <a:pos x="T8" y="T9"/>
                  </a:cxn>
                </a:cxnLst>
                <a:rect l="0" t="0" r="r" b="b"/>
                <a:pathLst>
                  <a:path w="18" h="15">
                    <a:moveTo>
                      <a:pt x="14" y="0"/>
                    </a:moveTo>
                    <a:cubicBezTo>
                      <a:pt x="18" y="4"/>
                      <a:pt x="18" y="4"/>
                      <a:pt x="18" y="4"/>
                    </a:cubicBezTo>
                    <a:cubicBezTo>
                      <a:pt x="12" y="10"/>
                      <a:pt x="12" y="10"/>
                      <a:pt x="12" y="10"/>
                    </a:cubicBezTo>
                    <a:cubicBezTo>
                      <a:pt x="9" y="13"/>
                      <a:pt x="4" y="15"/>
                      <a:pt x="0" y="14"/>
                    </a:cubicBezTo>
                    <a:lnTo>
                      <a:pt x="14" y="0"/>
                    </a:lnTo>
                    <a:close/>
                  </a:path>
                </a:pathLst>
              </a:custGeom>
              <a:solidFill>
                <a:schemeClr val="accent3"/>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2" name="Freeform 507"/>
              <p:cNvSpPr>
                <a:spLocks/>
              </p:cNvSpPr>
              <p:nvPr/>
            </p:nvSpPr>
            <p:spPr bwMode="auto">
              <a:xfrm>
                <a:off x="6650038" y="2322513"/>
                <a:ext cx="155575" cy="406400"/>
              </a:xfrm>
              <a:custGeom>
                <a:avLst/>
                <a:gdLst>
                  <a:gd name="T0" fmla="*/ 0 w 64"/>
                  <a:gd name="T1" fmla="*/ 0 h 168"/>
                  <a:gd name="T2" fmla="*/ 64 w 64"/>
                  <a:gd name="T3" fmla="*/ 84 h 168"/>
                  <a:gd name="T4" fmla="*/ 0 w 64"/>
                  <a:gd name="T5" fmla="*/ 168 h 168"/>
                  <a:gd name="T6" fmla="*/ 0 w 64"/>
                  <a:gd name="T7" fmla="*/ 0 h 168"/>
                </a:gdLst>
                <a:ahLst/>
                <a:cxnLst>
                  <a:cxn ang="0">
                    <a:pos x="T0" y="T1"/>
                  </a:cxn>
                  <a:cxn ang="0">
                    <a:pos x="T2" y="T3"/>
                  </a:cxn>
                  <a:cxn ang="0">
                    <a:pos x="T4" y="T5"/>
                  </a:cxn>
                  <a:cxn ang="0">
                    <a:pos x="T6" y="T7"/>
                  </a:cxn>
                </a:cxnLst>
                <a:rect l="0" t="0" r="r" b="b"/>
                <a:pathLst>
                  <a:path w="64" h="168">
                    <a:moveTo>
                      <a:pt x="0" y="0"/>
                    </a:moveTo>
                    <a:cubicBezTo>
                      <a:pt x="37" y="11"/>
                      <a:pt x="64" y="44"/>
                      <a:pt x="64" y="84"/>
                    </a:cubicBezTo>
                    <a:cubicBezTo>
                      <a:pt x="64" y="124"/>
                      <a:pt x="37" y="158"/>
                      <a:pt x="0" y="168"/>
                    </a:cubicBezTo>
                    <a:lnTo>
                      <a:pt x="0" y="0"/>
                    </a:lnTo>
                    <a:close/>
                  </a:path>
                </a:pathLst>
              </a:custGeom>
              <a:solidFill>
                <a:srgbClr val="EEBD64"/>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83" name="Freeform 508"/>
              <p:cNvSpPr>
                <a:spLocks/>
              </p:cNvSpPr>
              <p:nvPr/>
            </p:nvSpPr>
            <p:spPr bwMode="auto">
              <a:xfrm>
                <a:off x="7281863" y="2435225"/>
                <a:ext cx="50800" cy="50800"/>
              </a:xfrm>
              <a:custGeom>
                <a:avLst/>
                <a:gdLst>
                  <a:gd name="T0" fmla="*/ 0 w 32"/>
                  <a:gd name="T1" fmla="*/ 32 h 32"/>
                  <a:gd name="T2" fmla="*/ 32 w 32"/>
                  <a:gd name="T3" fmla="*/ 28 h 32"/>
                  <a:gd name="T4" fmla="*/ 32 w 32"/>
                  <a:gd name="T5" fmla="*/ 6 h 32"/>
                  <a:gd name="T6" fmla="*/ 0 w 32"/>
                  <a:gd name="T7" fmla="*/ 0 h 32"/>
                  <a:gd name="T8" fmla="*/ 0 w 32"/>
                  <a:gd name="T9" fmla="*/ 32 h 32"/>
                </a:gdLst>
                <a:ahLst/>
                <a:cxnLst>
                  <a:cxn ang="0">
                    <a:pos x="T0" y="T1"/>
                  </a:cxn>
                  <a:cxn ang="0">
                    <a:pos x="T2" y="T3"/>
                  </a:cxn>
                  <a:cxn ang="0">
                    <a:pos x="T4" y="T5"/>
                  </a:cxn>
                  <a:cxn ang="0">
                    <a:pos x="T6" y="T7"/>
                  </a:cxn>
                  <a:cxn ang="0">
                    <a:pos x="T8" y="T9"/>
                  </a:cxn>
                </a:cxnLst>
                <a:rect l="0" t="0" r="r" b="b"/>
                <a:pathLst>
                  <a:path w="32" h="32">
                    <a:moveTo>
                      <a:pt x="0" y="32"/>
                    </a:moveTo>
                    <a:lnTo>
                      <a:pt x="32" y="28"/>
                    </a:lnTo>
                    <a:lnTo>
                      <a:pt x="32" y="6"/>
                    </a:lnTo>
                    <a:lnTo>
                      <a:pt x="0" y="0"/>
                    </a:lnTo>
                    <a:lnTo>
                      <a:pt x="0" y="32"/>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grpSp>
        <p:nvGrpSpPr>
          <p:cNvPr id="184" name="Group 183"/>
          <p:cNvGrpSpPr/>
          <p:nvPr userDrawn="1"/>
        </p:nvGrpSpPr>
        <p:grpSpPr>
          <a:xfrm>
            <a:off x="449017" y="3155933"/>
            <a:ext cx="3893183" cy="3355959"/>
            <a:chOff x="446695" y="3155795"/>
            <a:chExt cx="3894750" cy="3357310"/>
          </a:xfrm>
        </p:grpSpPr>
        <p:grpSp>
          <p:nvGrpSpPr>
            <p:cNvPr id="185" name="Group 184"/>
            <p:cNvGrpSpPr/>
            <p:nvPr/>
          </p:nvGrpSpPr>
          <p:grpSpPr>
            <a:xfrm>
              <a:off x="446695" y="3155795"/>
              <a:ext cx="1862135" cy="3357310"/>
              <a:chOff x="446695" y="3155795"/>
              <a:chExt cx="1862135" cy="3357310"/>
            </a:xfrm>
          </p:grpSpPr>
          <p:sp>
            <p:nvSpPr>
              <p:cNvPr id="187" name="Rectangle 203"/>
              <p:cNvSpPr>
                <a:spLocks noChangeArrowheads="1"/>
              </p:cNvSpPr>
              <p:nvPr/>
            </p:nvSpPr>
            <p:spPr bwMode="auto">
              <a:xfrm>
                <a:off x="446695" y="3155795"/>
                <a:ext cx="1862135" cy="3357310"/>
              </a:xfrm>
              <a:prstGeom prst="rect">
                <a:avLst/>
              </a:prstGeom>
              <a:solidFill>
                <a:schemeClr val="accent6"/>
              </a:solid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nvGrpSpPr>
              <p:cNvPr id="188" name="Group 120"/>
              <p:cNvGrpSpPr/>
              <p:nvPr/>
            </p:nvGrpSpPr>
            <p:grpSpPr>
              <a:xfrm>
                <a:off x="882393" y="3526501"/>
                <a:ext cx="1006676" cy="1102030"/>
                <a:chOff x="4924425" y="-1920875"/>
                <a:chExt cx="1173163" cy="1284287"/>
              </a:xfrm>
              <a:solidFill>
                <a:schemeClr val="bg1"/>
              </a:solidFill>
            </p:grpSpPr>
            <p:sp>
              <p:nvSpPr>
                <p:cNvPr id="189" name="Freeform 320"/>
                <p:cNvSpPr>
                  <a:spLocks/>
                </p:cNvSpPr>
                <p:nvPr/>
              </p:nvSpPr>
              <p:spPr bwMode="auto">
                <a:xfrm>
                  <a:off x="4924425" y="-1100138"/>
                  <a:ext cx="130175" cy="290512"/>
                </a:xfrm>
                <a:custGeom>
                  <a:avLst/>
                  <a:gdLst>
                    <a:gd name="T0" fmla="*/ 82 w 82"/>
                    <a:gd name="T1" fmla="*/ 176 h 183"/>
                    <a:gd name="T2" fmla="*/ 18 w 82"/>
                    <a:gd name="T3" fmla="*/ 183 h 183"/>
                    <a:gd name="T4" fmla="*/ 0 w 82"/>
                    <a:gd name="T5" fmla="*/ 5 h 183"/>
                    <a:gd name="T6" fmla="*/ 65 w 82"/>
                    <a:gd name="T7" fmla="*/ 0 h 183"/>
                    <a:gd name="T8" fmla="*/ 82 w 82"/>
                    <a:gd name="T9" fmla="*/ 176 h 183"/>
                  </a:gdLst>
                  <a:ahLst/>
                  <a:cxnLst>
                    <a:cxn ang="0">
                      <a:pos x="T0" y="T1"/>
                    </a:cxn>
                    <a:cxn ang="0">
                      <a:pos x="T2" y="T3"/>
                    </a:cxn>
                    <a:cxn ang="0">
                      <a:pos x="T4" y="T5"/>
                    </a:cxn>
                    <a:cxn ang="0">
                      <a:pos x="T6" y="T7"/>
                    </a:cxn>
                    <a:cxn ang="0">
                      <a:pos x="T8" y="T9"/>
                    </a:cxn>
                  </a:cxnLst>
                  <a:rect l="0" t="0" r="r" b="b"/>
                  <a:pathLst>
                    <a:path w="82" h="183">
                      <a:moveTo>
                        <a:pt x="82" y="176"/>
                      </a:moveTo>
                      <a:lnTo>
                        <a:pt x="18" y="183"/>
                      </a:lnTo>
                      <a:lnTo>
                        <a:pt x="0" y="5"/>
                      </a:lnTo>
                      <a:lnTo>
                        <a:pt x="65" y="0"/>
                      </a:lnTo>
                      <a:lnTo>
                        <a:pt x="82" y="176"/>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0" name="Freeform 321"/>
                <p:cNvSpPr>
                  <a:spLocks/>
                </p:cNvSpPr>
                <p:nvPr/>
              </p:nvSpPr>
              <p:spPr bwMode="auto">
                <a:xfrm>
                  <a:off x="5962650" y="-1103313"/>
                  <a:ext cx="134938" cy="293687"/>
                </a:xfrm>
                <a:custGeom>
                  <a:avLst/>
                  <a:gdLst>
                    <a:gd name="T0" fmla="*/ 62 w 85"/>
                    <a:gd name="T1" fmla="*/ 185 h 185"/>
                    <a:gd name="T2" fmla="*/ 0 w 85"/>
                    <a:gd name="T3" fmla="*/ 176 h 185"/>
                    <a:gd name="T4" fmla="*/ 21 w 85"/>
                    <a:gd name="T5" fmla="*/ 0 h 185"/>
                    <a:gd name="T6" fmla="*/ 85 w 85"/>
                    <a:gd name="T7" fmla="*/ 9 h 185"/>
                    <a:gd name="T8" fmla="*/ 62 w 85"/>
                    <a:gd name="T9" fmla="*/ 185 h 185"/>
                  </a:gdLst>
                  <a:ahLst/>
                  <a:cxnLst>
                    <a:cxn ang="0">
                      <a:pos x="T0" y="T1"/>
                    </a:cxn>
                    <a:cxn ang="0">
                      <a:pos x="T2" y="T3"/>
                    </a:cxn>
                    <a:cxn ang="0">
                      <a:pos x="T4" y="T5"/>
                    </a:cxn>
                    <a:cxn ang="0">
                      <a:pos x="T6" y="T7"/>
                    </a:cxn>
                    <a:cxn ang="0">
                      <a:pos x="T8" y="T9"/>
                    </a:cxn>
                  </a:cxnLst>
                  <a:rect l="0" t="0" r="r" b="b"/>
                  <a:pathLst>
                    <a:path w="85" h="185">
                      <a:moveTo>
                        <a:pt x="62" y="185"/>
                      </a:moveTo>
                      <a:lnTo>
                        <a:pt x="0" y="176"/>
                      </a:lnTo>
                      <a:lnTo>
                        <a:pt x="21" y="0"/>
                      </a:lnTo>
                      <a:lnTo>
                        <a:pt x="85" y="9"/>
                      </a:lnTo>
                      <a:lnTo>
                        <a:pt x="62" y="185"/>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1" name="Freeform 322"/>
                <p:cNvSpPr>
                  <a:spLocks/>
                </p:cNvSpPr>
                <p:nvPr/>
              </p:nvSpPr>
              <p:spPr bwMode="auto">
                <a:xfrm>
                  <a:off x="5010150" y="-1304925"/>
                  <a:ext cx="260350" cy="668337"/>
                </a:xfrm>
                <a:custGeom>
                  <a:avLst/>
                  <a:gdLst>
                    <a:gd name="T0" fmla="*/ 90 w 92"/>
                    <a:gd name="T1" fmla="*/ 206 h 236"/>
                    <a:gd name="T2" fmla="*/ 69 w 92"/>
                    <a:gd name="T3" fmla="*/ 232 h 236"/>
                    <a:gd name="T4" fmla="*/ 46 w 92"/>
                    <a:gd name="T5" fmla="*/ 234 h 236"/>
                    <a:gd name="T6" fmla="*/ 20 w 92"/>
                    <a:gd name="T7" fmla="*/ 213 h 236"/>
                    <a:gd name="T8" fmla="*/ 2 w 92"/>
                    <a:gd name="T9" fmla="*/ 30 h 236"/>
                    <a:gd name="T10" fmla="*/ 23 w 92"/>
                    <a:gd name="T11" fmla="*/ 4 h 236"/>
                    <a:gd name="T12" fmla="*/ 46 w 92"/>
                    <a:gd name="T13" fmla="*/ 1 h 236"/>
                    <a:gd name="T14" fmla="*/ 72 w 92"/>
                    <a:gd name="T15" fmla="*/ 23 h 236"/>
                    <a:gd name="T16" fmla="*/ 90 w 92"/>
                    <a:gd name="T17" fmla="*/ 20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236">
                      <a:moveTo>
                        <a:pt x="90" y="206"/>
                      </a:moveTo>
                      <a:cubicBezTo>
                        <a:pt x="92" y="219"/>
                        <a:pt x="82" y="231"/>
                        <a:pt x="69" y="232"/>
                      </a:cubicBezTo>
                      <a:cubicBezTo>
                        <a:pt x="46" y="234"/>
                        <a:pt x="46" y="234"/>
                        <a:pt x="46" y="234"/>
                      </a:cubicBezTo>
                      <a:cubicBezTo>
                        <a:pt x="33" y="236"/>
                        <a:pt x="21" y="226"/>
                        <a:pt x="20" y="213"/>
                      </a:cubicBezTo>
                      <a:cubicBezTo>
                        <a:pt x="2" y="30"/>
                        <a:pt x="2" y="30"/>
                        <a:pt x="2" y="30"/>
                      </a:cubicBezTo>
                      <a:cubicBezTo>
                        <a:pt x="0" y="17"/>
                        <a:pt x="10" y="5"/>
                        <a:pt x="23" y="4"/>
                      </a:cubicBezTo>
                      <a:cubicBezTo>
                        <a:pt x="46" y="1"/>
                        <a:pt x="46" y="1"/>
                        <a:pt x="46" y="1"/>
                      </a:cubicBezTo>
                      <a:cubicBezTo>
                        <a:pt x="59" y="0"/>
                        <a:pt x="71" y="10"/>
                        <a:pt x="72" y="23"/>
                      </a:cubicBezTo>
                      <a:lnTo>
                        <a:pt x="90" y="206"/>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2" name="Freeform 323"/>
                <p:cNvSpPr>
                  <a:spLocks/>
                </p:cNvSpPr>
                <p:nvPr/>
              </p:nvSpPr>
              <p:spPr bwMode="auto">
                <a:xfrm>
                  <a:off x="5740400" y="-1309688"/>
                  <a:ext cx="274638" cy="666750"/>
                </a:xfrm>
                <a:custGeom>
                  <a:avLst/>
                  <a:gdLst>
                    <a:gd name="T0" fmla="*/ 72 w 97"/>
                    <a:gd name="T1" fmla="*/ 214 h 236"/>
                    <a:gd name="T2" fmla="*/ 45 w 97"/>
                    <a:gd name="T3" fmla="*/ 235 h 236"/>
                    <a:gd name="T4" fmla="*/ 22 w 97"/>
                    <a:gd name="T5" fmla="*/ 232 h 236"/>
                    <a:gd name="T6" fmla="*/ 2 w 97"/>
                    <a:gd name="T7" fmla="*/ 205 h 236"/>
                    <a:gd name="T8" fmla="*/ 26 w 97"/>
                    <a:gd name="T9" fmla="*/ 22 h 236"/>
                    <a:gd name="T10" fmla="*/ 52 w 97"/>
                    <a:gd name="T11" fmla="*/ 2 h 236"/>
                    <a:gd name="T12" fmla="*/ 75 w 97"/>
                    <a:gd name="T13" fmla="*/ 5 h 236"/>
                    <a:gd name="T14" fmla="*/ 96 w 97"/>
                    <a:gd name="T15" fmla="*/ 31 h 236"/>
                    <a:gd name="T16" fmla="*/ 72 w 97"/>
                    <a:gd name="T17" fmla="*/ 2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7" h="236">
                      <a:moveTo>
                        <a:pt x="72" y="214"/>
                      </a:moveTo>
                      <a:cubicBezTo>
                        <a:pt x="70" y="227"/>
                        <a:pt x="58" y="236"/>
                        <a:pt x="45" y="235"/>
                      </a:cubicBezTo>
                      <a:cubicBezTo>
                        <a:pt x="22" y="232"/>
                        <a:pt x="22" y="232"/>
                        <a:pt x="22" y="232"/>
                      </a:cubicBezTo>
                      <a:cubicBezTo>
                        <a:pt x="9" y="230"/>
                        <a:pt x="0" y="218"/>
                        <a:pt x="2" y="205"/>
                      </a:cubicBezTo>
                      <a:cubicBezTo>
                        <a:pt x="26" y="22"/>
                        <a:pt x="26" y="22"/>
                        <a:pt x="26" y="22"/>
                      </a:cubicBezTo>
                      <a:cubicBezTo>
                        <a:pt x="27" y="9"/>
                        <a:pt x="39" y="0"/>
                        <a:pt x="52" y="2"/>
                      </a:cubicBezTo>
                      <a:cubicBezTo>
                        <a:pt x="75" y="5"/>
                        <a:pt x="75" y="5"/>
                        <a:pt x="75" y="5"/>
                      </a:cubicBezTo>
                      <a:cubicBezTo>
                        <a:pt x="88" y="6"/>
                        <a:pt x="97" y="18"/>
                        <a:pt x="96" y="31"/>
                      </a:cubicBezTo>
                      <a:lnTo>
                        <a:pt x="72" y="214"/>
                      </a:ln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3" name="Freeform 324"/>
                <p:cNvSpPr>
                  <a:spLocks/>
                </p:cNvSpPr>
                <p:nvPr/>
              </p:nvSpPr>
              <p:spPr bwMode="auto">
                <a:xfrm>
                  <a:off x="4959350" y="-1901825"/>
                  <a:ext cx="1109663" cy="823912"/>
                </a:xfrm>
                <a:custGeom>
                  <a:avLst/>
                  <a:gdLst>
                    <a:gd name="T0" fmla="*/ 386 w 392"/>
                    <a:gd name="T1" fmla="*/ 291 h 291"/>
                    <a:gd name="T2" fmla="*/ 380 w 392"/>
                    <a:gd name="T3" fmla="*/ 285 h 291"/>
                    <a:gd name="T4" fmla="*/ 380 w 392"/>
                    <a:gd name="T5" fmla="*/ 174 h 291"/>
                    <a:gd name="T6" fmla="*/ 218 w 392"/>
                    <a:gd name="T7" fmla="*/ 12 h 291"/>
                    <a:gd name="T8" fmla="*/ 174 w 392"/>
                    <a:gd name="T9" fmla="*/ 12 h 291"/>
                    <a:gd name="T10" fmla="*/ 12 w 392"/>
                    <a:gd name="T11" fmla="*/ 174 h 291"/>
                    <a:gd name="T12" fmla="*/ 12 w 392"/>
                    <a:gd name="T13" fmla="*/ 285 h 291"/>
                    <a:gd name="T14" fmla="*/ 6 w 392"/>
                    <a:gd name="T15" fmla="*/ 291 h 291"/>
                    <a:gd name="T16" fmla="*/ 0 w 392"/>
                    <a:gd name="T17" fmla="*/ 285 h 291"/>
                    <a:gd name="T18" fmla="*/ 0 w 392"/>
                    <a:gd name="T19" fmla="*/ 174 h 291"/>
                    <a:gd name="T20" fmla="*/ 174 w 392"/>
                    <a:gd name="T21" fmla="*/ 0 h 291"/>
                    <a:gd name="T22" fmla="*/ 218 w 392"/>
                    <a:gd name="T23" fmla="*/ 0 h 291"/>
                    <a:gd name="T24" fmla="*/ 392 w 392"/>
                    <a:gd name="T25" fmla="*/ 174 h 291"/>
                    <a:gd name="T26" fmla="*/ 392 w 392"/>
                    <a:gd name="T27" fmla="*/ 285 h 291"/>
                    <a:gd name="T28" fmla="*/ 386 w 392"/>
                    <a:gd name="T29" fmla="*/ 291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2" h="291">
                      <a:moveTo>
                        <a:pt x="386" y="291"/>
                      </a:moveTo>
                      <a:cubicBezTo>
                        <a:pt x="383" y="291"/>
                        <a:pt x="380" y="288"/>
                        <a:pt x="380" y="285"/>
                      </a:cubicBezTo>
                      <a:cubicBezTo>
                        <a:pt x="380" y="174"/>
                        <a:pt x="380" y="174"/>
                        <a:pt x="380" y="174"/>
                      </a:cubicBezTo>
                      <a:cubicBezTo>
                        <a:pt x="380" y="85"/>
                        <a:pt x="307" y="12"/>
                        <a:pt x="218" y="12"/>
                      </a:cubicBezTo>
                      <a:cubicBezTo>
                        <a:pt x="174" y="12"/>
                        <a:pt x="174" y="12"/>
                        <a:pt x="174" y="12"/>
                      </a:cubicBezTo>
                      <a:cubicBezTo>
                        <a:pt x="85" y="12"/>
                        <a:pt x="12" y="85"/>
                        <a:pt x="12" y="174"/>
                      </a:cubicBezTo>
                      <a:cubicBezTo>
                        <a:pt x="12" y="285"/>
                        <a:pt x="12" y="285"/>
                        <a:pt x="12" y="285"/>
                      </a:cubicBezTo>
                      <a:cubicBezTo>
                        <a:pt x="12" y="288"/>
                        <a:pt x="9" y="291"/>
                        <a:pt x="6" y="291"/>
                      </a:cubicBezTo>
                      <a:cubicBezTo>
                        <a:pt x="2" y="291"/>
                        <a:pt x="0" y="288"/>
                        <a:pt x="0" y="285"/>
                      </a:cubicBezTo>
                      <a:cubicBezTo>
                        <a:pt x="0" y="174"/>
                        <a:pt x="0" y="174"/>
                        <a:pt x="0" y="174"/>
                      </a:cubicBezTo>
                      <a:cubicBezTo>
                        <a:pt x="0" y="78"/>
                        <a:pt x="78" y="0"/>
                        <a:pt x="174" y="0"/>
                      </a:cubicBezTo>
                      <a:cubicBezTo>
                        <a:pt x="218" y="0"/>
                        <a:pt x="218" y="0"/>
                        <a:pt x="218" y="0"/>
                      </a:cubicBezTo>
                      <a:cubicBezTo>
                        <a:pt x="314" y="0"/>
                        <a:pt x="392" y="78"/>
                        <a:pt x="392" y="174"/>
                      </a:cubicBezTo>
                      <a:cubicBezTo>
                        <a:pt x="392" y="285"/>
                        <a:pt x="392" y="285"/>
                        <a:pt x="392" y="285"/>
                      </a:cubicBezTo>
                      <a:cubicBezTo>
                        <a:pt x="392" y="288"/>
                        <a:pt x="389" y="291"/>
                        <a:pt x="386" y="291"/>
                      </a:cubicBez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sp>
              <p:nvSpPr>
                <p:cNvPr id="194" name="Freeform 325"/>
                <p:cNvSpPr>
                  <a:spLocks/>
                </p:cNvSpPr>
                <p:nvPr/>
              </p:nvSpPr>
              <p:spPr bwMode="auto">
                <a:xfrm>
                  <a:off x="4995863" y="-1920875"/>
                  <a:ext cx="1033463" cy="317500"/>
                </a:xfrm>
                <a:custGeom>
                  <a:avLst/>
                  <a:gdLst>
                    <a:gd name="T0" fmla="*/ 350 w 365"/>
                    <a:gd name="T1" fmla="*/ 110 h 112"/>
                    <a:gd name="T2" fmla="*/ 339 w 365"/>
                    <a:gd name="T3" fmla="*/ 103 h 112"/>
                    <a:gd name="T4" fmla="*/ 205 w 365"/>
                    <a:gd name="T5" fmla="*/ 26 h 112"/>
                    <a:gd name="T6" fmla="*/ 161 w 365"/>
                    <a:gd name="T7" fmla="*/ 26 h 112"/>
                    <a:gd name="T8" fmla="*/ 27 w 365"/>
                    <a:gd name="T9" fmla="*/ 103 h 112"/>
                    <a:gd name="T10" fmla="*/ 9 w 365"/>
                    <a:gd name="T11" fmla="*/ 108 h 112"/>
                    <a:gd name="T12" fmla="*/ 4 w 365"/>
                    <a:gd name="T13" fmla="*/ 90 h 112"/>
                    <a:gd name="T14" fmla="*/ 161 w 365"/>
                    <a:gd name="T15" fmla="*/ 0 h 112"/>
                    <a:gd name="T16" fmla="*/ 205 w 365"/>
                    <a:gd name="T17" fmla="*/ 0 h 112"/>
                    <a:gd name="T18" fmla="*/ 362 w 365"/>
                    <a:gd name="T19" fmla="*/ 90 h 112"/>
                    <a:gd name="T20" fmla="*/ 357 w 365"/>
                    <a:gd name="T21" fmla="*/ 108 h 112"/>
                    <a:gd name="T22" fmla="*/ 350 w 365"/>
                    <a:gd name="T23" fmla="*/ 11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65" h="112">
                      <a:moveTo>
                        <a:pt x="350" y="110"/>
                      </a:moveTo>
                      <a:cubicBezTo>
                        <a:pt x="345" y="110"/>
                        <a:pt x="341" y="108"/>
                        <a:pt x="339" y="103"/>
                      </a:cubicBezTo>
                      <a:cubicBezTo>
                        <a:pt x="311" y="56"/>
                        <a:pt x="259" y="26"/>
                        <a:pt x="205" y="26"/>
                      </a:cubicBezTo>
                      <a:cubicBezTo>
                        <a:pt x="161" y="26"/>
                        <a:pt x="161" y="26"/>
                        <a:pt x="161" y="26"/>
                      </a:cubicBezTo>
                      <a:cubicBezTo>
                        <a:pt x="106" y="26"/>
                        <a:pt x="55" y="56"/>
                        <a:pt x="27" y="103"/>
                      </a:cubicBezTo>
                      <a:cubicBezTo>
                        <a:pt x="23" y="110"/>
                        <a:pt x="15" y="112"/>
                        <a:pt x="9" y="108"/>
                      </a:cubicBezTo>
                      <a:cubicBezTo>
                        <a:pt x="3" y="105"/>
                        <a:pt x="0" y="96"/>
                        <a:pt x="4" y="90"/>
                      </a:cubicBezTo>
                      <a:cubicBezTo>
                        <a:pt x="37" y="34"/>
                        <a:pt x="97" y="0"/>
                        <a:pt x="161" y="0"/>
                      </a:cubicBezTo>
                      <a:cubicBezTo>
                        <a:pt x="205" y="0"/>
                        <a:pt x="205" y="0"/>
                        <a:pt x="205" y="0"/>
                      </a:cubicBezTo>
                      <a:cubicBezTo>
                        <a:pt x="269" y="0"/>
                        <a:pt x="329" y="34"/>
                        <a:pt x="362" y="90"/>
                      </a:cubicBezTo>
                      <a:cubicBezTo>
                        <a:pt x="365" y="96"/>
                        <a:pt x="363" y="105"/>
                        <a:pt x="357" y="108"/>
                      </a:cubicBezTo>
                      <a:cubicBezTo>
                        <a:pt x="355" y="109"/>
                        <a:pt x="352" y="110"/>
                        <a:pt x="350" y="110"/>
                      </a:cubicBezTo>
                      <a:close/>
                    </a:path>
                  </a:pathLst>
                </a:custGeom>
                <a:grpFill/>
                <a:ln>
                  <a:noFill/>
                </a:ln>
              </p:spPr>
              <p:txBody>
                <a:bodyPr vert="horz" wrap="square" lIns="89606" tIns="44802" rIns="89606" bIns="44802" numCol="1" anchor="t" anchorCtr="0" compatLnSpc="1">
                  <a:prstTxWarp prst="textNoShape">
                    <a:avLst/>
                  </a:prstTxWarp>
                </a:bodyPr>
                <a:lstStyle/>
                <a:p>
                  <a:pPr defTabSz="914005">
                    <a:defRPr/>
                  </a:pPr>
                  <a:endParaRPr lang="en-US" sz="1764">
                    <a:solidFill>
                      <a:srgbClr val="404040"/>
                    </a:solidFill>
                    <a:latin typeface="Segoe UI"/>
                  </a:endParaRPr>
                </a:p>
              </p:txBody>
            </p:sp>
          </p:grpSp>
        </p:grpSp>
        <p:sp>
          <p:nvSpPr>
            <p:cNvPr id="186" name="Rectangle 203"/>
            <p:cNvSpPr>
              <a:spLocks noChangeArrowheads="1"/>
            </p:cNvSpPr>
            <p:nvPr/>
          </p:nvSpPr>
          <p:spPr bwMode="auto">
            <a:xfrm>
              <a:off x="461603" y="4916603"/>
              <a:ext cx="3879842" cy="1596502"/>
            </a:xfrm>
            <a:prstGeom prst="rect">
              <a:avLst/>
            </a:prstGeom>
            <a:solidFill>
              <a:schemeClr val="accent6"/>
            </a:solidFill>
            <a:ln>
              <a:noFill/>
            </a:ln>
          </p:spPr>
          <p:txBody>
            <a:bodyPr vert="horz" wrap="square" lIns="89606" tIns="44802" rIns="89606" bIns="44802" numCol="1" anchor="ctr" anchorCtr="0" compatLnSpc="1">
              <a:prstTxWarp prst="textNoShape">
                <a:avLst/>
              </a:prstTxWarp>
            </a:bodyPr>
            <a:lstStyle/>
            <a:p>
              <a:pPr algn="ctr" defTabSz="914005">
                <a:defRPr/>
              </a:pPr>
              <a:r>
                <a:rPr lang="en-US" sz="3998" b="1" dirty="0">
                  <a:gradFill>
                    <a:gsLst>
                      <a:gs pos="0">
                        <a:srgbClr val="FFFFFF"/>
                      </a:gs>
                      <a:gs pos="100000">
                        <a:srgbClr val="FFFFFF"/>
                      </a:gs>
                    </a:gsLst>
                    <a:lin ang="5400000" scaled="0"/>
                  </a:gradFill>
                  <a:latin typeface="Segoe UI Light"/>
                </a:rPr>
                <a:t>Podcasts</a:t>
              </a:r>
              <a:br>
                <a:rPr lang="en-US" sz="1764" dirty="0">
                  <a:solidFill>
                    <a:srgbClr val="404040"/>
                  </a:solidFill>
                  <a:latin typeface="Segoe UI"/>
                </a:rPr>
              </a:br>
              <a:r>
                <a:rPr lang="en-US" sz="1799" u="sng" spc="-50" dirty="0">
                  <a:solidFill>
                    <a:schemeClr val="bg1"/>
                  </a:solidFill>
                  <a:latin typeface="Segoe UI"/>
                </a:rPr>
                <a:t>http://</a:t>
              </a:r>
              <a:r>
                <a:rPr lang="en-US" sz="1799" u="sng" dirty="0">
                  <a:solidFill>
                    <a:schemeClr val="bg1"/>
                  </a:solidFill>
                  <a:latin typeface="Segoe UI"/>
                </a:rPr>
                <a:t>dev.office.com/podcasts</a:t>
              </a:r>
              <a:r>
                <a:rPr lang="en-US" sz="1799" u="sng" spc="-50" dirty="0">
                  <a:solidFill>
                    <a:schemeClr val="bg1"/>
                  </a:solidFill>
                  <a:latin typeface="Segoe UI"/>
                </a:rPr>
                <a:t> </a:t>
              </a:r>
            </a:p>
            <a:p>
              <a:pPr algn="ctr" defTabSz="914005">
                <a:defRPr/>
              </a:pPr>
              <a:endParaRPr lang="en-US" sz="1764" dirty="0">
                <a:solidFill>
                  <a:srgbClr val="404040"/>
                </a:solidFill>
                <a:latin typeface="Segoe UI"/>
              </a:endParaRPr>
            </a:p>
          </p:txBody>
        </p:sp>
      </p:grpSp>
      <p:grpSp>
        <p:nvGrpSpPr>
          <p:cNvPr id="195" name="Group 194"/>
          <p:cNvGrpSpPr/>
          <p:nvPr userDrawn="1"/>
        </p:nvGrpSpPr>
        <p:grpSpPr>
          <a:xfrm>
            <a:off x="10132721" y="4916033"/>
            <a:ext cx="1844238" cy="1597854"/>
            <a:chOff x="10134295" y="4916603"/>
            <a:chExt cx="1844980" cy="1598497"/>
          </a:xfrm>
        </p:grpSpPr>
        <p:sp>
          <p:nvSpPr>
            <p:cNvPr id="196" name="Rectangle 153"/>
            <p:cNvSpPr>
              <a:spLocks noChangeArrowheads="1"/>
            </p:cNvSpPr>
            <p:nvPr/>
          </p:nvSpPr>
          <p:spPr bwMode="auto">
            <a:xfrm>
              <a:off x="10134295" y="4916603"/>
              <a:ext cx="1844980" cy="1598497"/>
            </a:xfrm>
            <a:prstGeom prst="rect">
              <a:avLst/>
            </a:prstGeom>
            <a:solidFill>
              <a:schemeClr val="accent5"/>
            </a:solidFill>
            <a:ln>
              <a:noFill/>
            </a:ln>
          </p:spPr>
          <p:txBody>
            <a:bodyPr vert="horz" wrap="square" lIns="89606" tIns="44802" rIns="89606" bIns="44802" numCol="1" anchor="t" anchorCtr="0" compatLnSpc="1">
              <a:prstTxWarp prst="textNoShape">
                <a:avLst/>
              </a:prstTxWarp>
            </a:bodyPr>
            <a:lstStyle/>
            <a:p>
              <a:pPr defTabSz="914005">
                <a:defRPr/>
              </a:pPr>
              <a:r>
                <a:rPr lang="en-US" sz="1799" b="1" dirty="0" err="1">
                  <a:gradFill>
                    <a:gsLst>
                      <a:gs pos="0">
                        <a:srgbClr val="FFFFFF"/>
                      </a:gs>
                      <a:gs pos="100000">
                        <a:srgbClr val="FFFFFF"/>
                      </a:gs>
                    </a:gsLst>
                    <a:lin ang="5400000" scaled="0"/>
                  </a:gradFill>
                  <a:latin typeface="Segoe UI Light"/>
                </a:rPr>
                <a:t>UserVoice</a:t>
              </a:r>
              <a:endParaRPr lang="en-US" sz="1799" b="1" dirty="0">
                <a:gradFill>
                  <a:gsLst>
                    <a:gs pos="0">
                      <a:srgbClr val="FFFFFF"/>
                    </a:gs>
                    <a:gs pos="100000">
                      <a:srgbClr val="FFFFFF"/>
                    </a:gs>
                  </a:gsLst>
                  <a:lin ang="5400000" scaled="0"/>
                </a:gradFill>
                <a:latin typeface="Segoe UI Light"/>
              </a:endParaRPr>
            </a:p>
            <a:p>
              <a:pPr defTabSz="914005">
                <a:defRPr/>
              </a:pPr>
              <a:endParaRPr lang="en-US" sz="1799" b="1" dirty="0">
                <a:gradFill>
                  <a:gsLst>
                    <a:gs pos="0">
                      <a:srgbClr val="FFFFFF"/>
                    </a:gs>
                    <a:gs pos="100000">
                      <a:srgbClr val="FFFFFF"/>
                    </a:gs>
                  </a:gsLst>
                  <a:lin ang="5400000" scaled="0"/>
                </a:gradFill>
                <a:latin typeface="Segoe UI Light"/>
              </a:endParaRPr>
            </a:p>
            <a:p>
              <a:pPr defTabSz="914005">
                <a:defRPr/>
              </a:pPr>
              <a:endParaRPr lang="en-US" sz="1799" b="1" dirty="0">
                <a:gradFill>
                  <a:gsLst>
                    <a:gs pos="0">
                      <a:srgbClr val="FFFFFF"/>
                    </a:gs>
                    <a:gs pos="100000">
                      <a:srgbClr val="FFFFFF"/>
                    </a:gs>
                  </a:gsLst>
                  <a:lin ang="5400000" scaled="0"/>
                </a:gradFill>
                <a:latin typeface="Segoe UI Light"/>
              </a:endParaRPr>
            </a:p>
            <a:p>
              <a:pPr defTabSz="914005">
                <a:defRPr/>
              </a:pPr>
              <a:endParaRPr lang="en-US" sz="1799" b="1" dirty="0">
                <a:gradFill>
                  <a:gsLst>
                    <a:gs pos="0">
                      <a:srgbClr val="FFFFFF"/>
                    </a:gs>
                    <a:gs pos="100000">
                      <a:srgbClr val="FFFFFF"/>
                    </a:gs>
                  </a:gsLst>
                  <a:lin ang="5400000" scaled="0"/>
                </a:gradFill>
                <a:latin typeface="Segoe UI Light"/>
              </a:endParaRPr>
            </a:p>
            <a:p>
              <a:pPr defTabSz="914005">
                <a:defRPr/>
              </a:pPr>
              <a:r>
                <a:rPr lang="en-US" sz="1199" u="sng" dirty="0">
                  <a:solidFill>
                    <a:schemeClr val="bg1"/>
                  </a:solidFill>
                  <a:latin typeface="Segoe UI"/>
                </a:rPr>
                <a:t>http://sharepoint.uservoice.com/ </a:t>
              </a:r>
            </a:p>
            <a:p>
              <a:pPr defTabSz="914005">
                <a:defRPr/>
              </a:pPr>
              <a:endParaRPr lang="en-US" sz="1799" b="1" dirty="0">
                <a:gradFill>
                  <a:gsLst>
                    <a:gs pos="0">
                      <a:srgbClr val="FFFFFF"/>
                    </a:gs>
                    <a:gs pos="100000">
                      <a:srgbClr val="FFFFFF"/>
                    </a:gs>
                  </a:gsLst>
                  <a:lin ang="5400000" scaled="0"/>
                </a:gradFill>
                <a:latin typeface="Segoe UI Light"/>
              </a:endParaRPr>
            </a:p>
          </p:txBody>
        </p:sp>
        <p:sp>
          <p:nvSpPr>
            <p:cNvPr id="197" name="Freeform 64"/>
            <p:cNvSpPr>
              <a:spLocks noChangeAspect="1" noEditPoints="1"/>
            </p:cNvSpPr>
            <p:nvPr/>
          </p:nvSpPr>
          <p:spPr bwMode="black">
            <a:xfrm>
              <a:off x="10672381" y="5344472"/>
              <a:ext cx="794805" cy="610410"/>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272" tIns="41137" rIns="82272" bIns="41137" numCol="1" anchor="t" anchorCtr="0" compatLnSpc="1">
              <a:prstTxWarp prst="textNoShape">
                <a:avLst/>
              </a:prstTxWarp>
            </a:bodyPr>
            <a:lstStyle/>
            <a:p>
              <a:pPr defTabSz="932319">
                <a:defRPr/>
              </a:pPr>
              <a:endParaRPr lang="en-US" sz="1599">
                <a:solidFill>
                  <a:srgbClr val="000000"/>
                </a:solidFill>
                <a:latin typeface="Segoe UI"/>
              </a:endParaRPr>
            </a:p>
          </p:txBody>
        </p:sp>
      </p:grpSp>
      <p:grpSp>
        <p:nvGrpSpPr>
          <p:cNvPr id="198" name="Group 197"/>
          <p:cNvGrpSpPr/>
          <p:nvPr userDrawn="1"/>
        </p:nvGrpSpPr>
        <p:grpSpPr>
          <a:xfrm>
            <a:off x="2399409" y="3155336"/>
            <a:ext cx="1942791" cy="1681580"/>
            <a:chOff x="2397872" y="3155198"/>
            <a:chExt cx="1943573" cy="1682257"/>
          </a:xfrm>
        </p:grpSpPr>
        <p:sp>
          <p:nvSpPr>
            <p:cNvPr id="199" name="Rectangle 266"/>
            <p:cNvSpPr>
              <a:spLocks noChangeArrowheads="1"/>
            </p:cNvSpPr>
            <p:nvPr/>
          </p:nvSpPr>
          <p:spPr bwMode="auto">
            <a:xfrm>
              <a:off x="2397872" y="3155198"/>
              <a:ext cx="1943573" cy="1682257"/>
            </a:xfrm>
            <a:prstGeom prst="rect">
              <a:avLst/>
            </a:prstGeom>
            <a:solidFill>
              <a:schemeClr val="accent4"/>
            </a:solidFill>
            <a:ln>
              <a:noFill/>
            </a:ln>
          </p:spPr>
          <p:txBody>
            <a:bodyPr vert="horz" wrap="square" lIns="89606" tIns="44802" rIns="89606" bIns="44802" numCol="1" anchor="t" anchorCtr="0" compatLnSpc="1">
              <a:prstTxWarp prst="textNoShape">
                <a:avLst/>
              </a:prstTxWarp>
            </a:bodyPr>
            <a:lstStyle/>
            <a:p>
              <a:pPr defTabSz="914005">
                <a:lnSpc>
                  <a:spcPct val="95000"/>
                </a:lnSpc>
                <a:defRPr/>
              </a:pPr>
              <a:r>
                <a:rPr lang="en-US" sz="1764" dirty="0">
                  <a:solidFill>
                    <a:schemeClr val="bg1"/>
                  </a:solidFill>
                  <a:latin typeface="Segoe UI"/>
                </a:rPr>
                <a:t>Stack overflow</a:t>
              </a:r>
            </a:p>
            <a:p>
              <a:pPr defTabSz="914005">
                <a:lnSpc>
                  <a:spcPct val="95000"/>
                </a:lnSpc>
                <a:defRPr/>
              </a:pPr>
              <a:endParaRPr lang="en-US" sz="1764" dirty="0">
                <a:solidFill>
                  <a:schemeClr val="bg1"/>
                </a:solidFill>
                <a:latin typeface="Segoe UI"/>
              </a:endParaRPr>
            </a:p>
            <a:p>
              <a:pPr defTabSz="914005">
                <a:lnSpc>
                  <a:spcPct val="95000"/>
                </a:lnSpc>
                <a:defRPr/>
              </a:pPr>
              <a:endParaRPr lang="en-US" sz="1764" dirty="0">
                <a:solidFill>
                  <a:schemeClr val="bg1"/>
                </a:solidFill>
                <a:latin typeface="Segoe UI"/>
              </a:endParaRPr>
            </a:p>
            <a:p>
              <a:pPr defTabSz="914005">
                <a:lnSpc>
                  <a:spcPct val="95000"/>
                </a:lnSpc>
                <a:defRPr/>
              </a:pPr>
              <a:endParaRPr lang="en-US" sz="1764" dirty="0">
                <a:solidFill>
                  <a:schemeClr val="bg1"/>
                </a:solidFill>
                <a:latin typeface="Segoe UI"/>
              </a:endParaRPr>
            </a:p>
            <a:p>
              <a:pPr defTabSz="914005">
                <a:lnSpc>
                  <a:spcPct val="95000"/>
                </a:lnSpc>
                <a:defRPr/>
              </a:pPr>
              <a:endParaRPr lang="en-US" sz="1764" dirty="0">
                <a:solidFill>
                  <a:schemeClr val="bg1"/>
                </a:solidFill>
                <a:latin typeface="Segoe UI"/>
              </a:endParaRPr>
            </a:p>
            <a:p>
              <a:pPr defTabSz="914005">
                <a:lnSpc>
                  <a:spcPct val="95000"/>
                </a:lnSpc>
                <a:defRPr/>
              </a:pPr>
              <a:r>
                <a:rPr lang="en-US" sz="1764" dirty="0">
                  <a:solidFill>
                    <a:schemeClr val="bg1"/>
                  </a:solidFill>
                  <a:latin typeface="Segoe UI"/>
                </a:rPr>
                <a:t>[</a:t>
              </a:r>
              <a:r>
                <a:rPr lang="en-US" sz="1764" dirty="0" err="1">
                  <a:solidFill>
                    <a:schemeClr val="bg1"/>
                  </a:solidFill>
                  <a:latin typeface="Segoe UI"/>
                </a:rPr>
                <a:t>sharepoint</a:t>
              </a:r>
              <a:r>
                <a:rPr lang="en-US" sz="1764" dirty="0">
                  <a:solidFill>
                    <a:schemeClr val="bg1"/>
                  </a:solidFill>
                  <a:latin typeface="Segoe UI"/>
                </a:rPr>
                <a:t>]</a:t>
              </a:r>
            </a:p>
          </p:txBody>
        </p:sp>
        <p:sp>
          <p:nvSpPr>
            <p:cNvPr id="200" name="Freeform 15"/>
            <p:cNvSpPr>
              <a:spLocks noEditPoints="1"/>
            </p:cNvSpPr>
            <p:nvPr/>
          </p:nvSpPr>
          <p:spPr bwMode="black">
            <a:xfrm>
              <a:off x="2964290" y="3587555"/>
              <a:ext cx="760544" cy="761422"/>
            </a:xfrm>
            <a:custGeom>
              <a:avLst/>
              <a:gdLst>
                <a:gd name="T0" fmla="*/ 455 w 708"/>
                <a:gd name="T1" fmla="*/ 121 h 709"/>
                <a:gd name="T2" fmla="*/ 392 w 708"/>
                <a:gd name="T3" fmla="*/ 121 h 709"/>
                <a:gd name="T4" fmla="*/ 392 w 708"/>
                <a:gd name="T5" fmla="*/ 206 h 709"/>
                <a:gd name="T6" fmla="*/ 316 w 708"/>
                <a:gd name="T7" fmla="*/ 206 h 709"/>
                <a:gd name="T8" fmla="*/ 316 w 708"/>
                <a:gd name="T9" fmla="*/ 121 h 709"/>
                <a:gd name="T10" fmla="*/ 250 w 708"/>
                <a:gd name="T11" fmla="*/ 121 h 709"/>
                <a:gd name="T12" fmla="*/ 354 w 708"/>
                <a:gd name="T13" fmla="*/ 0 h 709"/>
                <a:gd name="T14" fmla="*/ 455 w 708"/>
                <a:gd name="T15" fmla="*/ 121 h 709"/>
                <a:gd name="T16" fmla="*/ 205 w 708"/>
                <a:gd name="T17" fmla="*/ 371 h 709"/>
                <a:gd name="T18" fmla="*/ 139 w 708"/>
                <a:gd name="T19" fmla="*/ 371 h 709"/>
                <a:gd name="T20" fmla="*/ 139 w 708"/>
                <a:gd name="T21" fmla="*/ 456 h 709"/>
                <a:gd name="T22" fmla="*/ 63 w 708"/>
                <a:gd name="T23" fmla="*/ 456 h 709"/>
                <a:gd name="T24" fmla="*/ 63 w 708"/>
                <a:gd name="T25" fmla="*/ 371 h 709"/>
                <a:gd name="T26" fmla="*/ 0 w 708"/>
                <a:gd name="T27" fmla="*/ 371 h 709"/>
                <a:gd name="T28" fmla="*/ 101 w 708"/>
                <a:gd name="T29" fmla="*/ 251 h 709"/>
                <a:gd name="T30" fmla="*/ 205 w 708"/>
                <a:gd name="T31" fmla="*/ 371 h 709"/>
                <a:gd name="T32" fmla="*/ 205 w 708"/>
                <a:gd name="T33" fmla="*/ 503 h 709"/>
                <a:gd name="T34" fmla="*/ 0 w 708"/>
                <a:gd name="T35" fmla="*/ 503 h 709"/>
                <a:gd name="T36" fmla="*/ 0 w 708"/>
                <a:gd name="T37" fmla="*/ 709 h 709"/>
                <a:gd name="T38" fmla="*/ 205 w 708"/>
                <a:gd name="T39" fmla="*/ 709 h 709"/>
                <a:gd name="T40" fmla="*/ 205 w 708"/>
                <a:gd name="T41" fmla="*/ 503 h 709"/>
                <a:gd name="T42" fmla="*/ 708 w 708"/>
                <a:gd name="T43" fmla="*/ 503 h 709"/>
                <a:gd name="T44" fmla="*/ 503 w 708"/>
                <a:gd name="T45" fmla="*/ 503 h 709"/>
                <a:gd name="T46" fmla="*/ 503 w 708"/>
                <a:gd name="T47" fmla="*/ 709 h 709"/>
                <a:gd name="T48" fmla="*/ 708 w 708"/>
                <a:gd name="T49" fmla="*/ 709 h 709"/>
                <a:gd name="T50" fmla="*/ 708 w 708"/>
                <a:gd name="T51" fmla="*/ 503 h 709"/>
                <a:gd name="T52" fmla="*/ 708 w 708"/>
                <a:gd name="T53" fmla="*/ 0 h 709"/>
                <a:gd name="T54" fmla="*/ 503 w 708"/>
                <a:gd name="T55" fmla="*/ 0 h 709"/>
                <a:gd name="T56" fmla="*/ 503 w 708"/>
                <a:gd name="T57" fmla="*/ 206 h 709"/>
                <a:gd name="T58" fmla="*/ 708 w 708"/>
                <a:gd name="T59" fmla="*/ 206 h 709"/>
                <a:gd name="T60" fmla="*/ 708 w 708"/>
                <a:gd name="T61" fmla="*/ 0 h 709"/>
                <a:gd name="T62" fmla="*/ 708 w 708"/>
                <a:gd name="T63" fmla="*/ 251 h 709"/>
                <a:gd name="T64" fmla="*/ 503 w 708"/>
                <a:gd name="T65" fmla="*/ 251 h 709"/>
                <a:gd name="T66" fmla="*/ 503 w 708"/>
                <a:gd name="T67" fmla="*/ 456 h 709"/>
                <a:gd name="T68" fmla="*/ 708 w 708"/>
                <a:gd name="T69" fmla="*/ 456 h 709"/>
                <a:gd name="T70" fmla="*/ 708 w 708"/>
                <a:gd name="T71" fmla="*/ 251 h 709"/>
                <a:gd name="T72" fmla="*/ 455 w 708"/>
                <a:gd name="T73" fmla="*/ 251 h 709"/>
                <a:gd name="T74" fmla="*/ 250 w 708"/>
                <a:gd name="T75" fmla="*/ 251 h 709"/>
                <a:gd name="T76" fmla="*/ 250 w 708"/>
                <a:gd name="T77" fmla="*/ 456 h 709"/>
                <a:gd name="T78" fmla="*/ 455 w 708"/>
                <a:gd name="T79" fmla="*/ 456 h 709"/>
                <a:gd name="T80" fmla="*/ 455 w 708"/>
                <a:gd name="T81" fmla="*/ 251 h 709"/>
                <a:gd name="T82" fmla="*/ 455 w 708"/>
                <a:gd name="T83" fmla="*/ 503 h 709"/>
                <a:gd name="T84" fmla="*/ 250 w 708"/>
                <a:gd name="T85" fmla="*/ 503 h 709"/>
                <a:gd name="T86" fmla="*/ 250 w 708"/>
                <a:gd name="T87" fmla="*/ 709 h 709"/>
                <a:gd name="T88" fmla="*/ 455 w 708"/>
                <a:gd name="T89" fmla="*/ 709 h 709"/>
                <a:gd name="T90" fmla="*/ 455 w 708"/>
                <a:gd name="T91" fmla="*/ 503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08" h="709">
                  <a:moveTo>
                    <a:pt x="455" y="121"/>
                  </a:moveTo>
                  <a:lnTo>
                    <a:pt x="392" y="121"/>
                  </a:lnTo>
                  <a:lnTo>
                    <a:pt x="392" y="206"/>
                  </a:lnTo>
                  <a:lnTo>
                    <a:pt x="316" y="206"/>
                  </a:lnTo>
                  <a:lnTo>
                    <a:pt x="316" y="121"/>
                  </a:lnTo>
                  <a:lnTo>
                    <a:pt x="250" y="121"/>
                  </a:lnTo>
                  <a:lnTo>
                    <a:pt x="354" y="0"/>
                  </a:lnTo>
                  <a:lnTo>
                    <a:pt x="455" y="121"/>
                  </a:lnTo>
                  <a:close/>
                  <a:moveTo>
                    <a:pt x="205" y="371"/>
                  </a:moveTo>
                  <a:lnTo>
                    <a:pt x="139" y="371"/>
                  </a:lnTo>
                  <a:lnTo>
                    <a:pt x="139" y="456"/>
                  </a:lnTo>
                  <a:lnTo>
                    <a:pt x="63" y="456"/>
                  </a:lnTo>
                  <a:lnTo>
                    <a:pt x="63" y="371"/>
                  </a:lnTo>
                  <a:lnTo>
                    <a:pt x="0" y="371"/>
                  </a:lnTo>
                  <a:lnTo>
                    <a:pt x="101" y="251"/>
                  </a:lnTo>
                  <a:lnTo>
                    <a:pt x="205" y="371"/>
                  </a:lnTo>
                  <a:close/>
                  <a:moveTo>
                    <a:pt x="205" y="503"/>
                  </a:moveTo>
                  <a:lnTo>
                    <a:pt x="0" y="503"/>
                  </a:lnTo>
                  <a:lnTo>
                    <a:pt x="0" y="709"/>
                  </a:lnTo>
                  <a:lnTo>
                    <a:pt x="205" y="709"/>
                  </a:lnTo>
                  <a:lnTo>
                    <a:pt x="205" y="503"/>
                  </a:lnTo>
                  <a:close/>
                  <a:moveTo>
                    <a:pt x="708" y="503"/>
                  </a:moveTo>
                  <a:lnTo>
                    <a:pt x="503" y="503"/>
                  </a:lnTo>
                  <a:lnTo>
                    <a:pt x="503" y="709"/>
                  </a:lnTo>
                  <a:lnTo>
                    <a:pt x="708" y="709"/>
                  </a:lnTo>
                  <a:lnTo>
                    <a:pt x="708" y="503"/>
                  </a:lnTo>
                  <a:close/>
                  <a:moveTo>
                    <a:pt x="708" y="0"/>
                  </a:moveTo>
                  <a:lnTo>
                    <a:pt x="503" y="0"/>
                  </a:lnTo>
                  <a:lnTo>
                    <a:pt x="503" y="206"/>
                  </a:lnTo>
                  <a:lnTo>
                    <a:pt x="708" y="206"/>
                  </a:lnTo>
                  <a:lnTo>
                    <a:pt x="708" y="0"/>
                  </a:lnTo>
                  <a:close/>
                  <a:moveTo>
                    <a:pt x="708" y="251"/>
                  </a:moveTo>
                  <a:lnTo>
                    <a:pt x="503" y="251"/>
                  </a:lnTo>
                  <a:lnTo>
                    <a:pt x="503" y="456"/>
                  </a:lnTo>
                  <a:lnTo>
                    <a:pt x="708" y="456"/>
                  </a:lnTo>
                  <a:lnTo>
                    <a:pt x="708" y="251"/>
                  </a:lnTo>
                  <a:close/>
                  <a:moveTo>
                    <a:pt x="455" y="251"/>
                  </a:moveTo>
                  <a:lnTo>
                    <a:pt x="250" y="251"/>
                  </a:lnTo>
                  <a:lnTo>
                    <a:pt x="250" y="456"/>
                  </a:lnTo>
                  <a:lnTo>
                    <a:pt x="455" y="456"/>
                  </a:lnTo>
                  <a:lnTo>
                    <a:pt x="455" y="251"/>
                  </a:lnTo>
                  <a:close/>
                  <a:moveTo>
                    <a:pt x="455" y="503"/>
                  </a:moveTo>
                  <a:lnTo>
                    <a:pt x="250" y="503"/>
                  </a:lnTo>
                  <a:lnTo>
                    <a:pt x="250" y="709"/>
                  </a:lnTo>
                  <a:lnTo>
                    <a:pt x="455" y="709"/>
                  </a:lnTo>
                  <a:lnTo>
                    <a:pt x="455" y="503"/>
                  </a:lnTo>
                  <a:close/>
                </a:path>
              </a:pathLst>
            </a:custGeom>
            <a:solidFill>
              <a:schemeClr val="bg1"/>
            </a:solidFill>
            <a:ln>
              <a:noFill/>
            </a:ln>
          </p:spPr>
          <p:txBody>
            <a:bodyPr vert="horz" wrap="square" lIns="0" tIns="41137" rIns="82272" bIns="41137" numCol="1" anchor="t" anchorCtr="0" compatLnSpc="1">
              <a:prstTxWarp prst="textNoShape">
                <a:avLst/>
              </a:prstTxWarp>
            </a:bodyPr>
            <a:lstStyle/>
            <a:p>
              <a:pPr algn="ctr" defTabSz="914001">
                <a:defRPr/>
              </a:pPr>
              <a:endParaRPr lang="en-US" sz="1599">
                <a:gradFill>
                  <a:gsLst>
                    <a:gs pos="0">
                      <a:srgbClr val="FFFFFF"/>
                    </a:gs>
                    <a:gs pos="100000">
                      <a:srgbClr val="FFFFFF"/>
                    </a:gs>
                  </a:gsLst>
                  <a:lin ang="5400000" scaled="0"/>
                </a:gradFill>
                <a:latin typeface="Segoe UI"/>
              </a:endParaRPr>
            </a:p>
          </p:txBody>
        </p:sp>
      </p:grpSp>
      <p:grpSp>
        <p:nvGrpSpPr>
          <p:cNvPr id="201" name="Group 200"/>
          <p:cNvGrpSpPr/>
          <p:nvPr userDrawn="1"/>
        </p:nvGrpSpPr>
        <p:grpSpPr>
          <a:xfrm>
            <a:off x="4426635" y="3160646"/>
            <a:ext cx="3702219" cy="1678717"/>
            <a:chOff x="4425913" y="3160511"/>
            <a:chExt cx="3703709" cy="1679392"/>
          </a:xfrm>
        </p:grpSpPr>
        <p:sp>
          <p:nvSpPr>
            <p:cNvPr id="202" name="Rectangle 153"/>
            <p:cNvSpPr>
              <a:spLocks noChangeArrowheads="1"/>
            </p:cNvSpPr>
            <p:nvPr/>
          </p:nvSpPr>
          <p:spPr bwMode="auto">
            <a:xfrm>
              <a:off x="4425913" y="3160511"/>
              <a:ext cx="3703709" cy="1679392"/>
            </a:xfrm>
            <a:prstGeom prst="rect">
              <a:avLst/>
            </a:prstGeom>
            <a:solidFill>
              <a:srgbClr val="008272"/>
            </a:solidFill>
            <a:ln>
              <a:noFill/>
            </a:ln>
          </p:spPr>
          <p:txBody>
            <a:bodyPr vert="horz" wrap="square" lIns="1188242" tIns="44802" rIns="89606" bIns="44802" numCol="1" anchor="ctr" anchorCtr="0" compatLnSpc="1">
              <a:prstTxWarp prst="textNoShape">
                <a:avLst/>
              </a:prstTxWarp>
            </a:bodyPr>
            <a:lstStyle/>
            <a:p>
              <a:pPr defTabSz="914005">
                <a:lnSpc>
                  <a:spcPct val="90000"/>
                </a:lnSpc>
                <a:spcBef>
                  <a:spcPts val="587"/>
                </a:spcBef>
                <a:spcAft>
                  <a:spcPts val="587"/>
                </a:spcAft>
                <a:defRPr/>
              </a:pPr>
              <a:r>
                <a:rPr lang="en-US" sz="3998" b="1" dirty="0">
                  <a:gradFill>
                    <a:gsLst>
                      <a:gs pos="0">
                        <a:srgbClr val="FFFFFF"/>
                      </a:gs>
                      <a:gs pos="100000">
                        <a:srgbClr val="FFFFFF"/>
                      </a:gs>
                    </a:gsLst>
                    <a:lin ang="5400000" scaled="0"/>
                  </a:gradFill>
                  <a:latin typeface="Segoe UI Light"/>
                </a:rPr>
                <a:t>Channel 9 </a:t>
              </a:r>
              <a:br>
                <a:rPr lang="en-US" sz="3998" b="1" dirty="0">
                  <a:gradFill>
                    <a:gsLst>
                      <a:gs pos="0">
                        <a:srgbClr val="FFFFFF"/>
                      </a:gs>
                      <a:gs pos="100000">
                        <a:srgbClr val="FFFFFF"/>
                      </a:gs>
                    </a:gsLst>
                    <a:lin ang="5400000" scaled="0"/>
                  </a:gradFill>
                  <a:latin typeface="Segoe UI Light"/>
                </a:rPr>
              </a:br>
              <a:r>
                <a:rPr lang="en-US" sz="3998" b="1" dirty="0">
                  <a:gradFill>
                    <a:gsLst>
                      <a:gs pos="0">
                        <a:srgbClr val="FFFFFF"/>
                      </a:gs>
                      <a:gs pos="100000">
                        <a:srgbClr val="FFFFFF"/>
                      </a:gs>
                    </a:gsLst>
                    <a:lin ang="5400000" scaled="0"/>
                  </a:gradFill>
                  <a:latin typeface="Segoe UI Light"/>
                </a:rPr>
                <a:t>Dev Show</a:t>
              </a:r>
            </a:p>
            <a:p>
              <a:pPr defTabSz="914005">
                <a:lnSpc>
                  <a:spcPct val="90000"/>
                </a:lnSpc>
                <a:spcBef>
                  <a:spcPts val="587"/>
                </a:spcBef>
                <a:spcAft>
                  <a:spcPts val="587"/>
                </a:spcAft>
                <a:defRPr/>
              </a:pPr>
              <a:r>
                <a:rPr lang="en-US" sz="1399" u="sng" dirty="0">
                  <a:solidFill>
                    <a:srgbClr val="FFFFFF"/>
                  </a:solidFill>
                  <a:latin typeface="Segoe UI"/>
                </a:rPr>
                <a:t>http://aka.ms/O365DevShow </a:t>
              </a:r>
            </a:p>
          </p:txBody>
        </p:sp>
        <p:pic>
          <p:nvPicPr>
            <p:cNvPr id="203" name="Picture 202"/>
            <p:cNvPicPr>
              <a:picLocks noChangeAspect="1"/>
            </p:cNvPicPr>
            <p:nvPr/>
          </p:nvPicPr>
          <p:blipFill rotWithShape="1">
            <a:blip r:embed="rId4" cstate="print">
              <a:extLst>
                <a:ext uri="{28A0092B-C50C-407E-A947-70E740481C1C}">
                  <a14:useLocalDpi xmlns:a14="http://schemas.microsoft.com/office/drawing/2010/main" val="0"/>
                </a:ext>
              </a:extLst>
            </a:blip>
            <a:srcRect l="21000" r="22284" b="14513"/>
            <a:stretch/>
          </p:blipFill>
          <p:spPr>
            <a:xfrm>
              <a:off x="4616146" y="3328808"/>
              <a:ext cx="774394" cy="1366521"/>
            </a:xfrm>
            <a:prstGeom prst="rect">
              <a:avLst/>
            </a:prstGeom>
          </p:spPr>
        </p:pic>
      </p:grpSp>
      <p:sp>
        <p:nvSpPr>
          <p:cNvPr id="205" name="Rectangle 153"/>
          <p:cNvSpPr>
            <a:spLocks noChangeArrowheads="1"/>
          </p:cNvSpPr>
          <p:nvPr/>
        </p:nvSpPr>
        <p:spPr bwMode="auto">
          <a:xfrm>
            <a:off x="6275951" y="4916033"/>
            <a:ext cx="3780906" cy="1597853"/>
          </a:xfrm>
          <a:prstGeom prst="rect">
            <a:avLst/>
          </a:prstGeom>
          <a:solidFill>
            <a:srgbClr val="0070C0"/>
          </a:solidFill>
          <a:ln>
            <a:noFill/>
          </a:ln>
        </p:spPr>
        <p:txBody>
          <a:bodyPr vert="horz" wrap="square" lIns="89606" tIns="44802" rIns="89606" bIns="44802" numCol="1" anchor="t" anchorCtr="0" compatLnSpc="1">
            <a:prstTxWarp prst="textNoShape">
              <a:avLst/>
            </a:prstTxWarp>
          </a:bodyPr>
          <a:lstStyle/>
          <a:p>
            <a:pPr lvl="0" defTabSz="914005"/>
            <a:r>
              <a:rPr lang="en-US" sz="1800" dirty="0">
                <a:solidFill>
                  <a:schemeClr val="bg1"/>
                </a:solidFill>
                <a:latin typeface="Segoe UI"/>
              </a:rPr>
              <a:t>SharePoint Patterns and Practices</a:t>
            </a:r>
          </a:p>
          <a:p>
            <a:pPr lvl="0" defTabSz="914005"/>
            <a:r>
              <a:rPr lang="en-US" sz="1800" u="sng" dirty="0">
                <a:solidFill>
                  <a:schemeClr val="bg1"/>
                </a:solidFill>
                <a:latin typeface="Segoe UI"/>
              </a:rPr>
              <a:t>http://aka.ms/sppnp</a:t>
            </a:r>
          </a:p>
        </p:txBody>
      </p:sp>
      <p:sp>
        <p:nvSpPr>
          <p:cNvPr id="207" name="Title 2"/>
          <p:cNvSpPr>
            <a:spLocks noGrp="1"/>
          </p:cNvSpPr>
          <p:nvPr>
            <p:ph type="title" idx="4294967295"/>
          </p:nvPr>
        </p:nvSpPr>
        <p:spPr>
          <a:xfrm>
            <a:off x="273844" y="295275"/>
            <a:ext cx="11888787" cy="917575"/>
          </a:xfrm>
        </p:spPr>
        <p:txBody>
          <a:bodyPr/>
          <a:lstStyle/>
          <a:p>
            <a:r>
              <a:rPr lang="en-US"/>
              <a:t>Click to edit Master title style</a:t>
            </a:r>
            <a:endParaRPr lang="en-US" dirty="0"/>
          </a:p>
        </p:txBody>
      </p:sp>
      <p:sp>
        <p:nvSpPr>
          <p:cNvPr id="208" name="Rectangle 207">
            <a:hlinkClick r:id="rId5"/>
          </p:cNvPr>
          <p:cNvSpPr/>
          <p:nvPr userDrawn="1"/>
        </p:nvSpPr>
        <p:spPr bwMode="auto">
          <a:xfrm>
            <a:off x="547687" y="2300766"/>
            <a:ext cx="4114800" cy="306117"/>
          </a:xfrm>
          <a:prstGeom prst="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09" name="Rectangle 208">
            <a:hlinkClick r:id="rId6"/>
          </p:cNvPr>
          <p:cNvSpPr/>
          <p:nvPr userDrawn="1"/>
        </p:nvSpPr>
        <p:spPr bwMode="auto">
          <a:xfrm>
            <a:off x="9290179" y="2232511"/>
            <a:ext cx="1515412" cy="306117"/>
          </a:xfrm>
          <a:prstGeom prst="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10" name="Rectangle 209">
            <a:hlinkClick r:id="rId7"/>
          </p:cNvPr>
          <p:cNvSpPr/>
          <p:nvPr userDrawn="1"/>
        </p:nvSpPr>
        <p:spPr bwMode="auto">
          <a:xfrm>
            <a:off x="5508330" y="4469572"/>
            <a:ext cx="2442252" cy="306117"/>
          </a:xfrm>
          <a:prstGeom prst="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11" name="Rectangle 210">
            <a:hlinkClick r:id="rId8"/>
          </p:cNvPr>
          <p:cNvSpPr/>
          <p:nvPr userDrawn="1"/>
        </p:nvSpPr>
        <p:spPr bwMode="auto">
          <a:xfrm>
            <a:off x="808814" y="5713962"/>
            <a:ext cx="3200400" cy="306117"/>
          </a:xfrm>
          <a:prstGeom prst="rect">
            <a:avLst/>
          </a:prstGeom>
          <a:no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213" name="Picture 212"/>
          <p:cNvPicPr>
            <a:picLocks noChangeAspect="1"/>
          </p:cNvPicPr>
          <p:nvPr userDrawn="1"/>
        </p:nvPicPr>
        <p:blipFill>
          <a:blip r:embed="rId9"/>
          <a:stretch>
            <a:fillRect/>
          </a:stretch>
        </p:blipFill>
        <p:spPr>
          <a:xfrm>
            <a:off x="8652411" y="5751017"/>
            <a:ext cx="1316723" cy="663566"/>
          </a:xfrm>
          <a:prstGeom prst="rect">
            <a:avLst/>
          </a:prstGeom>
        </p:spPr>
      </p:pic>
    </p:spTree>
    <p:extLst>
      <p:ext uri="{BB962C8B-B14F-4D97-AF65-F5344CB8AC3E}">
        <p14:creationId xmlns:p14="http://schemas.microsoft.com/office/powerpoint/2010/main" val="1308526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1"/>
                                        </p:tgtEl>
                                        <p:attrNameLst>
                                          <p:attrName>style.visibility</p:attrName>
                                        </p:attrNameLst>
                                      </p:cBhvr>
                                      <p:to>
                                        <p:strVal val="visible"/>
                                      </p:to>
                                    </p:set>
                                    <p:animEffect transition="in" filter="fade">
                                      <p:cBhvr>
                                        <p:cTn id="7" dur="500"/>
                                        <p:tgtEl>
                                          <p:spTgt spid="201"/>
                                        </p:tgtEl>
                                      </p:cBhvr>
                                    </p:animEffect>
                                  </p:childTnLst>
                                </p:cTn>
                              </p:par>
                            </p:childTnLst>
                          </p:cTn>
                        </p:par>
                        <p:par>
                          <p:cTn id="8" fill="hold">
                            <p:stCondLst>
                              <p:cond delay="500"/>
                            </p:stCondLst>
                            <p:childTnLst>
                              <p:par>
                                <p:cTn id="9" presetID="2" presetClass="entr" presetSubtype="1" decel="10000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anim calcmode="lin" valueType="num">
                                      <p:cBhvr additive="base">
                                        <p:cTn id="11" dur="750" fill="hold"/>
                                        <p:tgtEl>
                                          <p:spTgt spid="91"/>
                                        </p:tgtEl>
                                        <p:attrNameLst>
                                          <p:attrName>ppt_x</p:attrName>
                                        </p:attrNameLst>
                                      </p:cBhvr>
                                      <p:tavLst>
                                        <p:tav tm="0">
                                          <p:val>
                                            <p:strVal val="#ppt_x"/>
                                          </p:val>
                                        </p:tav>
                                        <p:tav tm="100000">
                                          <p:val>
                                            <p:strVal val="#ppt_x"/>
                                          </p:val>
                                        </p:tav>
                                      </p:tavLst>
                                    </p:anim>
                                    <p:anim calcmode="lin" valueType="num">
                                      <p:cBhvr additive="base">
                                        <p:cTn id="12" dur="750" fill="hold"/>
                                        <p:tgtEl>
                                          <p:spTgt spid="91"/>
                                        </p:tgtEl>
                                        <p:attrNameLst>
                                          <p:attrName>ppt_y</p:attrName>
                                        </p:attrNameLst>
                                      </p:cBhvr>
                                      <p:tavLst>
                                        <p:tav tm="0">
                                          <p:val>
                                            <p:strVal val="0-#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88"/>
                                        </p:tgtEl>
                                        <p:attrNameLst>
                                          <p:attrName>style.visibility</p:attrName>
                                        </p:attrNameLst>
                                      </p:cBhvr>
                                      <p:to>
                                        <p:strVal val="visible"/>
                                      </p:to>
                                    </p:set>
                                    <p:anim calcmode="lin" valueType="num">
                                      <p:cBhvr additive="base">
                                        <p:cTn id="15" dur="750" fill="hold"/>
                                        <p:tgtEl>
                                          <p:spTgt spid="88"/>
                                        </p:tgtEl>
                                        <p:attrNameLst>
                                          <p:attrName>ppt_x</p:attrName>
                                        </p:attrNameLst>
                                      </p:cBhvr>
                                      <p:tavLst>
                                        <p:tav tm="0">
                                          <p:val>
                                            <p:strVal val="#ppt_x"/>
                                          </p:val>
                                        </p:tav>
                                        <p:tav tm="100000">
                                          <p:val>
                                            <p:strVal val="#ppt_x"/>
                                          </p:val>
                                        </p:tav>
                                      </p:tavLst>
                                    </p:anim>
                                    <p:anim calcmode="lin" valueType="num">
                                      <p:cBhvr additive="base">
                                        <p:cTn id="16" dur="750" fill="hold"/>
                                        <p:tgtEl>
                                          <p:spTgt spid="88"/>
                                        </p:tgtEl>
                                        <p:attrNameLst>
                                          <p:attrName>ppt_y</p:attrName>
                                        </p:attrNameLst>
                                      </p:cBhvr>
                                      <p:tavLst>
                                        <p:tav tm="0">
                                          <p:val>
                                            <p:strVal val="1+#ppt_h/2"/>
                                          </p:val>
                                        </p:tav>
                                        <p:tav tm="100000">
                                          <p:val>
                                            <p:strVal val="#ppt_y"/>
                                          </p:val>
                                        </p:tav>
                                      </p:tavLst>
                                    </p:anim>
                                  </p:childTnLst>
                                </p:cTn>
                              </p:par>
                              <p:par>
                                <p:cTn id="17" presetID="2" presetClass="entr" presetSubtype="2" decel="100000" fill="hold" nodeType="withEffect">
                                  <p:stCondLst>
                                    <p:cond delay="5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750" fill="hold"/>
                                        <p:tgtEl>
                                          <p:spTgt spid="22"/>
                                        </p:tgtEl>
                                        <p:attrNameLst>
                                          <p:attrName>ppt_x</p:attrName>
                                        </p:attrNameLst>
                                      </p:cBhvr>
                                      <p:tavLst>
                                        <p:tav tm="0">
                                          <p:val>
                                            <p:strVal val="1+#ppt_w/2"/>
                                          </p:val>
                                        </p:tav>
                                        <p:tav tm="100000">
                                          <p:val>
                                            <p:strVal val="#ppt_x"/>
                                          </p:val>
                                        </p:tav>
                                      </p:tavLst>
                                    </p:anim>
                                    <p:anim calcmode="lin" valueType="num">
                                      <p:cBhvr additive="base">
                                        <p:cTn id="20" dur="750" fill="hold"/>
                                        <p:tgtEl>
                                          <p:spTgt spid="22"/>
                                        </p:tgtEl>
                                        <p:attrNameLst>
                                          <p:attrName>ppt_y</p:attrName>
                                        </p:attrNameLst>
                                      </p:cBhvr>
                                      <p:tavLst>
                                        <p:tav tm="0">
                                          <p:val>
                                            <p:strVal val="#ppt_y"/>
                                          </p:val>
                                        </p:tav>
                                        <p:tav tm="100000">
                                          <p:val>
                                            <p:strVal val="#ppt_y"/>
                                          </p:val>
                                        </p:tav>
                                      </p:tavLst>
                                    </p:anim>
                                  </p:childTnLst>
                                </p:cTn>
                              </p:par>
                              <p:par>
                                <p:cTn id="21" presetID="2" presetClass="entr" presetSubtype="8" decel="100000" fill="hold" nodeType="withEffect">
                                  <p:stCondLst>
                                    <p:cond delay="750"/>
                                  </p:stCondLst>
                                  <p:childTnLst>
                                    <p:set>
                                      <p:cBhvr>
                                        <p:cTn id="22" dur="1" fill="hold">
                                          <p:stCondLst>
                                            <p:cond delay="0"/>
                                          </p:stCondLst>
                                        </p:cTn>
                                        <p:tgtEl>
                                          <p:spTgt spid="198"/>
                                        </p:tgtEl>
                                        <p:attrNameLst>
                                          <p:attrName>style.visibility</p:attrName>
                                        </p:attrNameLst>
                                      </p:cBhvr>
                                      <p:to>
                                        <p:strVal val="visible"/>
                                      </p:to>
                                    </p:set>
                                    <p:anim calcmode="lin" valueType="num">
                                      <p:cBhvr additive="base">
                                        <p:cTn id="23" dur="750" fill="hold"/>
                                        <p:tgtEl>
                                          <p:spTgt spid="198"/>
                                        </p:tgtEl>
                                        <p:attrNameLst>
                                          <p:attrName>ppt_x</p:attrName>
                                        </p:attrNameLst>
                                      </p:cBhvr>
                                      <p:tavLst>
                                        <p:tav tm="0">
                                          <p:val>
                                            <p:strVal val="0-#ppt_w/2"/>
                                          </p:val>
                                        </p:tav>
                                        <p:tav tm="100000">
                                          <p:val>
                                            <p:strVal val="#ppt_x"/>
                                          </p:val>
                                        </p:tav>
                                      </p:tavLst>
                                    </p:anim>
                                    <p:anim calcmode="lin" valueType="num">
                                      <p:cBhvr additive="base">
                                        <p:cTn id="24" dur="750" fill="hold"/>
                                        <p:tgtEl>
                                          <p:spTgt spid="198"/>
                                        </p:tgtEl>
                                        <p:attrNameLst>
                                          <p:attrName>ppt_y</p:attrName>
                                        </p:attrNameLst>
                                      </p:cBhvr>
                                      <p:tavLst>
                                        <p:tav tm="0">
                                          <p:val>
                                            <p:strVal val="#ppt_y"/>
                                          </p:val>
                                        </p:tav>
                                        <p:tav tm="100000">
                                          <p:val>
                                            <p:strVal val="#ppt_y"/>
                                          </p:val>
                                        </p:tav>
                                      </p:tavLst>
                                    </p:anim>
                                  </p:childTnLst>
                                </p:cTn>
                              </p:par>
                              <p:par>
                                <p:cTn id="25" presetID="2" presetClass="entr" presetSubtype="2" decel="100000" fill="hold" nodeType="withEffect">
                                  <p:stCondLst>
                                    <p:cond delay="1000"/>
                                  </p:stCondLst>
                                  <p:childTnLst>
                                    <p:set>
                                      <p:cBhvr>
                                        <p:cTn id="26" dur="1" fill="hold">
                                          <p:stCondLst>
                                            <p:cond delay="0"/>
                                          </p:stCondLst>
                                        </p:cTn>
                                        <p:tgtEl>
                                          <p:spTgt spid="195"/>
                                        </p:tgtEl>
                                        <p:attrNameLst>
                                          <p:attrName>style.visibility</p:attrName>
                                        </p:attrNameLst>
                                      </p:cBhvr>
                                      <p:to>
                                        <p:strVal val="visible"/>
                                      </p:to>
                                    </p:set>
                                    <p:anim calcmode="lin" valueType="num">
                                      <p:cBhvr additive="base">
                                        <p:cTn id="27" dur="750" fill="hold"/>
                                        <p:tgtEl>
                                          <p:spTgt spid="195"/>
                                        </p:tgtEl>
                                        <p:attrNameLst>
                                          <p:attrName>ppt_x</p:attrName>
                                        </p:attrNameLst>
                                      </p:cBhvr>
                                      <p:tavLst>
                                        <p:tav tm="0">
                                          <p:val>
                                            <p:strVal val="1+#ppt_w/2"/>
                                          </p:val>
                                        </p:tav>
                                        <p:tav tm="100000">
                                          <p:val>
                                            <p:strVal val="#ppt_x"/>
                                          </p:val>
                                        </p:tav>
                                      </p:tavLst>
                                    </p:anim>
                                    <p:anim calcmode="lin" valueType="num">
                                      <p:cBhvr additive="base">
                                        <p:cTn id="28" dur="750" fill="hold"/>
                                        <p:tgtEl>
                                          <p:spTgt spid="195"/>
                                        </p:tgtEl>
                                        <p:attrNameLst>
                                          <p:attrName>ppt_y</p:attrName>
                                        </p:attrNameLst>
                                      </p:cBhvr>
                                      <p:tavLst>
                                        <p:tav tm="0">
                                          <p:val>
                                            <p:strVal val="#ppt_y"/>
                                          </p:val>
                                        </p:tav>
                                        <p:tav tm="100000">
                                          <p:val>
                                            <p:strVal val="#ppt_y"/>
                                          </p:val>
                                        </p:tav>
                                      </p:tavLst>
                                    </p:anim>
                                  </p:childTnLst>
                                </p:cTn>
                              </p:par>
                              <p:par>
                                <p:cTn id="29" presetID="2" presetClass="entr" presetSubtype="12" decel="100000" fill="hold" nodeType="withEffect">
                                  <p:stCondLst>
                                    <p:cond delay="1750"/>
                                  </p:stCondLst>
                                  <p:childTnLst>
                                    <p:set>
                                      <p:cBhvr>
                                        <p:cTn id="30" dur="1" fill="hold">
                                          <p:stCondLst>
                                            <p:cond delay="0"/>
                                          </p:stCondLst>
                                        </p:cTn>
                                        <p:tgtEl>
                                          <p:spTgt spid="184"/>
                                        </p:tgtEl>
                                        <p:attrNameLst>
                                          <p:attrName>style.visibility</p:attrName>
                                        </p:attrNameLst>
                                      </p:cBhvr>
                                      <p:to>
                                        <p:strVal val="visible"/>
                                      </p:to>
                                    </p:set>
                                    <p:anim calcmode="lin" valueType="num">
                                      <p:cBhvr additive="base">
                                        <p:cTn id="31" dur="750" fill="hold"/>
                                        <p:tgtEl>
                                          <p:spTgt spid="184"/>
                                        </p:tgtEl>
                                        <p:attrNameLst>
                                          <p:attrName>ppt_x</p:attrName>
                                        </p:attrNameLst>
                                      </p:cBhvr>
                                      <p:tavLst>
                                        <p:tav tm="0">
                                          <p:val>
                                            <p:strVal val="0-#ppt_w/2"/>
                                          </p:val>
                                        </p:tav>
                                        <p:tav tm="100000">
                                          <p:val>
                                            <p:strVal val="#ppt_x"/>
                                          </p:val>
                                        </p:tav>
                                      </p:tavLst>
                                    </p:anim>
                                    <p:anim calcmode="lin" valueType="num">
                                      <p:cBhvr additive="base">
                                        <p:cTn id="32" dur="750" fill="hold"/>
                                        <p:tgtEl>
                                          <p:spTgt spid="184"/>
                                        </p:tgtEl>
                                        <p:attrNameLst>
                                          <p:attrName>ppt_y</p:attrName>
                                        </p:attrNameLst>
                                      </p:cBhvr>
                                      <p:tavLst>
                                        <p:tav tm="0">
                                          <p:val>
                                            <p:strVal val="1+#ppt_h/2"/>
                                          </p:val>
                                        </p:tav>
                                        <p:tav tm="100000">
                                          <p:val>
                                            <p:strVal val="#ppt_y"/>
                                          </p:val>
                                        </p:tav>
                                      </p:tavLst>
                                    </p:anim>
                                  </p:childTnLst>
                                </p:cTn>
                              </p:par>
                              <p:par>
                                <p:cTn id="33" presetID="2" presetClass="entr" presetSubtype="3" decel="100000" fill="hold" nodeType="withEffect">
                                  <p:stCondLst>
                                    <p:cond delay="2000"/>
                                  </p:stCondLst>
                                  <p:childTnLst>
                                    <p:set>
                                      <p:cBhvr>
                                        <p:cTn id="34" dur="1" fill="hold">
                                          <p:stCondLst>
                                            <p:cond delay="0"/>
                                          </p:stCondLst>
                                        </p:cTn>
                                        <p:tgtEl>
                                          <p:spTgt spid="14"/>
                                        </p:tgtEl>
                                        <p:attrNameLst>
                                          <p:attrName>style.visibility</p:attrName>
                                        </p:attrNameLst>
                                      </p:cBhvr>
                                      <p:to>
                                        <p:strVal val="visible"/>
                                      </p:to>
                                    </p:set>
                                    <p:anim calcmode="lin" valueType="num">
                                      <p:cBhvr additive="base">
                                        <p:cTn id="35" dur="750" fill="hold"/>
                                        <p:tgtEl>
                                          <p:spTgt spid="14"/>
                                        </p:tgtEl>
                                        <p:attrNameLst>
                                          <p:attrName>ppt_x</p:attrName>
                                        </p:attrNameLst>
                                      </p:cBhvr>
                                      <p:tavLst>
                                        <p:tav tm="0">
                                          <p:val>
                                            <p:strVal val="1+#ppt_w/2"/>
                                          </p:val>
                                        </p:tav>
                                        <p:tav tm="100000">
                                          <p:val>
                                            <p:strVal val="#ppt_x"/>
                                          </p:val>
                                        </p:tav>
                                      </p:tavLst>
                                    </p:anim>
                                    <p:anim calcmode="lin" valueType="num">
                                      <p:cBhvr additive="base">
                                        <p:cTn id="36" dur="750" fill="hold"/>
                                        <p:tgtEl>
                                          <p:spTgt spid="1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gradFill>
                  <a:gsLst>
                    <a:gs pos="8383">
                      <a:srgbClr val="262626"/>
                    </a:gs>
                    <a:gs pos="20000">
                      <a:srgbClr val="262626"/>
                    </a:gs>
                  </a:gsLst>
                  <a:lin ang="5400000" scaled="0"/>
                </a:gradFill>
              </a:defRPr>
            </a:lvl1pPr>
          </a:lstStyle>
          <a:p>
            <a:r>
              <a:rPr lang="en-US" dirty="0"/>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55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60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563"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997"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8" name="Picture 7"/>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129962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2017 Microsoft Corporation. All rights reserved. </a:t>
            </a:r>
          </a:p>
        </p:txBody>
      </p:sp>
      <p:pic>
        <p:nvPicPr>
          <p:cNvPr id="4" name="Picture 3"/>
          <p:cNvPicPr>
            <a:picLocks noChangeAspect="1"/>
          </p:cNvPicPr>
          <p:nvPr userDrawn="1"/>
        </p:nvPicPr>
        <p:blipFill>
          <a:blip r:embed="rId2"/>
          <a:stretch>
            <a:fillRect/>
          </a:stretch>
        </p:blipFill>
        <p:spPr>
          <a:xfrm>
            <a:off x="459230" y="3145040"/>
            <a:ext cx="3291840" cy="705834"/>
          </a:xfrm>
          <a:prstGeom prst="rect">
            <a:avLst/>
          </a:prstGeom>
        </p:spPr>
      </p:pic>
    </p:spTree>
    <p:extLst>
      <p:ext uri="{BB962C8B-B14F-4D97-AF65-F5344CB8AC3E}">
        <p14:creationId xmlns:p14="http://schemas.microsoft.com/office/powerpoint/2010/main" val="17293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losing logo slide_color">
    <p:bg>
      <p:bgPr>
        <a:solidFill>
          <a:schemeClr val="accent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2017 Microsoft Corporation. All rights reserved. </a:t>
            </a:r>
          </a:p>
        </p:txBody>
      </p:sp>
      <p:pic>
        <p:nvPicPr>
          <p:cNvPr id="4" name="Picture 3"/>
          <p:cNvPicPr>
            <a:picLocks noChangeAspect="1"/>
          </p:cNvPicPr>
          <p:nvPr userDrawn="1"/>
        </p:nvPicPr>
        <p:blipFill>
          <a:blip r:embed="rId2"/>
          <a:stretch>
            <a:fillRect/>
          </a:stretch>
        </p:blipFill>
        <p:spPr bwMode="invGray">
          <a:xfrm>
            <a:off x="459232" y="3145040"/>
            <a:ext cx="3291840" cy="70583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868204"/>
          </a:xfrm>
        </p:spPr>
        <p:txBody>
          <a:bodyPr>
            <a:spAutoFit/>
          </a:bodyPr>
          <a:lstStyle>
            <a:lvl1pPr>
              <a:defRPr sz="3600">
                <a:gradFill>
                  <a:gsLst>
                    <a:gs pos="1250">
                      <a:schemeClr val="tx2"/>
                    </a:gs>
                    <a:gs pos="99000">
                      <a:schemeClr val="tx2"/>
                    </a:gs>
                  </a:gsLst>
                  <a:lin ang="5400000" scaled="0"/>
                </a:gradFill>
              </a:defRPr>
            </a:lvl1pPr>
            <a:lvl2pPr>
              <a:defRPr sz="2000"/>
            </a:lvl2pPr>
            <a:lvl3pPr>
              <a:defRPr sz="18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dirty="0"/>
              <a:t>Click to edit Master title style</a:t>
            </a:r>
          </a:p>
        </p:txBody>
      </p:sp>
      <p:sp>
        <p:nvSpPr>
          <p:cNvPr id="2" name="Footer Placeholder 1"/>
          <p:cNvSpPr>
            <a:spLocks noGrp="1"/>
          </p:cNvSpPr>
          <p:nvPr>
            <p:ph type="ftr" sz="quarter" idx="11"/>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73240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766637"/>
          </a:xfrm>
        </p:spPr>
        <p:txBody>
          <a:bodyPr>
            <a:spAutoFit/>
          </a:bodyPr>
          <a:lstStyle>
            <a:lvl1pPr>
              <a:defRPr sz="36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2" name="Footer Placeholder 1"/>
          <p:cNvSpPr>
            <a:spLocks noGrp="1"/>
          </p:cNvSpPr>
          <p:nvPr>
            <p:ph type="ftr" sz="quarter" idx="11"/>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9"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10" name="Picture 9"/>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703268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gradFill>
                  <a:gsLst>
                    <a:gs pos="1250">
                      <a:schemeClr val="tx2"/>
                    </a:gs>
                    <a:gs pos="99000">
                      <a:schemeClr val="tx2"/>
                    </a:gs>
                  </a:gsLst>
                  <a:lin ang="5400000" scaled="0"/>
                </a:gradFill>
              </a:defRPr>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973977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1914370"/>
          </a:xfrm>
        </p:spPr>
        <p:txBody>
          <a:bodyPr wrap="square">
            <a:spAutoFit/>
          </a:bodyPr>
          <a:lstStyle>
            <a:lvl1pPr marL="0" indent="0">
              <a:spcBef>
                <a:spcPts val="1224"/>
              </a:spcBef>
              <a:buClr>
                <a:schemeClr val="tx1"/>
              </a:buClr>
              <a:buFont typeface="Wingdings" pitchFamily="2" charset="2"/>
              <a:buNone/>
              <a:defRPr sz="3200"/>
            </a:lvl1pPr>
            <a:lvl2pPr marL="0" indent="0">
              <a:buNone/>
              <a:defRPr sz="2000"/>
            </a:lvl2pPr>
            <a:lvl3pPr marL="231775" indent="0">
              <a:buNone/>
              <a:tabLst/>
              <a:defRPr sz="2000"/>
            </a:lvl3pPr>
            <a:lvl4pPr marL="460375" indent="0">
              <a:buNone/>
              <a:defRPr/>
            </a:lvl4pPr>
            <a:lvl5pPr marL="68580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347959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746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675439" y="1212849"/>
            <a:ext cx="5486399" cy="2425279"/>
          </a:xfrm>
        </p:spPr>
        <p:txBody>
          <a:bodyPr wrap="square">
            <a:spAutoFit/>
          </a:bodyPr>
          <a:lstStyle>
            <a:lvl1pPr marL="287338" indent="-287338">
              <a:spcBef>
                <a:spcPts val="1224"/>
              </a:spcBef>
              <a:buClr>
                <a:schemeClr val="tx2"/>
              </a:buClr>
              <a:buFont typeface="Arial" pitchFamily="34" charset="0"/>
              <a:buChar char="•"/>
              <a:defRPr sz="3200">
                <a:gradFill>
                  <a:gsLst>
                    <a:gs pos="1250">
                      <a:schemeClr val="tx2"/>
                    </a:gs>
                    <a:gs pos="99000">
                      <a:schemeClr val="tx2"/>
                    </a:gs>
                  </a:gsLst>
                  <a:lin ang="5400000" scaled="0"/>
                </a:gradFill>
              </a:defRPr>
            </a:lvl1pPr>
            <a:lvl2pPr marL="531166" indent="-233195">
              <a:defRPr sz="2400"/>
            </a:lvl2pPr>
            <a:lvl3pPr marL="699585" indent="-168419">
              <a:tabLst/>
              <a:defRPr sz="2000"/>
            </a:lvl3pPr>
            <a:lvl4pPr marL="880958" indent="-181374">
              <a:defRPr/>
            </a:lvl4pPr>
            <a:lvl5pPr marL="1049377" indent="-168419">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p:cNvSpPr>
            <a:spLocks noGrp="1"/>
          </p:cNvSpPr>
          <p:nvPr>
            <p:ph type="ftr" sz="quarter" idx="12"/>
          </p:nvPr>
        </p:nvSpPr>
        <p:spPr/>
        <p:txBody>
          <a:bodyPr/>
          <a:lstStyle/>
          <a:p>
            <a:pPr>
              <a:defRPr/>
            </a:pPr>
            <a:r>
              <a:rPr lang="en-US" sz="1400">
                <a:gradFill>
                  <a:gsLst>
                    <a:gs pos="8367">
                      <a:srgbClr val="000000"/>
                    </a:gs>
                    <a:gs pos="31000">
                      <a:srgbClr val="000000"/>
                    </a:gs>
                  </a:gsLst>
                  <a:lin ang="5400000" scaled="0"/>
                </a:gradFill>
              </a:rPr>
              <a:t>&lt;</a:t>
            </a:r>
            <a:r>
              <a:rPr lang="en-US" sz="140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a:gradFill>
                  <a:gsLst>
                    <a:gs pos="8367">
                      <a:srgbClr val="000000"/>
                    </a:gs>
                    <a:gs pos="31000">
                      <a:srgbClr val="000000"/>
                    </a:gs>
                  </a:gsLst>
                  <a:lin ang="5400000" scaled="0"/>
                </a:gradFill>
              </a:rPr>
              <a:t>&gt;&lt;Section title goes here&gt;</a:t>
            </a:r>
          </a:p>
          <a:p>
            <a:endParaRPr lang="en-US" dirty="0"/>
          </a:p>
        </p:txBody>
      </p:sp>
      <p:sp>
        <p:nvSpPr>
          <p:cNvPr id="12" name="TextBox 11"/>
          <p:cNvSpPr txBox="1"/>
          <p:nvPr userDrawn="1"/>
        </p:nvSpPr>
        <p:spPr>
          <a:xfrm>
            <a:off x="6149167" y="6498479"/>
            <a:ext cx="1521763" cy="323165"/>
          </a:xfrm>
          <a:prstGeom prst="rect">
            <a:avLst/>
          </a:prstGeom>
          <a:noFill/>
        </p:spPr>
        <p:txBody>
          <a:bodyPr wrap="none" lIns="146304" tIns="91440" rIns="146304" bIns="91440" rtlCol="0">
            <a:spAutoFit/>
          </a:bodyPr>
          <a:lstStyle/>
          <a:p>
            <a:pPr>
              <a:lnSpc>
                <a:spcPct val="90000"/>
              </a:lnSpc>
              <a:spcAft>
                <a:spcPts val="0"/>
              </a:spcAft>
            </a:pPr>
            <a:r>
              <a:rPr lang="en-US" sz="1000" dirty="0">
                <a:gradFill>
                  <a:gsLst>
                    <a:gs pos="2917">
                      <a:schemeClr val="tx1"/>
                    </a:gs>
                    <a:gs pos="30000">
                      <a:schemeClr val="tx1"/>
                    </a:gs>
                  </a:gsLst>
                  <a:lin ang="5400000" scaled="0"/>
                </a:gradFill>
              </a:rPr>
              <a:t>http://dev.office.com/</a:t>
            </a:r>
          </a:p>
        </p:txBody>
      </p:sp>
      <p:sp>
        <p:nvSpPr>
          <p:cNvPr id="10"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pic>
        <p:nvPicPr>
          <p:cNvPr id="9" name="Picture 8"/>
          <p:cNvPicPr>
            <a:picLocks noChangeAspect="1"/>
          </p:cNvPicPr>
          <p:nvPr userDrawn="1"/>
        </p:nvPicPr>
        <p:blipFill>
          <a:blip r:embed="rId2"/>
          <a:stretch>
            <a:fillRect/>
          </a:stretch>
        </p:blipFill>
        <p:spPr>
          <a:xfrm>
            <a:off x="436564" y="6474800"/>
            <a:ext cx="704088" cy="222863"/>
          </a:xfrm>
          <a:prstGeom prst="rect">
            <a:avLst/>
          </a:prstGeom>
        </p:spPr>
      </p:pic>
    </p:spTree>
    <p:extLst>
      <p:ext uri="{BB962C8B-B14F-4D97-AF65-F5344CB8AC3E}">
        <p14:creationId xmlns:p14="http://schemas.microsoft.com/office/powerpoint/2010/main" val="1160568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186820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49"/>
          <a:stretch>
            <a:fillRect/>
          </a:stretch>
        </p:blipFill>
        <p:spPr>
          <a:xfrm rot="5400000">
            <a:off x="9393899" y="3050513"/>
            <a:ext cx="6995160" cy="894134"/>
          </a:xfrm>
          <a:prstGeom prst="rect">
            <a:avLst/>
          </a:prstGeom>
        </p:spPr>
      </p:pic>
      <p:sp>
        <p:nvSpPr>
          <p:cNvPr id="3" name="Footer Placeholder 2"/>
          <p:cNvSpPr>
            <a:spLocks noGrp="1"/>
          </p:cNvSpPr>
          <p:nvPr>
            <p:ph type="ftr" sz="quarter" idx="3"/>
          </p:nvPr>
        </p:nvSpPr>
        <p:spPr>
          <a:xfrm>
            <a:off x="7964488" y="295272"/>
            <a:ext cx="4197350" cy="371475"/>
          </a:xfrm>
          <a:prstGeom prst="rect">
            <a:avLst/>
          </a:prstGeom>
        </p:spPr>
        <p:txBody>
          <a:bodyPr vert="horz" lIns="91440" tIns="45720" rIns="182880" bIns="45720" rtlCol="0" anchor="ctr"/>
          <a:lstStyle>
            <a:lvl1pPr algn="r">
              <a:defRPr sz="1200">
                <a:solidFill>
                  <a:schemeClr val="tx1">
                    <a:tint val="75000"/>
                  </a:schemeClr>
                </a:solidFill>
              </a:defRPr>
            </a:lvl1pPr>
          </a:lstStyle>
          <a:p>
            <a:pPr>
              <a:defRPr/>
            </a:pPr>
            <a:r>
              <a:rPr lang="en-US" sz="1400" dirty="0">
                <a:gradFill>
                  <a:gsLst>
                    <a:gs pos="8367">
                      <a:srgbClr val="000000"/>
                    </a:gs>
                    <a:gs pos="31000">
                      <a:srgbClr val="000000"/>
                    </a:gs>
                  </a:gsLst>
                  <a:lin ang="5400000" scaled="0"/>
                </a:gradFill>
              </a:rPr>
              <a:t>&lt;</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a:t>
            </a:r>
            <a:r>
              <a:rPr lang="en-US" sz="1400" dirty="0">
                <a:gradFill>
                  <a:gsLst>
                    <a:gs pos="8367">
                      <a:srgbClr val="000000"/>
                    </a:gs>
                    <a:gs pos="31000">
                      <a:srgbClr val="000000"/>
                    </a:gs>
                  </a:gsLst>
                  <a:lin ang="5400000" scaled="0"/>
                </a:gradFill>
              </a:rPr>
              <a:t>&gt;&lt;Section title goes here&gt;</a:t>
            </a:r>
          </a:p>
          <a:p>
            <a:endParaRPr lang="en-US" dirty="0"/>
          </a:p>
        </p:txBody>
      </p:sp>
      <p:sp>
        <p:nvSpPr>
          <p:cNvPr id="6" name="Date Placeholder 5"/>
          <p:cNvSpPr>
            <a:spLocks noGrp="1"/>
          </p:cNvSpPr>
          <p:nvPr>
            <p:ph type="dt" sz="half" idx="2"/>
          </p:nvPr>
        </p:nvSpPr>
        <p:spPr>
          <a:xfrm>
            <a:off x="4822654" y="6471920"/>
            <a:ext cx="2797175" cy="371475"/>
          </a:xfrm>
          <a:prstGeom prst="rect">
            <a:avLst/>
          </a:prstGeom>
        </p:spPr>
        <p:txBody>
          <a:bodyPr vert="horz" lIns="91440" tIns="45720" rIns="91440" bIns="45720" rtlCol="0" anchor="ctr"/>
          <a:lstStyle>
            <a:lvl1pPr marL="0" algn="l" defTabSz="932742" rtl="0" eaLnBrk="1" latinLnBrk="0" hangingPunct="1">
              <a:lnSpc>
                <a:spcPct val="90000"/>
              </a:lnSpc>
              <a:spcAft>
                <a:spcPts val="0"/>
              </a:spcAft>
              <a:defRPr lang="en-US" sz="1000" kern="1200" smtClean="0">
                <a:gradFill>
                  <a:gsLst>
                    <a:gs pos="2917">
                      <a:schemeClr val="tx1"/>
                    </a:gs>
                    <a:gs pos="30000">
                      <a:schemeClr val="tx1"/>
                    </a:gs>
                  </a:gsLst>
                  <a:lin ang="5400000" scaled="0"/>
                </a:gradFill>
                <a:latin typeface="+mn-lt"/>
                <a:ea typeface="+mn-ea"/>
                <a:cs typeface="+mn-cs"/>
              </a:defRPr>
            </a:lvl1pPr>
          </a:lstStyle>
          <a:p>
            <a:r>
              <a:rPr lang="en-US"/>
              <a:t>Microsoft Confidential</a:t>
            </a:r>
            <a:endParaRPr lang="en-US" dirty="0"/>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8" r:id="rId1"/>
    <p:sldLayoutId id="2147484236" r:id="rId2"/>
    <p:sldLayoutId id="2147484295" r:id="rId3"/>
    <p:sldLayoutId id="2147484240" r:id="rId4"/>
    <p:sldLayoutId id="2147484296" r:id="rId5"/>
    <p:sldLayoutId id="2147484241" r:id="rId6"/>
    <p:sldLayoutId id="2147484297" r:id="rId7"/>
    <p:sldLayoutId id="2147484244" r:id="rId8"/>
    <p:sldLayoutId id="2147484298" r:id="rId9"/>
    <p:sldLayoutId id="2147484245" r:id="rId10"/>
    <p:sldLayoutId id="2147484247" r:id="rId11"/>
    <p:sldLayoutId id="2147484300" r:id="rId12"/>
    <p:sldLayoutId id="2147484249" r:id="rId13"/>
    <p:sldLayoutId id="2147484301" r:id="rId14"/>
    <p:sldLayoutId id="2147484303" r:id="rId15"/>
    <p:sldLayoutId id="2147484304" r:id="rId16"/>
    <p:sldLayoutId id="2147484321" r:id="rId17"/>
    <p:sldLayoutId id="2147484250" r:id="rId18"/>
    <p:sldLayoutId id="2147484312" r:id="rId19"/>
    <p:sldLayoutId id="2147484313" r:id="rId20"/>
    <p:sldLayoutId id="2147484314" r:id="rId21"/>
    <p:sldLayoutId id="2147484315" r:id="rId22"/>
    <p:sldLayoutId id="2147484317" r:id="rId23"/>
    <p:sldLayoutId id="2147484316" r:id="rId24"/>
    <p:sldLayoutId id="2147484309" r:id="rId25"/>
    <p:sldLayoutId id="2147484306" r:id="rId26"/>
    <p:sldLayoutId id="2147484311" r:id="rId27"/>
    <p:sldLayoutId id="2147484307" r:id="rId28"/>
    <p:sldLayoutId id="2147484308" r:id="rId29"/>
    <p:sldLayoutId id="2147484310" r:id="rId30"/>
    <p:sldLayoutId id="2147484251" r:id="rId31"/>
    <p:sldLayoutId id="2147484252" r:id="rId32"/>
    <p:sldLayoutId id="2147484253" r:id="rId33"/>
    <p:sldLayoutId id="2147484305" r:id="rId34"/>
    <p:sldLayoutId id="2147484264" r:id="rId35"/>
    <p:sldLayoutId id="2147484254" r:id="rId36"/>
    <p:sldLayoutId id="2147484256" r:id="rId37"/>
    <p:sldLayoutId id="2147484257" r:id="rId38"/>
    <p:sldLayoutId id="2147484258" r:id="rId39"/>
    <p:sldLayoutId id="2147484259" r:id="rId40"/>
    <p:sldLayoutId id="2147484318" r:id="rId41"/>
    <p:sldLayoutId id="2147484320" r:id="rId42"/>
    <p:sldLayoutId id="2147484319" r:id="rId43"/>
    <p:sldLayoutId id="2147484260" r:id="rId44"/>
    <p:sldLayoutId id="2147484261" r:id="rId45"/>
    <p:sldLayoutId id="2147484299" r:id="rId46"/>
    <p:sldLayoutId id="2147484263" r:id="rId4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3174">
                <a:srgbClr val="262626"/>
              </a:gs>
              <a:gs pos="25000">
                <a:srgbClr val="262626"/>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36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6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72" userDrawn="1">
          <p15:clr>
            <a:srgbClr val="5ACBF0"/>
          </p15:clr>
        </p15:guide>
        <p15:guide id="2" pos="155" userDrawn="1">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75" userDrawn="1">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37.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0.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8" Type="http://schemas.openxmlformats.org/officeDocument/2006/relationships/image" Target="../media/image43.emf"/><Relationship Id="rId3" Type="http://schemas.openxmlformats.org/officeDocument/2006/relationships/image" Target="../media/image38.emf"/><Relationship Id="rId7" Type="http://schemas.openxmlformats.org/officeDocument/2006/relationships/image" Target="../media/image42.emf"/><Relationship Id="rId2" Type="http://schemas.openxmlformats.org/officeDocument/2006/relationships/image" Target="../media/image37.emf"/><Relationship Id="rId1" Type="http://schemas.openxmlformats.org/officeDocument/2006/relationships/slideLayout" Target="../slideLayouts/slideLayout5.xml"/><Relationship Id="rId6" Type="http://schemas.openxmlformats.org/officeDocument/2006/relationships/image" Target="../media/image41.emf"/><Relationship Id="rId5" Type="http://schemas.openxmlformats.org/officeDocument/2006/relationships/image" Target="../media/image40.emf"/><Relationship Id="rId10" Type="http://schemas.openxmlformats.org/officeDocument/2006/relationships/image" Target="../media/image45.emf"/><Relationship Id="rId4" Type="http://schemas.openxmlformats.org/officeDocument/2006/relationships/image" Target="../media/image39.emf"/><Relationship Id="rId9" Type="http://schemas.openxmlformats.org/officeDocument/2006/relationships/image" Target="../media/image44.emf"/></Relationships>
</file>

<file path=ppt/slides/_rels/slide32.xml.rels><?xml version="1.0" encoding="UTF-8" standalone="yes"?>
<Relationships xmlns="http://schemas.openxmlformats.org/package/2006/relationships"><Relationship Id="rId8" Type="http://schemas.openxmlformats.org/officeDocument/2006/relationships/image" Target="../media/image42.emf"/><Relationship Id="rId3" Type="http://schemas.openxmlformats.org/officeDocument/2006/relationships/image" Target="../media/image38.emf"/><Relationship Id="rId7" Type="http://schemas.openxmlformats.org/officeDocument/2006/relationships/image" Target="../media/image41.emf"/><Relationship Id="rId2" Type="http://schemas.openxmlformats.org/officeDocument/2006/relationships/image" Target="../media/image37.emf"/><Relationship Id="rId1" Type="http://schemas.openxmlformats.org/officeDocument/2006/relationships/slideLayout" Target="../slideLayouts/slideLayout5.xml"/><Relationship Id="rId6" Type="http://schemas.openxmlformats.org/officeDocument/2006/relationships/image" Target="../media/image40.emf"/><Relationship Id="rId11" Type="http://schemas.openxmlformats.org/officeDocument/2006/relationships/image" Target="../media/image45.emf"/><Relationship Id="rId5" Type="http://schemas.openxmlformats.org/officeDocument/2006/relationships/image" Target="../media/image39.emf"/><Relationship Id="rId10" Type="http://schemas.openxmlformats.org/officeDocument/2006/relationships/image" Target="../media/image44.emf"/><Relationship Id="rId4" Type="http://schemas.openxmlformats.org/officeDocument/2006/relationships/image" Target="../media/image46.emf"/><Relationship Id="rId9" Type="http://schemas.openxmlformats.org/officeDocument/2006/relationships/image" Target="../media/image43.emf"/></Relationships>
</file>

<file path=ppt/slides/_rels/slide33.xml.rels><?xml version="1.0" encoding="UTF-8" standalone="yes"?>
<Relationships xmlns="http://schemas.openxmlformats.org/package/2006/relationships"><Relationship Id="rId8" Type="http://schemas.openxmlformats.org/officeDocument/2006/relationships/image" Target="../media/image42.emf"/><Relationship Id="rId3" Type="http://schemas.openxmlformats.org/officeDocument/2006/relationships/image" Target="../media/image38.emf"/><Relationship Id="rId7" Type="http://schemas.openxmlformats.org/officeDocument/2006/relationships/image" Target="../media/image41.emf"/><Relationship Id="rId2" Type="http://schemas.openxmlformats.org/officeDocument/2006/relationships/image" Target="../media/image37.emf"/><Relationship Id="rId1" Type="http://schemas.openxmlformats.org/officeDocument/2006/relationships/slideLayout" Target="../slideLayouts/slideLayout5.xml"/><Relationship Id="rId6" Type="http://schemas.openxmlformats.org/officeDocument/2006/relationships/image" Target="../media/image40.emf"/><Relationship Id="rId11" Type="http://schemas.openxmlformats.org/officeDocument/2006/relationships/image" Target="../media/image45.emf"/><Relationship Id="rId5" Type="http://schemas.openxmlformats.org/officeDocument/2006/relationships/image" Target="../media/image39.emf"/><Relationship Id="rId10" Type="http://schemas.openxmlformats.org/officeDocument/2006/relationships/image" Target="../media/image44.emf"/><Relationship Id="rId4" Type="http://schemas.openxmlformats.org/officeDocument/2006/relationships/image" Target="../media/image46.emf"/><Relationship Id="rId9" Type="http://schemas.openxmlformats.org/officeDocument/2006/relationships/image" Target="../media/image43.emf"/></Relationships>
</file>

<file path=ppt/slides/_rels/slide34.xml.rels><?xml version="1.0" encoding="UTF-8" standalone="yes"?>
<Relationships xmlns="http://schemas.openxmlformats.org/package/2006/relationships"><Relationship Id="rId8" Type="http://schemas.openxmlformats.org/officeDocument/2006/relationships/image" Target="../media/image45.emf"/><Relationship Id="rId3" Type="http://schemas.openxmlformats.org/officeDocument/2006/relationships/image" Target="../media/image40.emf"/><Relationship Id="rId7" Type="http://schemas.openxmlformats.org/officeDocument/2006/relationships/image" Target="../media/image44.emf"/><Relationship Id="rId2" Type="http://schemas.openxmlformats.org/officeDocument/2006/relationships/image" Target="../media/image39.emf"/><Relationship Id="rId1" Type="http://schemas.openxmlformats.org/officeDocument/2006/relationships/slideLayout" Target="../slideLayouts/slideLayout5.xml"/><Relationship Id="rId6" Type="http://schemas.openxmlformats.org/officeDocument/2006/relationships/image" Target="../media/image43.emf"/><Relationship Id="rId11" Type="http://schemas.openxmlformats.org/officeDocument/2006/relationships/image" Target="../media/image46.emf"/><Relationship Id="rId5" Type="http://schemas.openxmlformats.org/officeDocument/2006/relationships/image" Target="../media/image42.emf"/><Relationship Id="rId10" Type="http://schemas.openxmlformats.org/officeDocument/2006/relationships/image" Target="../media/image38.emf"/><Relationship Id="rId4" Type="http://schemas.openxmlformats.org/officeDocument/2006/relationships/image" Target="../media/image41.emf"/><Relationship Id="rId9" Type="http://schemas.openxmlformats.org/officeDocument/2006/relationships/image" Target="../media/image37.emf"/></Relationships>
</file>

<file path=ppt/slides/_rels/slide35.xml.rels><?xml version="1.0" encoding="UTF-8" standalone="yes"?>
<Relationships xmlns="http://schemas.openxmlformats.org/package/2006/relationships"><Relationship Id="rId8" Type="http://schemas.openxmlformats.org/officeDocument/2006/relationships/image" Target="../media/image45.emf"/><Relationship Id="rId3" Type="http://schemas.openxmlformats.org/officeDocument/2006/relationships/image" Target="../media/image40.emf"/><Relationship Id="rId7" Type="http://schemas.openxmlformats.org/officeDocument/2006/relationships/image" Target="../media/image44.emf"/><Relationship Id="rId2" Type="http://schemas.openxmlformats.org/officeDocument/2006/relationships/image" Target="../media/image39.emf"/><Relationship Id="rId1" Type="http://schemas.openxmlformats.org/officeDocument/2006/relationships/slideLayout" Target="../slideLayouts/slideLayout5.xml"/><Relationship Id="rId6" Type="http://schemas.openxmlformats.org/officeDocument/2006/relationships/image" Target="../media/image43.emf"/><Relationship Id="rId5" Type="http://schemas.openxmlformats.org/officeDocument/2006/relationships/image" Target="../media/image42.emf"/><Relationship Id="rId4" Type="http://schemas.openxmlformats.org/officeDocument/2006/relationships/image" Target="../media/image41.emf"/><Relationship Id="rId9" Type="http://schemas.openxmlformats.org/officeDocument/2006/relationships/image" Target="../media/image46.emf"/></Relationships>
</file>

<file path=ppt/slides/_rels/slide36.xml.rels><?xml version="1.0" encoding="UTF-8" standalone="yes"?>
<Relationships xmlns="http://schemas.openxmlformats.org/package/2006/relationships"><Relationship Id="rId8" Type="http://schemas.openxmlformats.org/officeDocument/2006/relationships/image" Target="../media/image45.emf"/><Relationship Id="rId3" Type="http://schemas.openxmlformats.org/officeDocument/2006/relationships/image" Target="../media/image40.emf"/><Relationship Id="rId7" Type="http://schemas.openxmlformats.org/officeDocument/2006/relationships/image" Target="../media/image44.emf"/><Relationship Id="rId2" Type="http://schemas.openxmlformats.org/officeDocument/2006/relationships/image" Target="../media/image39.emf"/><Relationship Id="rId1" Type="http://schemas.openxmlformats.org/officeDocument/2006/relationships/slideLayout" Target="../slideLayouts/slideLayout5.xml"/><Relationship Id="rId6" Type="http://schemas.openxmlformats.org/officeDocument/2006/relationships/image" Target="../media/image43.emf"/><Relationship Id="rId5" Type="http://schemas.openxmlformats.org/officeDocument/2006/relationships/image" Target="../media/image42.emf"/><Relationship Id="rId4" Type="http://schemas.openxmlformats.org/officeDocument/2006/relationships/image" Target="../media/image41.emf"/><Relationship Id="rId9" Type="http://schemas.openxmlformats.org/officeDocument/2006/relationships/image" Target="../media/image46.emf"/></Relationships>
</file>

<file path=ppt/slides/_rels/slide37.xml.rels><?xml version="1.0" encoding="UTF-8" standalone="yes"?>
<Relationships xmlns="http://schemas.openxmlformats.org/package/2006/relationships"><Relationship Id="rId8" Type="http://schemas.openxmlformats.org/officeDocument/2006/relationships/image" Target="../media/image45.emf"/><Relationship Id="rId3" Type="http://schemas.openxmlformats.org/officeDocument/2006/relationships/image" Target="../media/image40.emf"/><Relationship Id="rId7" Type="http://schemas.openxmlformats.org/officeDocument/2006/relationships/image" Target="../media/image44.emf"/><Relationship Id="rId2" Type="http://schemas.openxmlformats.org/officeDocument/2006/relationships/image" Target="../media/image39.emf"/><Relationship Id="rId1" Type="http://schemas.openxmlformats.org/officeDocument/2006/relationships/slideLayout" Target="../slideLayouts/slideLayout5.xml"/><Relationship Id="rId6" Type="http://schemas.openxmlformats.org/officeDocument/2006/relationships/image" Target="../media/image43.emf"/><Relationship Id="rId11" Type="http://schemas.openxmlformats.org/officeDocument/2006/relationships/image" Target="../media/image48.emf"/><Relationship Id="rId5" Type="http://schemas.openxmlformats.org/officeDocument/2006/relationships/image" Target="../media/image42.emf"/><Relationship Id="rId10" Type="http://schemas.openxmlformats.org/officeDocument/2006/relationships/image" Target="../media/image47.emf"/><Relationship Id="rId4" Type="http://schemas.openxmlformats.org/officeDocument/2006/relationships/image" Target="../media/image41.emf"/><Relationship Id="rId9" Type="http://schemas.openxmlformats.org/officeDocument/2006/relationships/image" Target="../media/image46.emf"/></Relationships>
</file>

<file path=ppt/slides/_rels/slide38.xml.rels><?xml version="1.0" encoding="UTF-8" standalone="yes"?>
<Relationships xmlns="http://schemas.openxmlformats.org/package/2006/relationships"><Relationship Id="rId8" Type="http://schemas.openxmlformats.org/officeDocument/2006/relationships/image" Target="../media/image45.emf"/><Relationship Id="rId13" Type="http://schemas.openxmlformats.org/officeDocument/2006/relationships/image" Target="../media/image48.emf"/><Relationship Id="rId3" Type="http://schemas.openxmlformats.org/officeDocument/2006/relationships/image" Target="../media/image40.emf"/><Relationship Id="rId7" Type="http://schemas.openxmlformats.org/officeDocument/2006/relationships/image" Target="../media/image44.emf"/><Relationship Id="rId12" Type="http://schemas.openxmlformats.org/officeDocument/2006/relationships/image" Target="../media/image47.emf"/><Relationship Id="rId2" Type="http://schemas.openxmlformats.org/officeDocument/2006/relationships/image" Target="../media/image39.emf"/><Relationship Id="rId1" Type="http://schemas.openxmlformats.org/officeDocument/2006/relationships/slideLayout" Target="../slideLayouts/slideLayout5.xml"/><Relationship Id="rId6" Type="http://schemas.openxmlformats.org/officeDocument/2006/relationships/image" Target="../media/image43.emf"/><Relationship Id="rId11" Type="http://schemas.openxmlformats.org/officeDocument/2006/relationships/image" Target="../media/image38.emf"/><Relationship Id="rId5" Type="http://schemas.openxmlformats.org/officeDocument/2006/relationships/image" Target="../media/image42.emf"/><Relationship Id="rId10" Type="http://schemas.openxmlformats.org/officeDocument/2006/relationships/image" Target="../media/image37.emf"/><Relationship Id="rId4" Type="http://schemas.openxmlformats.org/officeDocument/2006/relationships/image" Target="../media/image41.emf"/><Relationship Id="rId9" Type="http://schemas.openxmlformats.org/officeDocument/2006/relationships/image" Target="../media/image46.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hyperlink" Target="https://ngrok.com/" TargetMode="Externa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hyperlink" Target="https://github.com/SharePoint/sp-dev-samples/tree/master/Samples/WebHooks.List" TargetMode="External"/><Relationship Id="rId7" Type="http://schemas.openxmlformats.org/officeDocument/2006/relationships/hyperlink" Target="https://github.com/OneDrive/onedrive-webhooks-aspnet" TargetMode="External"/><Relationship Id="rId2" Type="http://schemas.openxmlformats.org/officeDocument/2006/relationships/hyperlink" Target="https://dev.office.com/sharepoint/docs/apis/webhooks" TargetMode="External"/><Relationship Id="rId1" Type="http://schemas.openxmlformats.org/officeDocument/2006/relationships/slideLayout" Target="../slideLayouts/slideLayout4.xml"/><Relationship Id="rId6" Type="http://schemas.openxmlformats.org/officeDocument/2006/relationships/hyperlink" Target="https://dev.onedrive.com/webhooks/create-subscription.htm" TargetMode="External"/><Relationship Id="rId5" Type="http://schemas.openxmlformats.org/officeDocument/2006/relationships/hyperlink" Target="https://github.com/OfficeDev/PnP/tree/dev/Samples/OutlookNotificationsAPI.WebAPI" TargetMode="External"/><Relationship Id="rId4" Type="http://schemas.openxmlformats.org/officeDocument/2006/relationships/hyperlink" Target="https://msdn.microsoft.com/office/office365/APi/notify-rest-operations" TargetMode="External"/></Relationships>
</file>

<file path=ppt/slides/_rels/slide51.xml.rels><?xml version="1.0" encoding="UTF-8" standalone="yes"?>
<Relationships xmlns="http://schemas.openxmlformats.org/package/2006/relationships"><Relationship Id="rId8" Type="http://schemas.openxmlformats.org/officeDocument/2006/relationships/hyperlink" Target="http://dev.office.com/devprogram" TargetMode="External"/><Relationship Id="rId3" Type="http://schemas.openxmlformats.org/officeDocument/2006/relationships/hyperlink" Target="http://google.com/chrome" TargetMode="External"/><Relationship Id="rId7" Type="http://schemas.openxmlformats.org/officeDocument/2006/relationships/hyperlink" Target="https://ngrok.com/download" TargetMode="External"/><Relationship Id="rId2" Type="http://schemas.openxmlformats.org/officeDocument/2006/relationships/hyperlink" Target="https://dev.office.com/sharepoint/docs/apis/webhooks/get-started-webhooks" TargetMode="External"/><Relationship Id="rId1" Type="http://schemas.openxmlformats.org/officeDocument/2006/relationships/slideLayout" Target="../slideLayouts/slideLayout4.xml"/><Relationship Id="rId6" Type="http://schemas.openxmlformats.org/officeDocument/2006/relationships/hyperlink" Target="https://ngrok.com/" TargetMode="External"/><Relationship Id="rId5" Type="http://schemas.openxmlformats.org/officeDocument/2006/relationships/hyperlink" Target="https://go.microsoft.com/fwlink/?LinkId=691978&amp;clcid=0x409" TargetMode="External"/><Relationship Id="rId4" Type="http://schemas.openxmlformats.org/officeDocument/2006/relationships/hyperlink" Target="https://www.getpostman.com/"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docs.microsoft.com/en-us/azure/azure-functions/functions-overview" TargetMode="External"/><Relationship Id="rId2" Type="http://schemas.openxmlformats.org/officeDocument/2006/relationships/hyperlink" Target="https://dev.office.com/sharepoint/docs/apis/webhooks/sharepoint-webhooks-using-azure-functions" TargetMode="External"/><Relationship Id="rId1" Type="http://schemas.openxmlformats.org/officeDocument/2006/relationships/slideLayout" Target="../slideLayouts/slideLayout4.xml"/><Relationship Id="rId6" Type="http://schemas.openxmlformats.org/officeDocument/2006/relationships/hyperlink" Target="http://dev.office.com/devprogram" TargetMode="External"/><Relationship Id="rId5" Type="http://schemas.openxmlformats.org/officeDocument/2006/relationships/hyperlink" Target="https://www.getpostman.com/" TargetMode="External"/><Relationship Id="rId4" Type="http://schemas.openxmlformats.org/officeDocument/2006/relationships/hyperlink" Target="http://google.com/chrome" TargetMode="External"/></Relationships>
</file>

<file path=ppt/slides/_rels/slide53.xml.rels><?xml version="1.0" encoding="UTF-8" standalone="yes"?>
<Relationships xmlns="http://schemas.openxmlformats.org/package/2006/relationships"><Relationship Id="rId3" Type="http://schemas.openxmlformats.org/officeDocument/2006/relationships/hyperlink" Target="https://aka.ms/sppnp-samples" TargetMode="External"/><Relationship Id="rId2" Type="http://schemas.openxmlformats.org/officeDocument/2006/relationships/notesSlide" Target="../notesSlides/notesSlide4.xml"/><Relationship Id="rId1" Type="http://schemas.openxmlformats.org/officeDocument/2006/relationships/slideLayout" Target="../slideLayouts/slideLayout21.xml"/><Relationship Id="rId6" Type="http://schemas.openxmlformats.org/officeDocument/2006/relationships/hyperlink" Target="https://msdn.microsoft.com/en-us/pnp_articles/office-365-development-patterns-and-practices-solution-guidance" TargetMode="External"/><Relationship Id="rId5" Type="http://schemas.openxmlformats.org/officeDocument/2006/relationships/hyperlink" Target="https://msdn.microsoft.com/en-us/library/office/fp179930.aspx" TargetMode="External"/><Relationship Id="rId4" Type="http://schemas.openxmlformats.org/officeDocument/2006/relationships/hyperlink" Target="http://dev.office.com/training#?filters=deep%20dive%20building%20blocks%20and%20services%20of%20sharepoint" TargetMode="Externa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3.xml"/></Relationships>
</file>

<file path=ppt/slides/_rels/slide55.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4702" y="304801"/>
            <a:ext cx="6293246" cy="3649664"/>
          </a:xfrm>
        </p:spPr>
        <p:txBody>
          <a:bodyPr/>
          <a:lstStyle/>
          <a:p>
            <a:r>
              <a:rPr lang="en-US" sz="6000" dirty="0">
                <a:latin typeface="+mn-lt"/>
              </a:rPr>
              <a:t>From Event Receivers to SharePoint </a:t>
            </a:r>
            <a:r>
              <a:rPr lang="en-US" sz="6000" dirty="0" err="1">
                <a:latin typeface="+mn-lt"/>
              </a:rPr>
              <a:t>Webhooks</a:t>
            </a:r>
            <a:endParaRPr lang="en-US" sz="6000" dirty="0">
              <a:latin typeface="+mn-lt"/>
            </a:endParaRPr>
          </a:p>
        </p:txBody>
      </p:sp>
      <p:sp>
        <p:nvSpPr>
          <p:cNvPr id="5" name="Text Placeholder 4"/>
          <p:cNvSpPr>
            <a:spLocks noGrp="1"/>
          </p:cNvSpPr>
          <p:nvPr>
            <p:ph type="body" sz="quarter" idx="12"/>
          </p:nvPr>
        </p:nvSpPr>
        <p:spPr/>
        <p:txBody>
          <a:bodyPr/>
          <a:lstStyle/>
          <a:p>
            <a:r>
              <a:rPr lang="pt-PT" dirty="0">
                <a:latin typeface="+mn-lt"/>
              </a:rPr>
              <a:t>André Vala</a:t>
            </a:r>
          </a:p>
          <a:p>
            <a:r>
              <a:rPr lang="pt-PT" sz="2400" dirty="0"/>
              <a:t>Office Servers and Services MVP</a:t>
            </a:r>
            <a:endParaRPr lang="en-US" sz="2400" dirty="0"/>
          </a:p>
        </p:txBody>
      </p:sp>
    </p:spTree>
    <p:extLst>
      <p:ext uri="{BB962C8B-B14F-4D97-AF65-F5344CB8AC3E}">
        <p14:creationId xmlns:p14="http://schemas.microsoft.com/office/powerpoint/2010/main" val="25543834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3127010"/>
          </a:xfrm>
        </p:spPr>
        <p:txBody>
          <a:bodyPr/>
          <a:lstStyle/>
          <a:p>
            <a:r>
              <a:rPr lang="pt-PT" dirty="0"/>
              <a:t>Executed after data is committed to the Content DB</a:t>
            </a:r>
          </a:p>
          <a:p>
            <a:r>
              <a:rPr lang="pt-PT" dirty="0"/>
              <a:t>Cannot be cancelled</a:t>
            </a:r>
          </a:p>
          <a:p>
            <a:r>
              <a:rPr lang="pt-PT" dirty="0"/>
              <a:t>Opportunity for post-processing like notifications</a:t>
            </a:r>
          </a:p>
          <a:p>
            <a:r>
              <a:rPr lang="pt-PT" dirty="0"/>
              <a:t>Run on a background thread and do not block the UI</a:t>
            </a:r>
          </a:p>
          <a:p>
            <a:pPr lvl="1"/>
            <a:r>
              <a:rPr lang="pt-PT" dirty="0"/>
              <a:t>This behaviour can be changed by updating the </a:t>
            </a:r>
            <a:r>
              <a:rPr lang="pt-PT" b="1" dirty="0"/>
              <a:t>synchronization</a:t>
            </a:r>
            <a:r>
              <a:rPr lang="pt-PT" dirty="0"/>
              <a:t> property of the the event receiver to </a:t>
            </a:r>
            <a:r>
              <a:rPr lang="pt-PT" b="1" dirty="0"/>
              <a:t>synchronous</a:t>
            </a:r>
            <a:endParaRPr lang="pt-PT" dirty="0"/>
          </a:p>
        </p:txBody>
      </p:sp>
      <p:sp>
        <p:nvSpPr>
          <p:cNvPr id="9" name="Title 8"/>
          <p:cNvSpPr>
            <a:spLocks noGrp="1"/>
          </p:cNvSpPr>
          <p:nvPr>
            <p:ph type="title"/>
          </p:nvPr>
        </p:nvSpPr>
        <p:spPr/>
        <p:txBody>
          <a:bodyPr/>
          <a:lstStyle/>
          <a:p>
            <a:r>
              <a:rPr lang="pt-PT" dirty="0"/>
              <a:t>Asynchronous Events (-ed)</a:t>
            </a:r>
            <a:endParaRPr lang="en-US" dirty="0"/>
          </a:p>
        </p:txBody>
      </p:sp>
      <p:sp>
        <p:nvSpPr>
          <p:cNvPr id="14"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Event Receivers</a:t>
            </a:r>
          </a:p>
          <a:p>
            <a:endParaRPr lang="en-US" dirty="0"/>
          </a:p>
        </p:txBody>
      </p:sp>
    </p:spTree>
    <p:extLst>
      <p:ext uri="{BB962C8B-B14F-4D97-AF65-F5344CB8AC3E}">
        <p14:creationId xmlns:p14="http://schemas.microsoft.com/office/powerpoint/2010/main" val="2980263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a:t>Supported Events</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1432014964"/>
              </p:ext>
            </p:extLst>
          </p:nvPr>
        </p:nvGraphicFramePr>
        <p:xfrm>
          <a:off x="475058" y="1436983"/>
          <a:ext cx="2673986" cy="164592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Site/Web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Site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Web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Web Move</a:t>
                      </a:r>
                      <a:endParaRPr lang="en-US" sz="120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160078084"/>
                  </a:ext>
                </a:extLst>
              </a:tr>
              <a:tr h="252000">
                <a:tc>
                  <a:txBody>
                    <a:bodyPr/>
                    <a:lstStyle/>
                    <a:p>
                      <a:r>
                        <a:rPr lang="pt-PT" sz="1200" dirty="0"/>
                        <a:t>Web Add (2010)</a:t>
                      </a:r>
                      <a:endParaRPr lang="en-US" sz="120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84640348"/>
                  </a:ext>
                </a:extLst>
              </a:tr>
              <a:tr h="252000">
                <a:tc>
                  <a:txBody>
                    <a:bodyPr/>
                    <a:lstStyle/>
                    <a:p>
                      <a:r>
                        <a:rPr lang="pt-PT" sz="1200" dirty="0"/>
                        <a:t>Web Provision (2010)</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9084160"/>
                  </a:ext>
                </a:extLst>
              </a:tr>
            </a:tbl>
          </a:graphicData>
        </a:graphic>
      </p:graphicFrame>
      <p:sp>
        <p:nvSpPr>
          <p:cNvPr id="5" name="TextBox 4"/>
          <p:cNvSpPr txBox="1"/>
          <p:nvPr/>
        </p:nvSpPr>
        <p:spPr>
          <a:xfrm>
            <a:off x="10422711" y="6209330"/>
            <a:ext cx="1906616" cy="704808"/>
          </a:xfrm>
          <a:prstGeom prst="rect">
            <a:avLst/>
          </a:prstGeom>
          <a:noFill/>
        </p:spPr>
        <p:txBody>
          <a:bodyPr wrap="square" lIns="182880" tIns="146304" rIns="182880" bIns="146304" rtlCol="0">
            <a:spAutoFit/>
          </a:bodyPr>
          <a:lstStyle/>
          <a:p>
            <a:pPr>
              <a:lnSpc>
                <a:spcPct val="90000"/>
              </a:lnSpc>
              <a:spcAft>
                <a:spcPts val="600"/>
              </a:spcAft>
            </a:pPr>
            <a:r>
              <a:rPr lang="en-US" sz="1200" dirty="0">
                <a:solidFill>
                  <a:srgbClr val="00B050"/>
                </a:solidFill>
                <a:sym typeface="Wingdings 2" panose="05020102010507070707" pitchFamily="18" charset="2"/>
              </a:rPr>
              <a:t></a:t>
            </a:r>
            <a:r>
              <a:rPr lang="en-US" sz="1200" dirty="0">
                <a:solidFill>
                  <a:srgbClr val="FF0000"/>
                </a:solidFill>
                <a:sym typeface="Wingdings 2" panose="05020102010507070707" pitchFamily="18" charset="2"/>
              </a:rPr>
              <a:t> </a:t>
            </a:r>
            <a:r>
              <a:rPr lang="pt-PT" sz="1200" dirty="0">
                <a:gradFill>
                  <a:gsLst>
                    <a:gs pos="2917">
                      <a:schemeClr val="tx1"/>
                    </a:gs>
                    <a:gs pos="30000">
                      <a:schemeClr val="tx1"/>
                    </a:gs>
                  </a:gsLst>
                  <a:lin ang="5400000" scaled="0"/>
                </a:gradFill>
              </a:rPr>
              <a:t>Synchronous Event</a:t>
            </a:r>
          </a:p>
          <a:p>
            <a:pPr>
              <a:lnSpc>
                <a:spcPct val="90000"/>
              </a:lnSpc>
              <a:spcAft>
                <a:spcPts val="600"/>
              </a:spcAft>
            </a:pPr>
            <a:r>
              <a:rPr lang="en-US" sz="1200" dirty="0">
                <a:solidFill>
                  <a:srgbClr val="FF0000"/>
                </a:solidFill>
                <a:sym typeface="Wingdings 2" panose="05020102010507070707" pitchFamily="18" charset="2"/>
              </a:rPr>
              <a:t> </a:t>
            </a:r>
            <a:r>
              <a:rPr lang="pt-PT" sz="1200" dirty="0">
                <a:gradFill>
                  <a:gsLst>
                    <a:gs pos="2917">
                      <a:schemeClr val="tx1"/>
                    </a:gs>
                    <a:gs pos="30000">
                      <a:schemeClr val="tx1"/>
                    </a:gs>
                  </a:gsLst>
                  <a:lin ang="5400000" scaled="0"/>
                </a:gradFill>
              </a:rPr>
              <a:t>Asynchronous Event</a:t>
            </a:r>
            <a:endParaRPr lang="en-US" sz="1200" dirty="0" err="1">
              <a:gradFill>
                <a:gsLst>
                  <a:gs pos="2917">
                    <a:schemeClr val="tx1"/>
                  </a:gs>
                  <a:gs pos="30000">
                    <a:schemeClr val="tx1"/>
                  </a:gs>
                </a:gsLst>
                <a:lin ang="5400000" scaled="0"/>
              </a:gradFill>
            </a:endParaRPr>
          </a:p>
        </p:txBody>
      </p:sp>
      <p:graphicFrame>
        <p:nvGraphicFramePr>
          <p:cNvPr id="8" name="Table 7"/>
          <p:cNvGraphicFramePr>
            <a:graphicFrameLocks noGrp="1"/>
          </p:cNvGraphicFramePr>
          <p:nvPr>
            <p:extLst>
              <p:ext uri="{D42A27DB-BD31-4B8C-83A1-F6EECF244321}">
                <p14:modId xmlns:p14="http://schemas.microsoft.com/office/powerpoint/2010/main" val="387787730"/>
              </p:ext>
            </p:extLst>
          </p:nvPr>
        </p:nvGraphicFramePr>
        <p:xfrm>
          <a:off x="9338798" y="1436983"/>
          <a:ext cx="2673986" cy="164592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Feature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Feature Activate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Feature Deactivate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Feature Install</a:t>
                      </a:r>
                      <a:endParaRPr lang="en-US" sz="120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160078084"/>
                  </a:ext>
                </a:extLst>
              </a:tr>
              <a:tr h="252000">
                <a:tc>
                  <a:txBody>
                    <a:bodyPr/>
                    <a:lstStyle/>
                    <a:p>
                      <a:r>
                        <a:rPr lang="pt-PT" sz="1200" dirty="0"/>
                        <a:t>Feature Uninstall</a:t>
                      </a:r>
                      <a:endParaRPr lang="en-US" sz="120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84640348"/>
                  </a:ext>
                </a:extLst>
              </a:tr>
              <a:tr h="252000">
                <a:tc>
                  <a:txBody>
                    <a:bodyPr/>
                    <a:lstStyle/>
                    <a:p>
                      <a:r>
                        <a:rPr lang="pt-PT" sz="1200" dirty="0"/>
                        <a:t>Feature Upgrade</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00B050"/>
                          </a:solidFill>
                          <a:sym typeface="Wingdings 2" panose="05020102010507070707" pitchFamily="18" charset="2"/>
                        </a:rPr>
                        <a:t></a:t>
                      </a: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9084160"/>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4152643727"/>
              </p:ext>
            </p:extLst>
          </p:nvPr>
        </p:nvGraphicFramePr>
        <p:xfrm>
          <a:off x="3460555" y="4963009"/>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Workflow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Workflow Start (2010)</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Workflow Postpone (2010)</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Workflow Complete (2010)</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0078084"/>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3203527751"/>
              </p:ext>
            </p:extLst>
          </p:nvPr>
        </p:nvGraphicFramePr>
        <p:xfrm>
          <a:off x="9338798" y="4594087"/>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Entity Instance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Entity Instance Add (2013)</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Entity Instance Delete (2013)</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Entity Instance Update (2013)</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0078084"/>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1484251813"/>
              </p:ext>
            </p:extLst>
          </p:nvPr>
        </p:nvGraphicFramePr>
        <p:xfrm>
          <a:off x="9338798" y="3289855"/>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Add-In Lifecycle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Add-In Install (2013)</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Add-In Upgrade (2013)</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Add-In Uninstall (2013)</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00B050"/>
                          </a:solidFill>
                          <a:sym typeface="Wingdings 2" panose="05020102010507070707" pitchFamily="18" charset="2"/>
                        </a:rPr>
                        <a:t></a:t>
                      </a: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0078084"/>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3500290776"/>
              </p:ext>
            </p:extLst>
          </p:nvPr>
        </p:nvGraphicFramePr>
        <p:xfrm>
          <a:off x="475058" y="3289855"/>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List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List Add (2010)</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List Delete (2010)</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Email Reception</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22884038"/>
                  </a:ext>
                </a:extLst>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3279913644"/>
              </p:ext>
            </p:extLst>
          </p:nvPr>
        </p:nvGraphicFramePr>
        <p:xfrm>
          <a:off x="475058" y="4594087"/>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List Schema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Field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Field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Field Update</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59066414"/>
                  </a:ext>
                </a:extLst>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4161752768"/>
              </p:ext>
            </p:extLst>
          </p:nvPr>
        </p:nvGraphicFramePr>
        <p:xfrm>
          <a:off x="3460555" y="1436983"/>
          <a:ext cx="2673986" cy="329184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List Item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Item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Item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Item Update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859066414"/>
                  </a:ext>
                </a:extLst>
              </a:tr>
              <a:tr h="252000">
                <a:tc>
                  <a:txBody>
                    <a:bodyPr/>
                    <a:lstStyle/>
                    <a:p>
                      <a:r>
                        <a:rPr lang="pt-PT" sz="1200" dirty="0"/>
                        <a:t>Item Attachment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963228518"/>
                  </a:ext>
                </a:extLst>
              </a:tr>
              <a:tr h="252000">
                <a:tc>
                  <a:txBody>
                    <a:bodyPr/>
                    <a:lstStyle/>
                    <a:p>
                      <a:r>
                        <a:rPr lang="pt-PT" sz="1200" dirty="0"/>
                        <a:t>Item Attachment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7742428"/>
                  </a:ext>
                </a:extLst>
              </a:tr>
              <a:tr h="252000">
                <a:tc>
                  <a:txBody>
                    <a:bodyPr/>
                    <a:lstStyle/>
                    <a:p>
                      <a:r>
                        <a:rPr lang="pt-PT" sz="1200" dirty="0"/>
                        <a:t>Item Check In</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083026"/>
                  </a:ext>
                </a:extLst>
              </a:tr>
              <a:tr h="252000">
                <a:tc>
                  <a:txBody>
                    <a:bodyPr/>
                    <a:lstStyle/>
                    <a:p>
                      <a:r>
                        <a:rPr lang="pt-PT" sz="1200" dirty="0"/>
                        <a:t>Item Check Out</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851700713"/>
                  </a:ext>
                </a:extLst>
              </a:tr>
              <a:tr h="252000">
                <a:tc>
                  <a:txBody>
                    <a:bodyPr/>
                    <a:lstStyle/>
                    <a:p>
                      <a:r>
                        <a:rPr lang="pt-PT" sz="1200" dirty="0"/>
                        <a:t>Item Uncheck Out</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74129115"/>
                  </a:ext>
                </a:extLst>
              </a:tr>
              <a:tr h="252000">
                <a:tc>
                  <a:txBody>
                    <a:bodyPr/>
                    <a:lstStyle/>
                    <a:p>
                      <a:r>
                        <a:rPr lang="pt-PT" sz="1200" dirty="0"/>
                        <a:t>Item File Move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526981109"/>
                  </a:ext>
                </a:extLst>
              </a:tr>
              <a:tr h="252000">
                <a:tc>
                  <a:txBody>
                    <a:bodyPr/>
                    <a:lstStyle/>
                    <a:p>
                      <a:r>
                        <a:rPr lang="pt-PT" sz="1200" dirty="0"/>
                        <a:t>Item File Convert</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208692956"/>
                  </a:ext>
                </a:extLst>
              </a:tr>
              <a:tr h="252000">
                <a:tc>
                  <a:txBody>
                    <a:bodyPr/>
                    <a:lstStyle/>
                    <a:p>
                      <a:r>
                        <a:rPr lang="pt-PT" sz="1200" dirty="0"/>
                        <a:t>Item Version Delete (2013)</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4213524"/>
                  </a:ext>
                </a:extLst>
              </a:tr>
            </a:tbl>
          </a:graphicData>
        </a:graphic>
      </p:graphicFrame>
      <p:graphicFrame>
        <p:nvGraphicFramePr>
          <p:cNvPr id="15" name="Table 14"/>
          <p:cNvGraphicFramePr>
            <a:graphicFrameLocks noGrp="1"/>
          </p:cNvGraphicFramePr>
          <p:nvPr>
            <p:extLst>
              <p:ext uri="{D42A27DB-BD31-4B8C-83A1-F6EECF244321}">
                <p14:modId xmlns:p14="http://schemas.microsoft.com/office/powerpoint/2010/main" val="3633544363"/>
              </p:ext>
            </p:extLst>
          </p:nvPr>
        </p:nvGraphicFramePr>
        <p:xfrm>
          <a:off x="6399676" y="1436983"/>
          <a:ext cx="2673986" cy="38404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Security Events (2013)</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Group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Group Update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Group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859066414"/>
                  </a:ext>
                </a:extLst>
              </a:tr>
              <a:tr h="252000">
                <a:tc>
                  <a:txBody>
                    <a:bodyPr/>
                    <a:lstStyle/>
                    <a:p>
                      <a:r>
                        <a:rPr lang="pt-PT" sz="1200" dirty="0"/>
                        <a:t>Group User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963228518"/>
                  </a:ext>
                </a:extLst>
              </a:tr>
              <a:tr h="252000">
                <a:tc>
                  <a:txBody>
                    <a:bodyPr/>
                    <a:lstStyle/>
                    <a:p>
                      <a:r>
                        <a:rPr lang="pt-PT" sz="1200" dirty="0"/>
                        <a:t>Group User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7742428"/>
                  </a:ext>
                </a:extLst>
              </a:tr>
              <a:tr h="252000">
                <a:tc>
                  <a:txBody>
                    <a:bodyPr/>
                    <a:lstStyle/>
                    <a:p>
                      <a:r>
                        <a:rPr lang="pt-PT" sz="1200" dirty="0"/>
                        <a:t>Role Definition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083026"/>
                  </a:ext>
                </a:extLst>
              </a:tr>
              <a:tr h="252000">
                <a:tc>
                  <a:txBody>
                    <a:bodyPr/>
                    <a:lstStyle/>
                    <a:p>
                      <a:r>
                        <a:rPr lang="pt-PT" sz="1200" dirty="0"/>
                        <a:t>Role Definition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851700713"/>
                  </a:ext>
                </a:extLst>
              </a:tr>
              <a:tr h="252000">
                <a:tc>
                  <a:txBody>
                    <a:bodyPr/>
                    <a:lstStyle/>
                    <a:p>
                      <a:r>
                        <a:rPr lang="pt-PT" sz="1200" dirty="0"/>
                        <a:t>Role Definition Update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74129115"/>
                  </a:ext>
                </a:extLst>
              </a:tr>
              <a:tr h="252000">
                <a:tc>
                  <a:txBody>
                    <a:bodyPr/>
                    <a:lstStyle/>
                    <a:p>
                      <a:r>
                        <a:rPr lang="pt-PT" sz="1200" dirty="0"/>
                        <a:t>Role Assignment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526981109"/>
                  </a:ext>
                </a:extLst>
              </a:tr>
              <a:tr h="252000">
                <a:tc>
                  <a:txBody>
                    <a:bodyPr/>
                    <a:lstStyle/>
                    <a:p>
                      <a:r>
                        <a:rPr lang="pt-PT" sz="1200" dirty="0"/>
                        <a:t>Role Assignment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208692956"/>
                  </a:ext>
                </a:extLst>
              </a:tr>
              <a:tr h="252000">
                <a:tc>
                  <a:txBody>
                    <a:bodyPr/>
                    <a:lstStyle/>
                    <a:p>
                      <a:r>
                        <a:rPr lang="pt-PT" sz="1200" dirty="0"/>
                        <a:t>Role Assignment Update</a:t>
                      </a:r>
                      <a:endParaRPr lang="en-US" sz="120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344213524"/>
                  </a:ext>
                </a:extLst>
              </a:tr>
              <a:tr h="252000">
                <a:tc>
                  <a:txBody>
                    <a:bodyPr/>
                    <a:lstStyle/>
                    <a:p>
                      <a:r>
                        <a:rPr lang="pt-PT" sz="1200" dirty="0"/>
                        <a:t>Break Inheritance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433454863"/>
                  </a:ext>
                </a:extLst>
              </a:tr>
              <a:tr h="252000">
                <a:tc>
                  <a:txBody>
                    <a:bodyPr/>
                    <a:lstStyle/>
                    <a:p>
                      <a:r>
                        <a:rPr lang="pt-PT" sz="1200" dirty="0"/>
                        <a:t>Reset Inheritance</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61253"/>
                  </a:ext>
                </a:extLst>
              </a:tr>
            </a:tbl>
          </a:graphicData>
        </a:graphic>
      </p:graphicFrame>
      <p:sp>
        <p:nvSpPr>
          <p:cNvPr id="16" name="Footer Placeholder 3"/>
          <p:cNvSpPr>
            <a:spLocks noGrp="1"/>
          </p:cNvSpPr>
          <p:nvPr>
            <p:ph type="ftr" sz="quarter" idx="4294967295"/>
          </p:nvPr>
        </p:nvSpPr>
        <p:spPr>
          <a:xfrm>
            <a:off x="7876000" y="236280"/>
            <a:ext cx="4197350" cy="371475"/>
          </a:xfrm>
          <a:prstGeom prst="rect">
            <a:avLst/>
          </a:prstGeom>
        </p:spPr>
        <p:txBody>
          <a:bodyPr/>
          <a:lstStyle/>
          <a:p>
            <a:pPr algn="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Event Receivers</a:t>
            </a:r>
          </a:p>
          <a:p>
            <a:pPr algn="r"/>
            <a:endParaRPr lang="en-US" dirty="0"/>
          </a:p>
        </p:txBody>
      </p:sp>
    </p:spTree>
    <p:extLst>
      <p:ext uri="{BB962C8B-B14F-4D97-AF65-F5344CB8AC3E}">
        <p14:creationId xmlns:p14="http://schemas.microsoft.com/office/powerpoint/2010/main" val="517717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1292662"/>
          </a:xfrm>
        </p:spPr>
        <p:txBody>
          <a:bodyPr/>
          <a:lstStyle/>
          <a:p>
            <a:r>
              <a:rPr lang="pt-PT" dirty="0"/>
              <a:t>Declaratively for List and Content Type binding</a:t>
            </a:r>
          </a:p>
          <a:p>
            <a:r>
              <a:rPr lang="pt-PT" dirty="0"/>
              <a:t>Using the object model for all bindings</a:t>
            </a:r>
          </a:p>
        </p:txBody>
      </p:sp>
      <p:sp>
        <p:nvSpPr>
          <p:cNvPr id="9" name="Title 8"/>
          <p:cNvSpPr>
            <a:spLocks noGrp="1"/>
          </p:cNvSpPr>
          <p:nvPr>
            <p:ph type="title"/>
          </p:nvPr>
        </p:nvSpPr>
        <p:spPr/>
        <p:txBody>
          <a:bodyPr/>
          <a:lstStyle/>
          <a:p>
            <a:r>
              <a:rPr lang="pt-PT" dirty="0"/>
              <a:t>Registering Event Receivers</a:t>
            </a:r>
            <a:endParaRPr lang="en-US" dirty="0"/>
          </a:p>
        </p:txBody>
      </p:sp>
      <p:sp>
        <p:nvSpPr>
          <p:cNvPr id="14"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Event Receivers</a:t>
            </a:r>
          </a:p>
          <a:p>
            <a:endParaRPr lang="en-US" dirty="0"/>
          </a:p>
        </p:txBody>
      </p:sp>
      <p:sp>
        <p:nvSpPr>
          <p:cNvPr id="3" name="TextBox 2"/>
          <p:cNvSpPr txBox="1"/>
          <p:nvPr/>
        </p:nvSpPr>
        <p:spPr>
          <a:xfrm>
            <a:off x="964877" y="3165230"/>
            <a:ext cx="10506722" cy="2385268"/>
          </a:xfrm>
          <a:prstGeom prst="rect">
            <a:avLst/>
          </a:prstGeom>
          <a:solidFill>
            <a:schemeClr val="bg1">
              <a:lumMod val="95000"/>
            </a:schemeClr>
          </a:solidFill>
          <a:ln>
            <a:solidFill>
              <a:schemeClr val="bg1">
                <a:lumMod val="75000"/>
              </a:schemeClr>
            </a:solidFill>
          </a:ln>
        </p:spPr>
        <p:txBody>
          <a:bodyPr wrap="none" lIns="182880" tIns="146304" rIns="182880" bIns="146304" rtlCol="0">
            <a:spAutoFit/>
          </a:bodyPr>
          <a:lstStyle/>
          <a:p>
            <a:pPr>
              <a:lnSpc>
                <a:spcPct val="90000"/>
              </a:lnSpc>
              <a:spcAft>
                <a:spcPts val="600"/>
              </a:spcAft>
            </a:pPr>
            <a:r>
              <a:rPr lang="en-US" sz="1400" dirty="0" err="1">
                <a:solidFill>
                  <a:schemeClr val="accent2">
                    <a:lumMod val="60000"/>
                    <a:lumOff val="40000"/>
                  </a:schemeClr>
                </a:solidFill>
                <a:latin typeface="Consolas" panose="020B0609020204030204" pitchFamily="49" charset="0"/>
              </a:rPr>
              <a:t>SPWeb</a:t>
            </a:r>
            <a:r>
              <a:rPr lang="en-US" sz="1400" dirty="0">
                <a:gradFill>
                  <a:gsLst>
                    <a:gs pos="2917">
                      <a:schemeClr val="tx1"/>
                    </a:gs>
                    <a:gs pos="30000">
                      <a:schemeClr val="tx1"/>
                    </a:gs>
                  </a:gsLst>
                  <a:lin ang="5400000" scaled="0"/>
                </a:gradFill>
                <a:latin typeface="Consolas" panose="020B0609020204030204" pitchFamily="49" charset="0"/>
              </a:rPr>
              <a:t> </a:t>
            </a:r>
            <a:r>
              <a:rPr lang="en-US" sz="1400" dirty="0" err="1">
                <a:gradFill>
                  <a:gsLst>
                    <a:gs pos="2917">
                      <a:schemeClr val="tx1"/>
                    </a:gs>
                    <a:gs pos="30000">
                      <a:schemeClr val="tx1"/>
                    </a:gs>
                  </a:gsLst>
                  <a:lin ang="5400000" scaled="0"/>
                </a:gradFill>
                <a:latin typeface="Consolas" panose="020B0609020204030204" pitchFamily="49" charset="0"/>
              </a:rPr>
              <a:t>oWebsite</a:t>
            </a:r>
            <a:r>
              <a:rPr lang="en-US" sz="1400" dirty="0">
                <a:gradFill>
                  <a:gsLst>
                    <a:gs pos="2917">
                      <a:schemeClr val="tx1"/>
                    </a:gs>
                    <a:gs pos="30000">
                      <a:schemeClr val="tx1"/>
                    </a:gs>
                  </a:gsLst>
                  <a:lin ang="5400000" scaled="0"/>
                </a:gradFill>
                <a:latin typeface="Consolas" panose="020B0609020204030204" pitchFamily="49" charset="0"/>
              </a:rPr>
              <a:t> = </a:t>
            </a:r>
            <a:r>
              <a:rPr lang="en-US" sz="1400" dirty="0">
                <a:solidFill>
                  <a:schemeClr val="accent2">
                    <a:lumMod val="75000"/>
                  </a:schemeClr>
                </a:solidFill>
                <a:latin typeface="Consolas" panose="020B0609020204030204" pitchFamily="49" charset="0"/>
              </a:rPr>
              <a:t>new</a:t>
            </a:r>
            <a:r>
              <a:rPr lang="en-US" sz="1400" dirty="0">
                <a:gradFill>
                  <a:gsLst>
                    <a:gs pos="2917">
                      <a:schemeClr val="tx1"/>
                    </a:gs>
                    <a:gs pos="30000">
                      <a:schemeClr val="tx1"/>
                    </a:gs>
                  </a:gsLst>
                  <a:lin ang="5400000" scaled="0"/>
                </a:gradFill>
                <a:latin typeface="Consolas" panose="020B0609020204030204" pitchFamily="49" charset="0"/>
              </a:rPr>
              <a:t> </a:t>
            </a:r>
            <a:r>
              <a:rPr lang="en-US" sz="1400" dirty="0" err="1">
                <a:solidFill>
                  <a:schemeClr val="accent2">
                    <a:lumMod val="60000"/>
                    <a:lumOff val="40000"/>
                  </a:schemeClr>
                </a:solidFill>
                <a:latin typeface="Consolas" panose="020B0609020204030204" pitchFamily="49" charset="0"/>
              </a:rPr>
              <a:t>SPSite</a:t>
            </a:r>
            <a:r>
              <a:rPr lang="en-US" sz="1400" dirty="0">
                <a:gradFill>
                  <a:gsLst>
                    <a:gs pos="2917">
                      <a:schemeClr val="tx1"/>
                    </a:gs>
                    <a:gs pos="30000">
                      <a:schemeClr val="tx1"/>
                    </a:gs>
                  </a:gsLst>
                  <a:lin ang="5400000" scaled="0"/>
                </a:gradFill>
                <a:latin typeface="Consolas" panose="020B0609020204030204" pitchFamily="49" charset="0"/>
              </a:rPr>
              <a:t>(</a:t>
            </a:r>
            <a:r>
              <a:rPr lang="en-US" sz="1400" dirty="0">
                <a:solidFill>
                  <a:srgbClr val="C00000"/>
                </a:solidFill>
                <a:latin typeface="Consolas" panose="020B0609020204030204" pitchFamily="49" charset="0"/>
              </a:rPr>
              <a:t>"http://localhost"</a:t>
            </a:r>
            <a:r>
              <a:rPr lang="en-US" sz="1400" dirty="0">
                <a:gradFill>
                  <a:gsLst>
                    <a:gs pos="2917">
                      <a:schemeClr val="tx1"/>
                    </a:gs>
                    <a:gs pos="30000">
                      <a:schemeClr val="tx1"/>
                    </a:gs>
                  </a:gsLst>
                  <a:lin ang="5400000" scaled="0"/>
                </a:gradFill>
                <a:latin typeface="Consolas" panose="020B0609020204030204" pitchFamily="49" charset="0"/>
              </a:rPr>
              <a:t>).</a:t>
            </a:r>
            <a:r>
              <a:rPr lang="en-US" sz="1400" dirty="0" err="1">
                <a:gradFill>
                  <a:gsLst>
                    <a:gs pos="2917">
                      <a:schemeClr val="tx1"/>
                    </a:gs>
                    <a:gs pos="30000">
                      <a:schemeClr val="tx1"/>
                    </a:gs>
                  </a:gsLst>
                  <a:lin ang="5400000" scaled="0"/>
                </a:gradFill>
                <a:latin typeface="Consolas" panose="020B0609020204030204" pitchFamily="49" charset="0"/>
              </a:rPr>
              <a:t>OpenWeb</a:t>
            </a:r>
            <a:r>
              <a:rPr lang="en-US" sz="1400" dirty="0">
                <a:gradFill>
                  <a:gsLst>
                    <a:gs pos="2917">
                      <a:schemeClr val="tx1"/>
                    </a:gs>
                    <a:gs pos="30000">
                      <a:schemeClr val="tx1"/>
                    </a:gs>
                  </a:gsLst>
                  <a:lin ang="5400000" scaled="0"/>
                </a:gradFill>
                <a:latin typeface="Consolas" panose="020B0609020204030204" pitchFamily="49" charset="0"/>
              </a:rPr>
              <a:t>();</a:t>
            </a:r>
          </a:p>
          <a:p>
            <a:pPr>
              <a:lnSpc>
                <a:spcPct val="90000"/>
              </a:lnSpc>
              <a:spcAft>
                <a:spcPts val="600"/>
              </a:spcAft>
            </a:pPr>
            <a:r>
              <a:rPr lang="en-US" sz="1400" dirty="0" err="1">
                <a:solidFill>
                  <a:schemeClr val="accent2">
                    <a:lumMod val="60000"/>
                    <a:lumOff val="40000"/>
                  </a:schemeClr>
                </a:solidFill>
                <a:latin typeface="Consolas" panose="020B0609020204030204" pitchFamily="49" charset="0"/>
              </a:rPr>
              <a:t>SPEventReceiverDefinition</a:t>
            </a:r>
            <a:r>
              <a:rPr lang="en-US" sz="1400" dirty="0">
                <a:gradFill>
                  <a:gsLst>
                    <a:gs pos="2917">
                      <a:schemeClr val="tx1"/>
                    </a:gs>
                    <a:gs pos="30000">
                      <a:schemeClr val="tx1"/>
                    </a:gs>
                  </a:gsLst>
                  <a:lin ang="5400000" scaled="0"/>
                </a:gradFill>
                <a:latin typeface="Consolas" panose="020B0609020204030204" pitchFamily="49" charset="0"/>
              </a:rPr>
              <a:t> </a:t>
            </a:r>
            <a:r>
              <a:rPr lang="en-US" sz="1400" dirty="0" err="1">
                <a:gradFill>
                  <a:gsLst>
                    <a:gs pos="2917">
                      <a:schemeClr val="tx1"/>
                    </a:gs>
                    <a:gs pos="30000">
                      <a:schemeClr val="tx1"/>
                    </a:gs>
                  </a:gsLst>
                  <a:lin ang="5400000" scaled="0"/>
                </a:gradFill>
                <a:latin typeface="Consolas" panose="020B0609020204030204" pitchFamily="49" charset="0"/>
              </a:rPr>
              <a:t>newReceiver</a:t>
            </a:r>
            <a:r>
              <a:rPr lang="en-US" sz="1400" dirty="0">
                <a:gradFill>
                  <a:gsLst>
                    <a:gs pos="2917">
                      <a:schemeClr val="tx1"/>
                    </a:gs>
                    <a:gs pos="30000">
                      <a:schemeClr val="tx1"/>
                    </a:gs>
                  </a:gsLst>
                  <a:lin ang="5400000" scaled="0"/>
                </a:gradFill>
                <a:latin typeface="Consolas" panose="020B0609020204030204" pitchFamily="49" charset="0"/>
              </a:rPr>
              <a:t> = </a:t>
            </a:r>
            <a:r>
              <a:rPr lang="en-US" sz="1400" dirty="0" err="1">
                <a:gradFill>
                  <a:gsLst>
                    <a:gs pos="2917">
                      <a:schemeClr val="tx1"/>
                    </a:gs>
                    <a:gs pos="30000">
                      <a:schemeClr val="tx1"/>
                    </a:gs>
                  </a:gsLst>
                  <a:lin ang="5400000" scaled="0"/>
                </a:gradFill>
                <a:latin typeface="Consolas" panose="020B0609020204030204" pitchFamily="49" charset="0"/>
              </a:rPr>
              <a:t>oWebsite.EventReceivers.Add</a:t>
            </a:r>
            <a:r>
              <a:rPr lang="en-US" sz="1400" dirty="0">
                <a:gradFill>
                  <a:gsLst>
                    <a:gs pos="2917">
                      <a:schemeClr val="tx1"/>
                    </a:gs>
                    <a:gs pos="30000">
                      <a:schemeClr val="tx1"/>
                    </a:gs>
                  </a:gsLst>
                  <a:lin ang="5400000" scaled="0"/>
                </a:gradFill>
                <a:latin typeface="Consolas" panose="020B0609020204030204" pitchFamily="49" charset="0"/>
              </a:rPr>
              <a:t>();</a:t>
            </a:r>
          </a:p>
          <a:p>
            <a:pPr>
              <a:lnSpc>
                <a:spcPct val="90000"/>
              </a:lnSpc>
              <a:spcAft>
                <a:spcPts val="600"/>
              </a:spcAft>
            </a:pPr>
            <a:r>
              <a:rPr lang="en-US" sz="1400" dirty="0" err="1">
                <a:gradFill>
                  <a:gsLst>
                    <a:gs pos="2917">
                      <a:schemeClr val="tx1"/>
                    </a:gs>
                    <a:gs pos="30000">
                      <a:schemeClr val="tx1"/>
                    </a:gs>
                  </a:gsLst>
                  <a:lin ang="5400000" scaled="0"/>
                </a:gradFill>
                <a:latin typeface="Consolas" panose="020B0609020204030204" pitchFamily="49" charset="0"/>
              </a:rPr>
              <a:t>newReceiver.Class</a:t>
            </a:r>
            <a:r>
              <a:rPr lang="en-US" sz="1400" dirty="0">
                <a:gradFill>
                  <a:gsLst>
                    <a:gs pos="2917">
                      <a:schemeClr val="tx1"/>
                    </a:gs>
                    <a:gs pos="30000">
                      <a:schemeClr val="tx1"/>
                    </a:gs>
                  </a:gsLst>
                  <a:lin ang="5400000" scaled="0"/>
                </a:gradFill>
                <a:latin typeface="Consolas" panose="020B0609020204030204" pitchFamily="49" charset="0"/>
              </a:rPr>
              <a:t> = </a:t>
            </a:r>
            <a:r>
              <a:rPr lang="en-US" sz="1400" dirty="0">
                <a:solidFill>
                  <a:srgbClr val="C00000"/>
                </a:solidFill>
                <a:latin typeface="Consolas" panose="020B0609020204030204" pitchFamily="49" charset="0"/>
              </a:rPr>
              <a:t>"Receiver.Class1"</a:t>
            </a:r>
            <a:r>
              <a:rPr lang="en-US" sz="1400" dirty="0">
                <a:gradFill>
                  <a:gsLst>
                    <a:gs pos="2917">
                      <a:schemeClr val="tx1"/>
                    </a:gs>
                    <a:gs pos="30000">
                      <a:schemeClr val="tx1"/>
                    </a:gs>
                  </a:gsLst>
                  <a:lin ang="5400000" scaled="0"/>
                </a:gradFill>
                <a:latin typeface="Consolas" panose="020B0609020204030204" pitchFamily="49" charset="0"/>
              </a:rPr>
              <a:t>;</a:t>
            </a:r>
          </a:p>
          <a:p>
            <a:pPr>
              <a:lnSpc>
                <a:spcPct val="90000"/>
              </a:lnSpc>
              <a:spcAft>
                <a:spcPts val="600"/>
              </a:spcAft>
            </a:pPr>
            <a:r>
              <a:rPr lang="en-US" sz="1400" dirty="0" err="1">
                <a:gradFill>
                  <a:gsLst>
                    <a:gs pos="2917">
                      <a:schemeClr val="tx1"/>
                    </a:gs>
                    <a:gs pos="30000">
                      <a:schemeClr val="tx1"/>
                    </a:gs>
                  </a:gsLst>
                  <a:lin ang="5400000" scaled="0"/>
                </a:gradFill>
                <a:latin typeface="Consolas" panose="020B0609020204030204" pitchFamily="49" charset="0"/>
              </a:rPr>
              <a:t>newReceiver.Assembly</a:t>
            </a:r>
            <a:r>
              <a:rPr lang="en-US" sz="1400" dirty="0">
                <a:gradFill>
                  <a:gsLst>
                    <a:gs pos="2917">
                      <a:schemeClr val="tx1"/>
                    </a:gs>
                    <a:gs pos="30000">
                      <a:schemeClr val="tx1"/>
                    </a:gs>
                  </a:gsLst>
                  <a:lin ang="5400000" scaled="0"/>
                </a:gradFill>
                <a:latin typeface="Consolas" panose="020B0609020204030204" pitchFamily="49" charset="0"/>
              </a:rPr>
              <a:t> = </a:t>
            </a:r>
            <a:r>
              <a:rPr lang="en-US" sz="1400" dirty="0">
                <a:solidFill>
                  <a:srgbClr val="C00000"/>
                </a:solidFill>
                <a:latin typeface="Consolas" panose="020B0609020204030204" pitchFamily="49" charset="0"/>
              </a:rPr>
              <a:t>"Receiver, Version=1.0.0.0, Culture=neutral, </a:t>
            </a:r>
            <a:r>
              <a:rPr lang="en-US" sz="1400" dirty="0" err="1">
                <a:solidFill>
                  <a:srgbClr val="C00000"/>
                </a:solidFill>
                <a:latin typeface="Consolas" panose="020B0609020204030204" pitchFamily="49" charset="0"/>
              </a:rPr>
              <a:t>PublicKeyToken</a:t>
            </a:r>
            <a:r>
              <a:rPr lang="en-US" sz="1400" dirty="0">
                <a:solidFill>
                  <a:srgbClr val="C00000"/>
                </a:solidFill>
                <a:latin typeface="Consolas" panose="020B0609020204030204" pitchFamily="49" charset="0"/>
              </a:rPr>
              <a:t> =10b23036c9b36d6d"</a:t>
            </a:r>
            <a:r>
              <a:rPr lang="en-US" sz="1400" dirty="0">
                <a:gradFill>
                  <a:gsLst>
                    <a:gs pos="2917">
                      <a:schemeClr val="tx1"/>
                    </a:gs>
                    <a:gs pos="30000">
                      <a:schemeClr val="tx1"/>
                    </a:gs>
                  </a:gsLst>
                  <a:lin ang="5400000" scaled="0"/>
                </a:gradFill>
                <a:latin typeface="Consolas" panose="020B0609020204030204" pitchFamily="49" charset="0"/>
              </a:rPr>
              <a:t>;</a:t>
            </a:r>
          </a:p>
          <a:p>
            <a:pPr>
              <a:lnSpc>
                <a:spcPct val="90000"/>
              </a:lnSpc>
              <a:spcAft>
                <a:spcPts val="600"/>
              </a:spcAft>
            </a:pPr>
            <a:r>
              <a:rPr lang="en-US" sz="1400" dirty="0" err="1">
                <a:gradFill>
                  <a:gsLst>
                    <a:gs pos="2917">
                      <a:schemeClr val="tx1"/>
                    </a:gs>
                    <a:gs pos="30000">
                      <a:schemeClr val="tx1"/>
                    </a:gs>
                  </a:gsLst>
                  <a:lin ang="5400000" scaled="0"/>
                </a:gradFill>
                <a:latin typeface="Consolas" panose="020B0609020204030204" pitchFamily="49" charset="0"/>
              </a:rPr>
              <a:t>newReceiver.SequenceNumber</a:t>
            </a:r>
            <a:r>
              <a:rPr lang="en-US" sz="1400" dirty="0">
                <a:gradFill>
                  <a:gsLst>
                    <a:gs pos="2917">
                      <a:schemeClr val="tx1"/>
                    </a:gs>
                    <a:gs pos="30000">
                      <a:schemeClr val="tx1"/>
                    </a:gs>
                  </a:gsLst>
                  <a:lin ang="5400000" scaled="0"/>
                </a:gradFill>
                <a:latin typeface="Consolas" panose="020B0609020204030204" pitchFamily="49" charset="0"/>
              </a:rPr>
              <a:t> = 3000;</a:t>
            </a:r>
          </a:p>
          <a:p>
            <a:pPr>
              <a:lnSpc>
                <a:spcPct val="90000"/>
              </a:lnSpc>
              <a:spcAft>
                <a:spcPts val="600"/>
              </a:spcAft>
            </a:pPr>
            <a:r>
              <a:rPr lang="en-US" sz="1400" dirty="0" err="1">
                <a:gradFill>
                  <a:gsLst>
                    <a:gs pos="2917">
                      <a:schemeClr val="tx1"/>
                    </a:gs>
                    <a:gs pos="30000">
                      <a:schemeClr val="tx1"/>
                    </a:gs>
                  </a:gsLst>
                  <a:lin ang="5400000" scaled="0"/>
                </a:gradFill>
                <a:latin typeface="Consolas" panose="020B0609020204030204" pitchFamily="49" charset="0"/>
              </a:rPr>
              <a:t>newReceiver.Type</a:t>
            </a:r>
            <a:r>
              <a:rPr lang="en-US" sz="1400" dirty="0">
                <a:gradFill>
                  <a:gsLst>
                    <a:gs pos="2917">
                      <a:schemeClr val="tx1"/>
                    </a:gs>
                    <a:gs pos="30000">
                      <a:schemeClr val="tx1"/>
                    </a:gs>
                  </a:gsLst>
                  <a:lin ang="5400000" scaled="0"/>
                </a:gradFill>
                <a:latin typeface="Consolas" panose="020B0609020204030204" pitchFamily="49" charset="0"/>
              </a:rPr>
              <a:t> = </a:t>
            </a:r>
            <a:r>
              <a:rPr lang="en-US" sz="1400" dirty="0" err="1">
                <a:solidFill>
                  <a:schemeClr val="accent2">
                    <a:lumMod val="60000"/>
                    <a:lumOff val="40000"/>
                  </a:schemeClr>
                </a:solidFill>
                <a:latin typeface="Consolas" panose="020B0609020204030204" pitchFamily="49" charset="0"/>
              </a:rPr>
              <a:t>SPEventReceiverType</a:t>
            </a:r>
            <a:r>
              <a:rPr lang="en-US" sz="1400" dirty="0" err="1">
                <a:gradFill>
                  <a:gsLst>
                    <a:gs pos="2917">
                      <a:schemeClr val="tx1"/>
                    </a:gs>
                    <a:gs pos="30000">
                      <a:schemeClr val="tx1"/>
                    </a:gs>
                  </a:gsLst>
                  <a:lin ang="5400000" scaled="0"/>
                </a:gradFill>
                <a:latin typeface="Consolas" panose="020B0609020204030204" pitchFamily="49" charset="0"/>
              </a:rPr>
              <a:t>.SiteDeleting</a:t>
            </a:r>
            <a:r>
              <a:rPr lang="en-US" sz="1400" dirty="0">
                <a:gradFill>
                  <a:gsLst>
                    <a:gs pos="2917">
                      <a:schemeClr val="tx1"/>
                    </a:gs>
                    <a:gs pos="30000">
                      <a:schemeClr val="tx1"/>
                    </a:gs>
                  </a:gsLst>
                  <a:lin ang="5400000" scaled="0"/>
                </a:gradFill>
                <a:latin typeface="Consolas" panose="020B0609020204030204" pitchFamily="49" charset="0"/>
              </a:rPr>
              <a:t>;</a:t>
            </a:r>
          </a:p>
          <a:p>
            <a:pPr>
              <a:lnSpc>
                <a:spcPct val="90000"/>
              </a:lnSpc>
              <a:spcAft>
                <a:spcPts val="600"/>
              </a:spcAft>
            </a:pPr>
            <a:r>
              <a:rPr lang="en-US" sz="1400" dirty="0" err="1">
                <a:gradFill>
                  <a:gsLst>
                    <a:gs pos="2917">
                      <a:schemeClr val="tx1"/>
                    </a:gs>
                    <a:gs pos="30000">
                      <a:schemeClr val="tx1"/>
                    </a:gs>
                  </a:gsLst>
                  <a:lin ang="5400000" scaled="0"/>
                </a:gradFill>
                <a:latin typeface="Consolas" panose="020B0609020204030204" pitchFamily="49" charset="0"/>
              </a:rPr>
              <a:t>newReceiver.Update</a:t>
            </a:r>
            <a:r>
              <a:rPr lang="en-US" sz="1400" dirty="0">
                <a:gradFill>
                  <a:gsLst>
                    <a:gs pos="2917">
                      <a:schemeClr val="tx1"/>
                    </a:gs>
                    <a:gs pos="30000">
                      <a:schemeClr val="tx1"/>
                    </a:gs>
                  </a:gsLst>
                  <a:lin ang="5400000" scaled="0"/>
                </a:gradFill>
                <a:latin typeface="Consolas" panose="020B0609020204030204" pitchFamily="49" charset="0"/>
              </a:rPr>
              <a:t>();</a:t>
            </a:r>
          </a:p>
          <a:p>
            <a:pPr>
              <a:lnSpc>
                <a:spcPct val="90000"/>
              </a:lnSpc>
              <a:spcAft>
                <a:spcPts val="600"/>
              </a:spcAft>
            </a:pPr>
            <a:r>
              <a:rPr lang="en-US" sz="1400" dirty="0" err="1">
                <a:gradFill>
                  <a:gsLst>
                    <a:gs pos="2917">
                      <a:schemeClr val="tx1"/>
                    </a:gs>
                    <a:gs pos="30000">
                      <a:schemeClr val="tx1"/>
                    </a:gs>
                  </a:gsLst>
                  <a:lin ang="5400000" scaled="0"/>
                </a:gradFill>
                <a:latin typeface="Consolas" panose="020B0609020204030204" pitchFamily="49" charset="0"/>
              </a:rPr>
              <a:t>oWebsite.Dispose</a:t>
            </a:r>
            <a:r>
              <a:rPr lang="en-US" sz="1400" dirty="0">
                <a:gradFill>
                  <a:gsLst>
                    <a:gs pos="2917">
                      <a:schemeClr val="tx1"/>
                    </a:gs>
                    <a:gs pos="30000">
                      <a:schemeClr val="tx1"/>
                    </a:gs>
                  </a:gsLst>
                  <a:lin ang="5400000" scaled="0"/>
                </a:gradFill>
                <a:latin typeface="Consolas" panose="020B0609020204030204" pitchFamily="49" charset="0"/>
              </a:rPr>
              <a:t>();</a:t>
            </a:r>
          </a:p>
        </p:txBody>
      </p:sp>
    </p:spTree>
    <p:extLst>
      <p:ext uri="{BB962C8B-B14F-4D97-AF65-F5344CB8AC3E}">
        <p14:creationId xmlns:p14="http://schemas.microsoft.com/office/powerpoint/2010/main" val="948626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1292662"/>
          </a:xfrm>
        </p:spPr>
        <p:txBody>
          <a:bodyPr/>
          <a:lstStyle/>
          <a:p>
            <a:r>
              <a:rPr lang="pt-PT" dirty="0"/>
              <a:t>Inherit from one of the base classes</a:t>
            </a:r>
          </a:p>
          <a:p>
            <a:r>
              <a:rPr lang="pt-PT" dirty="0"/>
              <a:t>Override the corresponding event methods</a:t>
            </a:r>
          </a:p>
        </p:txBody>
      </p:sp>
      <p:sp>
        <p:nvSpPr>
          <p:cNvPr id="9" name="Title 8"/>
          <p:cNvSpPr>
            <a:spLocks noGrp="1"/>
          </p:cNvSpPr>
          <p:nvPr>
            <p:ph type="title"/>
          </p:nvPr>
        </p:nvSpPr>
        <p:spPr/>
        <p:txBody>
          <a:bodyPr/>
          <a:lstStyle/>
          <a:p>
            <a:r>
              <a:rPr lang="pt-PT" dirty="0"/>
              <a:t>Event Receiver Implementation</a:t>
            </a:r>
            <a:endParaRPr lang="en-US" dirty="0"/>
          </a:p>
        </p:txBody>
      </p:sp>
      <p:sp>
        <p:nvSpPr>
          <p:cNvPr id="14"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Event Receivers</a:t>
            </a:r>
          </a:p>
          <a:p>
            <a:endParaRPr lang="en-US" dirty="0"/>
          </a:p>
        </p:txBody>
      </p:sp>
      <p:sp>
        <p:nvSpPr>
          <p:cNvPr id="2" name="Rectangle 1"/>
          <p:cNvSpPr/>
          <p:nvPr/>
        </p:nvSpPr>
        <p:spPr bwMode="auto">
          <a:xfrm>
            <a:off x="2516850" y="4240606"/>
            <a:ext cx="2391508" cy="592852"/>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pt-PT" sz="1400" dirty="0">
                <a:gradFill>
                  <a:gsLst>
                    <a:gs pos="0">
                      <a:srgbClr val="FFFFFF"/>
                    </a:gs>
                    <a:gs pos="100000">
                      <a:srgbClr val="FFFFFF"/>
                    </a:gs>
                  </a:gsLst>
                  <a:lin ang="5400000" scaled="0"/>
                </a:gradFill>
              </a:rPr>
              <a:t>SPEventReceiverBase</a:t>
            </a:r>
            <a:endParaRPr lang="en-US" sz="1400" dirty="0">
              <a:gradFill>
                <a:gsLst>
                  <a:gs pos="0">
                    <a:srgbClr val="FFFFFF"/>
                  </a:gs>
                  <a:gs pos="100000">
                    <a:srgbClr val="FFFFFF"/>
                  </a:gs>
                </a:gsLst>
                <a:lin ang="5400000" scaled="0"/>
              </a:gradFill>
            </a:endParaRPr>
          </a:p>
        </p:txBody>
      </p:sp>
      <p:sp>
        <p:nvSpPr>
          <p:cNvPr id="6" name="Rectangle 5"/>
          <p:cNvSpPr/>
          <p:nvPr/>
        </p:nvSpPr>
        <p:spPr bwMode="auto">
          <a:xfrm>
            <a:off x="7347018" y="2787396"/>
            <a:ext cx="2391508" cy="592852"/>
          </a:xfrm>
          <a:prstGeom prst="rect">
            <a:avLst/>
          </a:prstGeom>
          <a:solidFill>
            <a:schemeClr val="accent3">
              <a:lumMod val="75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pt-PT" sz="1400" dirty="0">
                <a:gradFill>
                  <a:gsLst>
                    <a:gs pos="0">
                      <a:srgbClr val="FFFFFF"/>
                    </a:gs>
                    <a:gs pos="100000">
                      <a:srgbClr val="FFFFFF"/>
                    </a:gs>
                  </a:gsLst>
                  <a:lin ang="5400000" scaled="0"/>
                </a:gradFill>
              </a:rPr>
              <a:t>SPWebEventReceiver</a:t>
            </a:r>
            <a:endParaRPr lang="en-US" sz="1400" dirty="0">
              <a:gradFill>
                <a:gsLst>
                  <a:gs pos="0">
                    <a:srgbClr val="FFFFFF"/>
                  </a:gs>
                  <a:gs pos="100000">
                    <a:srgbClr val="FFFFFF"/>
                  </a:gs>
                </a:gsLst>
                <a:lin ang="5400000" scaled="0"/>
              </a:gradFill>
            </a:endParaRPr>
          </a:p>
        </p:txBody>
      </p:sp>
      <p:sp>
        <p:nvSpPr>
          <p:cNvPr id="7" name="Rectangle 6"/>
          <p:cNvSpPr/>
          <p:nvPr/>
        </p:nvSpPr>
        <p:spPr bwMode="auto">
          <a:xfrm>
            <a:off x="7347018" y="4967211"/>
            <a:ext cx="2391508" cy="592852"/>
          </a:xfrm>
          <a:prstGeom prst="rect">
            <a:avLst/>
          </a:prstGeom>
          <a:solidFill>
            <a:schemeClr val="accent3">
              <a:lumMod val="75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algn="ctr" defTabSz="932472" fontAlgn="base">
              <a:spcBef>
                <a:spcPct val="0"/>
              </a:spcBef>
              <a:spcAft>
                <a:spcPct val="0"/>
              </a:spcAft>
            </a:pPr>
            <a:r>
              <a:rPr lang="pt-PT" sz="1400">
                <a:gradFill>
                  <a:gsLst>
                    <a:gs pos="0">
                      <a:srgbClr val="FFFFFF"/>
                    </a:gs>
                    <a:gs pos="100000">
                      <a:srgbClr val="FFFFFF"/>
                    </a:gs>
                  </a:gsLst>
                  <a:lin ang="5400000" scaled="0"/>
                </a:gradFill>
              </a:rPr>
              <a:t>SPWorkflowEventReceiver</a:t>
            </a:r>
            <a:endParaRPr lang="en-US" sz="1400" dirty="0">
              <a:gradFill>
                <a:gsLst>
                  <a:gs pos="0">
                    <a:srgbClr val="FFFFFF"/>
                  </a:gs>
                  <a:gs pos="100000">
                    <a:srgbClr val="FFFFFF"/>
                  </a:gs>
                </a:gsLst>
                <a:lin ang="5400000" scaled="0"/>
              </a:gradFill>
            </a:endParaRPr>
          </a:p>
        </p:txBody>
      </p:sp>
      <p:sp>
        <p:nvSpPr>
          <p:cNvPr id="8" name="Rectangle 7"/>
          <p:cNvSpPr/>
          <p:nvPr/>
        </p:nvSpPr>
        <p:spPr bwMode="auto">
          <a:xfrm>
            <a:off x="7347018" y="3514001"/>
            <a:ext cx="2391508" cy="592852"/>
          </a:xfrm>
          <a:prstGeom prst="rect">
            <a:avLst/>
          </a:prstGeom>
          <a:solidFill>
            <a:schemeClr val="accent3">
              <a:lumMod val="75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algn="ctr" defTabSz="932472" fontAlgn="base">
              <a:spcBef>
                <a:spcPct val="0"/>
              </a:spcBef>
              <a:spcAft>
                <a:spcPct val="0"/>
              </a:spcAft>
            </a:pPr>
            <a:r>
              <a:rPr lang="pt-PT" sz="1400">
                <a:gradFill>
                  <a:gsLst>
                    <a:gs pos="0">
                      <a:srgbClr val="FFFFFF"/>
                    </a:gs>
                    <a:gs pos="100000">
                      <a:srgbClr val="FFFFFF"/>
                    </a:gs>
                  </a:gsLst>
                  <a:lin ang="5400000" scaled="0"/>
                </a:gradFill>
              </a:rPr>
              <a:t>SPListEventReceiver</a:t>
            </a:r>
            <a:endParaRPr lang="en-US" sz="1400" dirty="0">
              <a:gradFill>
                <a:gsLst>
                  <a:gs pos="0">
                    <a:srgbClr val="FFFFFF"/>
                  </a:gs>
                  <a:gs pos="100000">
                    <a:srgbClr val="FFFFFF"/>
                  </a:gs>
                </a:gsLst>
                <a:lin ang="5400000" scaled="0"/>
              </a:gradFill>
            </a:endParaRPr>
          </a:p>
        </p:txBody>
      </p:sp>
      <p:sp>
        <p:nvSpPr>
          <p:cNvPr id="10" name="Rectangle 9"/>
          <p:cNvSpPr/>
          <p:nvPr/>
        </p:nvSpPr>
        <p:spPr bwMode="auto">
          <a:xfrm>
            <a:off x="7347018" y="4240606"/>
            <a:ext cx="2391508" cy="592852"/>
          </a:xfrm>
          <a:prstGeom prst="rect">
            <a:avLst/>
          </a:prstGeom>
          <a:solidFill>
            <a:schemeClr val="accent3">
              <a:lumMod val="75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algn="ctr" defTabSz="932472" fontAlgn="base">
              <a:spcBef>
                <a:spcPct val="0"/>
              </a:spcBef>
              <a:spcAft>
                <a:spcPct val="0"/>
              </a:spcAft>
            </a:pPr>
            <a:r>
              <a:rPr lang="pt-PT" sz="1400">
                <a:gradFill>
                  <a:gsLst>
                    <a:gs pos="0">
                      <a:srgbClr val="FFFFFF"/>
                    </a:gs>
                    <a:gs pos="100000">
                      <a:srgbClr val="FFFFFF"/>
                    </a:gs>
                  </a:gsLst>
                  <a:lin ang="5400000" scaled="0"/>
                </a:gradFill>
              </a:rPr>
              <a:t>SPItemEventReceiver</a:t>
            </a:r>
            <a:endParaRPr lang="en-US" sz="1400" dirty="0">
              <a:gradFill>
                <a:gsLst>
                  <a:gs pos="0">
                    <a:srgbClr val="FFFFFF"/>
                  </a:gs>
                  <a:gs pos="100000">
                    <a:srgbClr val="FFFFFF"/>
                  </a:gs>
                </a:gsLst>
                <a:lin ang="5400000" scaled="0"/>
              </a:gradFill>
            </a:endParaRPr>
          </a:p>
        </p:txBody>
      </p:sp>
      <p:sp>
        <p:nvSpPr>
          <p:cNvPr id="11" name="Rectangle 10"/>
          <p:cNvSpPr/>
          <p:nvPr/>
        </p:nvSpPr>
        <p:spPr bwMode="auto">
          <a:xfrm>
            <a:off x="2516850" y="2787396"/>
            <a:ext cx="2391508" cy="592852"/>
          </a:xfrm>
          <a:prstGeom prst="rect">
            <a:avLst/>
          </a:prstGeom>
          <a:solidFill>
            <a:schemeClr val="tx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pt-PT" sz="1400" dirty="0">
                <a:gradFill>
                  <a:gsLst>
                    <a:gs pos="0">
                      <a:srgbClr val="FFFFFF"/>
                    </a:gs>
                    <a:gs pos="100000">
                      <a:srgbClr val="FFFFFF"/>
                    </a:gs>
                  </a:gsLst>
                  <a:lin ang="5400000" scaled="0"/>
                </a:gradFill>
              </a:rPr>
              <a:t>SPFeatureReceiver</a:t>
            </a:r>
            <a:endParaRPr lang="en-US" sz="1400" dirty="0">
              <a:gradFill>
                <a:gsLst>
                  <a:gs pos="0">
                    <a:srgbClr val="FFFFFF"/>
                  </a:gs>
                  <a:gs pos="100000">
                    <a:srgbClr val="FFFFFF"/>
                  </a:gs>
                </a:gsLst>
                <a:lin ang="5400000" scaled="0"/>
              </a:gradFill>
            </a:endParaRPr>
          </a:p>
        </p:txBody>
      </p:sp>
      <p:sp>
        <p:nvSpPr>
          <p:cNvPr id="12" name="Rectangle 11"/>
          <p:cNvSpPr/>
          <p:nvPr/>
        </p:nvSpPr>
        <p:spPr bwMode="auto">
          <a:xfrm>
            <a:off x="2516850" y="5689303"/>
            <a:ext cx="2391508" cy="592852"/>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pt-PT" sz="1400" dirty="0">
                <a:gradFill>
                  <a:gsLst>
                    <a:gs pos="0">
                      <a:srgbClr val="FFFFFF"/>
                    </a:gs>
                    <a:gs pos="100000">
                      <a:srgbClr val="FFFFFF"/>
                    </a:gs>
                  </a:gsLst>
                  <a:lin ang="5400000" scaled="0"/>
                </a:gradFill>
              </a:rPr>
              <a:t>SPEmailEventReceiver</a:t>
            </a:r>
            <a:endParaRPr lang="en-US" sz="1400" dirty="0">
              <a:gradFill>
                <a:gsLst>
                  <a:gs pos="0">
                    <a:srgbClr val="FFFFFF"/>
                  </a:gs>
                  <a:gs pos="100000">
                    <a:srgbClr val="FFFFFF"/>
                  </a:gs>
                </a:gsLst>
                <a:lin ang="5400000" scaled="0"/>
              </a:gradFill>
            </a:endParaRPr>
          </a:p>
        </p:txBody>
      </p:sp>
      <p:sp>
        <p:nvSpPr>
          <p:cNvPr id="15" name="Rectangle 14"/>
          <p:cNvSpPr/>
          <p:nvPr/>
        </p:nvSpPr>
        <p:spPr bwMode="auto">
          <a:xfrm>
            <a:off x="7347018" y="5693816"/>
            <a:ext cx="2391508" cy="592852"/>
          </a:xfrm>
          <a:prstGeom prst="rect">
            <a:avLst/>
          </a:prstGeom>
          <a:solidFill>
            <a:schemeClr val="accent3">
              <a:lumMod val="75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algn="ctr" defTabSz="932472" fontAlgn="base">
              <a:spcBef>
                <a:spcPct val="0"/>
              </a:spcBef>
              <a:spcAft>
                <a:spcPct val="0"/>
              </a:spcAft>
            </a:pPr>
            <a:r>
              <a:rPr lang="pt-PT" sz="1400">
                <a:gradFill>
                  <a:gsLst>
                    <a:gs pos="0">
                      <a:srgbClr val="FFFFFF"/>
                    </a:gs>
                    <a:gs pos="100000">
                      <a:srgbClr val="FFFFFF"/>
                    </a:gs>
                  </a:gsLst>
                  <a:lin ang="5400000" scaled="0"/>
                </a:gradFill>
              </a:rPr>
              <a:t>SPSecurityEventReceiver</a:t>
            </a:r>
            <a:endParaRPr lang="en-US" sz="1400" dirty="0">
              <a:gradFill>
                <a:gsLst>
                  <a:gs pos="0">
                    <a:srgbClr val="FFFFFF"/>
                  </a:gs>
                  <a:gs pos="100000">
                    <a:srgbClr val="FFFFFF"/>
                  </a:gs>
                </a:gsLst>
                <a:lin ang="5400000" scaled="0"/>
              </a:gradFill>
            </a:endParaRPr>
          </a:p>
        </p:txBody>
      </p:sp>
      <p:cxnSp>
        <p:nvCxnSpPr>
          <p:cNvPr id="4" name="Straight Arrow Connector 3"/>
          <p:cNvCxnSpPr>
            <a:stCxn id="6" idx="1"/>
            <a:endCxn id="2" idx="3"/>
          </p:cNvCxnSpPr>
          <p:nvPr/>
        </p:nvCxnSpPr>
        <p:spPr>
          <a:xfrm flipH="1">
            <a:off x="4908358" y="3083822"/>
            <a:ext cx="2438660" cy="1453210"/>
          </a:xfrm>
          <a:prstGeom prst="straightConnector1">
            <a:avLst/>
          </a:prstGeom>
          <a:ln w="19050">
            <a:solidFill>
              <a:schemeClr val="accent3">
                <a:lumMod val="50000"/>
              </a:schemeClr>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cxnSpLocks/>
            <a:stCxn id="8" idx="1"/>
            <a:endCxn id="2" idx="3"/>
          </p:cNvCxnSpPr>
          <p:nvPr/>
        </p:nvCxnSpPr>
        <p:spPr>
          <a:xfrm flipH="1">
            <a:off x="4908358" y="3810427"/>
            <a:ext cx="2438660" cy="726605"/>
          </a:xfrm>
          <a:prstGeom prst="straightConnector1">
            <a:avLst/>
          </a:prstGeom>
          <a:ln w="19050">
            <a:solidFill>
              <a:schemeClr val="accent3">
                <a:lumMod val="50000"/>
              </a:schemeClr>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cxnSpLocks/>
            <a:stCxn id="10" idx="1"/>
            <a:endCxn id="2" idx="3"/>
          </p:cNvCxnSpPr>
          <p:nvPr/>
        </p:nvCxnSpPr>
        <p:spPr>
          <a:xfrm flipH="1">
            <a:off x="4908358" y="4537032"/>
            <a:ext cx="2438660" cy="0"/>
          </a:xfrm>
          <a:prstGeom prst="straightConnector1">
            <a:avLst/>
          </a:prstGeom>
          <a:ln w="19050">
            <a:solidFill>
              <a:schemeClr val="accent3">
                <a:lumMod val="50000"/>
              </a:schemeClr>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cxnSpLocks/>
            <a:stCxn id="7" idx="1"/>
            <a:endCxn id="2" idx="3"/>
          </p:cNvCxnSpPr>
          <p:nvPr/>
        </p:nvCxnSpPr>
        <p:spPr>
          <a:xfrm flipH="1" flipV="1">
            <a:off x="4908358" y="4537032"/>
            <a:ext cx="2438660" cy="726605"/>
          </a:xfrm>
          <a:prstGeom prst="straightConnector1">
            <a:avLst/>
          </a:prstGeom>
          <a:ln w="19050">
            <a:solidFill>
              <a:schemeClr val="accent3">
                <a:lumMod val="50000"/>
              </a:schemeClr>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cxnSpLocks/>
            <a:stCxn id="15" idx="1"/>
            <a:endCxn id="2" idx="3"/>
          </p:cNvCxnSpPr>
          <p:nvPr/>
        </p:nvCxnSpPr>
        <p:spPr>
          <a:xfrm flipH="1" flipV="1">
            <a:off x="4908358" y="4537032"/>
            <a:ext cx="2438660" cy="1453210"/>
          </a:xfrm>
          <a:prstGeom prst="straightConnector1">
            <a:avLst/>
          </a:prstGeom>
          <a:ln w="19050">
            <a:solidFill>
              <a:schemeClr val="accent3">
                <a:lumMod val="50000"/>
              </a:schemeClr>
            </a:solidFill>
            <a:prstDash val="dash"/>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3253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2103437" y="2353883"/>
            <a:ext cx="8332035" cy="738664"/>
          </a:xfrm>
        </p:spPr>
        <p:txBody>
          <a:bodyPr/>
          <a:lstStyle/>
          <a:p>
            <a:r>
              <a:rPr lang="en-US" dirty="0"/>
              <a:t>Remote Event Receivers</a:t>
            </a:r>
          </a:p>
        </p:txBody>
      </p:sp>
      <p:sp>
        <p:nvSpPr>
          <p:cNvPr id="3" name="Text Placeholder 2"/>
          <p:cNvSpPr>
            <a:spLocks noGrp="1"/>
          </p:cNvSpPr>
          <p:nvPr>
            <p:ph type="body" sz="quarter" idx="12"/>
          </p:nvPr>
        </p:nvSpPr>
        <p:spPr/>
        <p:txBody>
          <a:bodyPr/>
          <a:lstStyle/>
          <a:p>
            <a:r>
              <a:rPr lang="en-US" dirty="0"/>
              <a:t>3</a:t>
            </a:r>
          </a:p>
        </p:txBody>
      </p:sp>
    </p:spTree>
    <p:extLst>
      <p:ext uri="{BB962C8B-B14F-4D97-AF65-F5344CB8AC3E}">
        <p14:creationId xmlns:p14="http://schemas.microsoft.com/office/powerpoint/2010/main" val="132119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4118050"/>
          </a:xfrm>
        </p:spPr>
        <p:txBody>
          <a:bodyPr/>
          <a:lstStyle/>
          <a:p>
            <a:r>
              <a:rPr lang="pt-PT" dirty="0"/>
              <a:t>Event handler code runs in remote web (not SharePoint)</a:t>
            </a:r>
          </a:p>
          <a:p>
            <a:r>
              <a:rPr lang="pt-PT" dirty="0"/>
              <a:t>SharePoint calls web service in remote web to trigger event</a:t>
            </a:r>
          </a:p>
          <a:p>
            <a:r>
              <a:rPr lang="pt-PT" dirty="0"/>
              <a:t>Supported remote events are a subset of server-side events</a:t>
            </a:r>
          </a:p>
          <a:p>
            <a:r>
              <a:rPr lang="pt-PT" dirty="0"/>
              <a:t>Remote “before” events implemented as two-way events</a:t>
            </a:r>
          </a:p>
          <a:p>
            <a:r>
              <a:rPr lang="pt-PT" dirty="0"/>
              <a:t>Remote “after” events implemented as one-way events</a:t>
            </a:r>
            <a:endParaRPr lang="en-US" dirty="0"/>
          </a:p>
        </p:txBody>
      </p:sp>
      <p:sp>
        <p:nvSpPr>
          <p:cNvPr id="9" name="Title 8"/>
          <p:cNvSpPr>
            <a:spLocks noGrp="1"/>
          </p:cNvSpPr>
          <p:nvPr>
            <p:ph type="title"/>
          </p:nvPr>
        </p:nvSpPr>
        <p:spPr/>
        <p:txBody>
          <a:bodyPr/>
          <a:lstStyle/>
          <a:p>
            <a:r>
              <a:rPr lang="pt-PT" dirty="0"/>
              <a:t>Overview</a:t>
            </a:r>
            <a:endParaRPr lang="en-US" dirty="0"/>
          </a:p>
        </p:txBody>
      </p:sp>
      <p:sp>
        <p:nvSpPr>
          <p:cNvPr id="14"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spTree>
    <p:extLst>
      <p:ext uri="{BB962C8B-B14F-4D97-AF65-F5344CB8AC3E}">
        <p14:creationId xmlns:p14="http://schemas.microsoft.com/office/powerpoint/2010/main" val="3693395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3323987"/>
          </a:xfrm>
        </p:spPr>
        <p:txBody>
          <a:bodyPr/>
          <a:lstStyle/>
          <a:p>
            <a:r>
              <a:rPr lang="pt-PT" dirty="0"/>
              <a:t>Modeled as two-way events</a:t>
            </a:r>
          </a:p>
          <a:p>
            <a:pPr lvl="1"/>
            <a:r>
              <a:rPr lang="en-US" dirty="0"/>
              <a:t>Execution flow goes to remote web and then back to SharePoint</a:t>
            </a:r>
          </a:p>
          <a:p>
            <a:pPr lvl="1"/>
            <a:r>
              <a:rPr lang="en-US" dirty="0"/>
              <a:t>Client is </a:t>
            </a:r>
            <a:r>
              <a:rPr lang="en-US" b="1" dirty="0"/>
              <a:t>blocked while event processing occurs</a:t>
            </a:r>
            <a:r>
              <a:rPr lang="en-US" dirty="0"/>
              <a:t> in remote web</a:t>
            </a:r>
          </a:p>
          <a:p>
            <a:r>
              <a:rPr lang="en-US" dirty="0"/>
              <a:t>Sample execution flow for two-way event</a:t>
            </a:r>
          </a:p>
          <a:p>
            <a:pPr lvl="1"/>
            <a:r>
              <a:rPr lang="en-US" dirty="0"/>
              <a:t>Client attempts action which triggers an event (e.g. update item)</a:t>
            </a:r>
          </a:p>
          <a:p>
            <a:pPr lvl="1"/>
            <a:r>
              <a:rPr lang="en-US" dirty="0"/>
              <a:t>SharePoint host calls to web service in remote web</a:t>
            </a:r>
          </a:p>
          <a:p>
            <a:pPr lvl="1"/>
            <a:r>
              <a:rPr lang="en-US" dirty="0"/>
              <a:t>SharePoint host blocks until call returns from remote web</a:t>
            </a:r>
          </a:p>
          <a:p>
            <a:pPr lvl="1"/>
            <a:r>
              <a:rPr lang="en-US" dirty="0"/>
              <a:t>SharePoint host commits action and returns to Client</a:t>
            </a:r>
          </a:p>
        </p:txBody>
      </p:sp>
      <p:sp>
        <p:nvSpPr>
          <p:cNvPr id="9" name="Title 8"/>
          <p:cNvSpPr>
            <a:spLocks noGrp="1"/>
          </p:cNvSpPr>
          <p:nvPr>
            <p:ph type="title"/>
          </p:nvPr>
        </p:nvSpPr>
        <p:spPr/>
        <p:txBody>
          <a:bodyPr/>
          <a:lstStyle/>
          <a:p>
            <a:r>
              <a:rPr lang="pt-PT" dirty="0"/>
              <a:t>Remote “Before” Events</a:t>
            </a:r>
            <a:endParaRPr lang="en-US" dirty="0"/>
          </a:p>
        </p:txBody>
      </p:sp>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grpSp>
        <p:nvGrpSpPr>
          <p:cNvPr id="6" name="Group 5"/>
          <p:cNvGrpSpPr/>
          <p:nvPr/>
        </p:nvGrpSpPr>
        <p:grpSpPr>
          <a:xfrm>
            <a:off x="2779855" y="4881547"/>
            <a:ext cx="6876764" cy="1908212"/>
            <a:chOff x="3134489" y="4881547"/>
            <a:chExt cx="6876764" cy="1908212"/>
          </a:xfrm>
        </p:grpSpPr>
        <p:sp>
          <p:nvSpPr>
            <p:cNvPr id="7" name="Rectangle 6"/>
            <p:cNvSpPr/>
            <p:nvPr/>
          </p:nvSpPr>
          <p:spPr bwMode="auto">
            <a:xfrm>
              <a:off x="3134489" y="4881547"/>
              <a:ext cx="6876764" cy="1908212"/>
            </a:xfrm>
            <a:prstGeom prst="rect">
              <a:avLst/>
            </a:prstGeom>
            <a:solidFill>
              <a:schemeClr val="bg1">
                <a:lumMod val="95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6630" rIns="10800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600" b="1" dirty="0">
                  <a:solidFill>
                    <a:schemeClr val="bg2">
                      <a:lumMod val="25000"/>
                    </a:schemeClr>
                  </a:solidFill>
                  <a:ea typeface="Segoe UI" pitchFamily="34" charset="0"/>
                  <a:cs typeface="Segoe UI" pitchFamily="34" charset="0"/>
                </a:rPr>
                <a:t>Two Way Event (aka before event)</a:t>
              </a:r>
            </a:p>
          </p:txBody>
        </p:sp>
        <p:sp>
          <p:nvSpPr>
            <p:cNvPr id="8" name="Rectangle 7"/>
            <p:cNvSpPr/>
            <p:nvPr/>
          </p:nvSpPr>
          <p:spPr bwMode="auto">
            <a:xfrm>
              <a:off x="3494335" y="5313595"/>
              <a:ext cx="1426625" cy="1122962"/>
            </a:xfrm>
            <a:prstGeom prst="rect">
              <a:avLst/>
            </a:prstGeom>
            <a:solidFill>
              <a:schemeClr val="bg1">
                <a:lumMod val="75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r>
                <a:rPr lang="en-US" dirty="0">
                  <a:solidFill>
                    <a:schemeClr val="bg2">
                      <a:lumMod val="25000"/>
                    </a:schemeClr>
                  </a:solidFill>
                  <a:ea typeface="Segoe UI" pitchFamily="34" charset="0"/>
                  <a:cs typeface="Segoe UI" pitchFamily="34" charset="0"/>
                </a:rPr>
                <a:t>Client</a:t>
              </a:r>
            </a:p>
          </p:txBody>
        </p:sp>
        <p:sp>
          <p:nvSpPr>
            <p:cNvPr id="10" name="Rectangle 9"/>
            <p:cNvSpPr/>
            <p:nvPr/>
          </p:nvSpPr>
          <p:spPr bwMode="auto">
            <a:xfrm>
              <a:off x="8072247" y="5313707"/>
              <a:ext cx="1426625" cy="1122962"/>
            </a:xfrm>
            <a:prstGeom prst="rect">
              <a:avLst/>
            </a:prstGeom>
            <a:solidFill>
              <a:schemeClr val="bg1">
                <a:lumMod val="75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r>
                <a:rPr lang="en-US" dirty="0">
                  <a:solidFill>
                    <a:schemeClr val="bg2">
                      <a:lumMod val="25000"/>
                    </a:schemeClr>
                  </a:solidFill>
                  <a:ea typeface="Segoe UI" pitchFamily="34" charset="0"/>
                  <a:cs typeface="Segoe UI" pitchFamily="34" charset="0"/>
                </a:rPr>
                <a:t>Remote Web</a:t>
              </a:r>
            </a:p>
          </p:txBody>
        </p:sp>
        <p:grpSp>
          <p:nvGrpSpPr>
            <p:cNvPr id="11" name="Group 10"/>
            <p:cNvGrpSpPr/>
            <p:nvPr/>
          </p:nvGrpSpPr>
          <p:grpSpPr>
            <a:xfrm>
              <a:off x="5783291" y="5313595"/>
              <a:ext cx="1736255" cy="1331067"/>
              <a:chOff x="4906599" y="3569270"/>
              <a:chExt cx="1736255" cy="1331067"/>
            </a:xfrm>
          </p:grpSpPr>
          <p:sp>
            <p:nvSpPr>
              <p:cNvPr id="30" name="Rectangle 29"/>
              <p:cNvSpPr/>
              <p:nvPr/>
            </p:nvSpPr>
            <p:spPr bwMode="auto">
              <a:xfrm>
                <a:off x="4906599" y="3569270"/>
                <a:ext cx="1426625" cy="1122962"/>
              </a:xfrm>
              <a:prstGeom prst="rect">
                <a:avLst/>
              </a:prstGeom>
              <a:solidFill>
                <a:schemeClr val="bg1">
                  <a:lumMod val="75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r>
                  <a:rPr lang="en-US" dirty="0">
                    <a:solidFill>
                      <a:schemeClr val="bg2">
                        <a:lumMod val="25000"/>
                      </a:schemeClr>
                    </a:solidFill>
                    <a:ea typeface="Segoe UI" pitchFamily="34" charset="0"/>
                    <a:cs typeface="Segoe UI" pitchFamily="34" charset="0"/>
                  </a:rPr>
                  <a:t>SharePoint Host</a:t>
                </a:r>
              </a:p>
            </p:txBody>
          </p:sp>
          <p:pic>
            <p:nvPicPr>
              <p:cNvPr id="31" name="Picture 30"/>
              <p:cNvPicPr>
                <a:picLocks noChangeAspect="1"/>
              </p:cNvPicPr>
              <p:nvPr/>
            </p:nvPicPr>
            <p:blipFill>
              <a:blip r:embed="rId2"/>
              <a:stretch>
                <a:fillRect/>
              </a:stretch>
            </p:blipFill>
            <p:spPr>
              <a:xfrm>
                <a:off x="6047218" y="4325354"/>
                <a:ext cx="595636" cy="574983"/>
              </a:xfrm>
              <a:prstGeom prst="rect">
                <a:avLst/>
              </a:prstGeom>
            </p:spPr>
          </p:pic>
        </p:grpSp>
        <p:pic>
          <p:nvPicPr>
            <p:cNvPr id="12" name="Picture 11"/>
            <p:cNvPicPr>
              <a:picLocks noChangeAspect="1"/>
            </p:cNvPicPr>
            <p:nvPr/>
          </p:nvPicPr>
          <p:blipFill>
            <a:blip r:embed="rId3"/>
            <a:stretch>
              <a:fillRect/>
            </a:stretch>
          </p:blipFill>
          <p:spPr>
            <a:xfrm>
              <a:off x="9202983" y="6106793"/>
              <a:ext cx="571008" cy="502754"/>
            </a:xfrm>
            <a:prstGeom prst="rect">
              <a:avLst/>
            </a:prstGeom>
          </p:spPr>
        </p:pic>
        <p:cxnSp>
          <p:nvCxnSpPr>
            <p:cNvPr id="14" name="Straight Arrow Connector 13"/>
            <p:cNvCxnSpPr/>
            <p:nvPr/>
          </p:nvCxnSpPr>
          <p:spPr>
            <a:xfrm>
              <a:off x="4979524" y="5673635"/>
              <a:ext cx="803767" cy="0"/>
            </a:xfrm>
            <a:prstGeom prst="straightConnector1">
              <a:avLst/>
            </a:prstGeom>
            <a:ln w="38100">
              <a:solidFill>
                <a:schemeClr val="accent2"/>
              </a:solidFill>
              <a:prstDash val="sysDash"/>
              <a:tailEnd type="stealth" w="lg" len="lg"/>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7268480" y="5673635"/>
              <a:ext cx="803767" cy="0"/>
            </a:xfrm>
            <a:prstGeom prst="straightConnector1">
              <a:avLst/>
            </a:prstGeom>
            <a:ln w="38100">
              <a:solidFill>
                <a:schemeClr val="accent2"/>
              </a:solidFill>
              <a:prstDash val="sysDash"/>
              <a:tailEnd type="stealth"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H="1">
              <a:off x="7216909" y="5997671"/>
              <a:ext cx="803767" cy="0"/>
            </a:xfrm>
            <a:prstGeom prst="straightConnector1">
              <a:avLst/>
            </a:prstGeom>
            <a:ln w="38100">
              <a:solidFill>
                <a:schemeClr val="accent2"/>
              </a:solidFill>
              <a:prstDash val="sysDash"/>
              <a:tailEnd type="stealth" w="lg" len="lg"/>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4913631" y="5997671"/>
              <a:ext cx="803767" cy="0"/>
            </a:xfrm>
            <a:prstGeom prst="straightConnector1">
              <a:avLst/>
            </a:prstGeom>
            <a:ln w="38100">
              <a:solidFill>
                <a:schemeClr val="accent2"/>
              </a:solidFill>
              <a:prstDash val="sysDash"/>
              <a:tailEnd type="stealth" w="lg" len="lg"/>
            </a:ln>
          </p:spPr>
          <p:style>
            <a:lnRef idx="1">
              <a:schemeClr val="accent1"/>
            </a:lnRef>
            <a:fillRef idx="0">
              <a:schemeClr val="accent1"/>
            </a:fillRef>
            <a:effectRef idx="0">
              <a:schemeClr val="accent1"/>
            </a:effectRef>
            <a:fontRef idx="minor">
              <a:schemeClr val="tx1"/>
            </a:fontRef>
          </p:style>
        </p:cxnSp>
        <p:grpSp>
          <p:nvGrpSpPr>
            <p:cNvPr id="18" name="Group 17"/>
            <p:cNvGrpSpPr>
              <a:grpSpLocks noChangeAspect="1"/>
            </p:cNvGrpSpPr>
            <p:nvPr/>
          </p:nvGrpSpPr>
          <p:grpSpPr>
            <a:xfrm>
              <a:off x="5093407" y="5460570"/>
              <a:ext cx="324000" cy="324000"/>
              <a:chOff x="492" y="17985"/>
              <a:chExt cx="524853" cy="524853"/>
            </a:xfrm>
          </p:grpSpPr>
          <p:sp>
            <p:nvSpPr>
              <p:cNvPr id="28" name="Oval 27"/>
              <p:cNvSpPr/>
              <p:nvPr/>
            </p:nvSpPr>
            <p:spPr>
              <a:xfrm>
                <a:off x="492" y="17985"/>
                <a:ext cx="524853" cy="524853"/>
              </a:xfrm>
              <a:prstGeom prst="ellipse">
                <a:avLst/>
              </a:pr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9"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1600" dirty="0"/>
                  <a:t>1</a:t>
                </a:r>
              </a:p>
            </p:txBody>
          </p:sp>
        </p:grpSp>
        <p:grpSp>
          <p:nvGrpSpPr>
            <p:cNvPr id="19" name="Group 18"/>
            <p:cNvGrpSpPr>
              <a:grpSpLocks noChangeAspect="1"/>
            </p:cNvGrpSpPr>
            <p:nvPr/>
          </p:nvGrpSpPr>
          <p:grpSpPr>
            <a:xfrm>
              <a:off x="7382363" y="5460570"/>
              <a:ext cx="324000" cy="324000"/>
              <a:chOff x="492" y="17985"/>
              <a:chExt cx="524853" cy="524853"/>
            </a:xfrm>
          </p:grpSpPr>
          <p:sp>
            <p:nvSpPr>
              <p:cNvPr id="26" name="Oval 25"/>
              <p:cNvSpPr/>
              <p:nvPr/>
            </p:nvSpPr>
            <p:spPr>
              <a:xfrm>
                <a:off x="492" y="17985"/>
                <a:ext cx="524853" cy="524853"/>
              </a:xfrm>
              <a:prstGeom prst="ellipse">
                <a:avLst/>
              </a:pr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7"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1600" dirty="0"/>
                  <a:t>2</a:t>
                </a:r>
              </a:p>
            </p:txBody>
          </p:sp>
        </p:grpSp>
        <p:grpSp>
          <p:nvGrpSpPr>
            <p:cNvPr id="20" name="Group 19"/>
            <p:cNvGrpSpPr>
              <a:grpSpLocks noChangeAspect="1"/>
            </p:cNvGrpSpPr>
            <p:nvPr/>
          </p:nvGrpSpPr>
          <p:grpSpPr>
            <a:xfrm>
              <a:off x="7576140" y="5911151"/>
              <a:ext cx="324000" cy="324000"/>
              <a:chOff x="492" y="17985"/>
              <a:chExt cx="524853" cy="524853"/>
            </a:xfrm>
          </p:grpSpPr>
          <p:sp>
            <p:nvSpPr>
              <p:cNvPr id="24" name="Oval 23"/>
              <p:cNvSpPr/>
              <p:nvPr/>
            </p:nvSpPr>
            <p:spPr>
              <a:xfrm>
                <a:off x="492" y="17985"/>
                <a:ext cx="524853" cy="524853"/>
              </a:xfrm>
              <a:prstGeom prst="ellipse">
                <a:avLst/>
              </a:pr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1600" dirty="0"/>
                  <a:t>3</a:t>
                </a:r>
              </a:p>
            </p:txBody>
          </p:sp>
        </p:grpSp>
        <p:grpSp>
          <p:nvGrpSpPr>
            <p:cNvPr id="21" name="Group 20"/>
            <p:cNvGrpSpPr>
              <a:grpSpLocks noChangeAspect="1"/>
            </p:cNvGrpSpPr>
            <p:nvPr/>
          </p:nvGrpSpPr>
          <p:grpSpPr>
            <a:xfrm>
              <a:off x="5322994" y="5943697"/>
              <a:ext cx="324000" cy="324000"/>
              <a:chOff x="492" y="17985"/>
              <a:chExt cx="524853" cy="524853"/>
            </a:xfrm>
          </p:grpSpPr>
          <p:sp>
            <p:nvSpPr>
              <p:cNvPr id="22" name="Oval 21"/>
              <p:cNvSpPr/>
              <p:nvPr/>
            </p:nvSpPr>
            <p:spPr>
              <a:xfrm>
                <a:off x="492" y="17985"/>
                <a:ext cx="524853" cy="524853"/>
              </a:xfrm>
              <a:prstGeom prst="ellipse">
                <a:avLst/>
              </a:pr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3"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1600" dirty="0"/>
                  <a:t>4</a:t>
                </a:r>
              </a:p>
            </p:txBody>
          </p:sp>
        </p:grpSp>
      </p:grpSp>
    </p:spTree>
    <p:extLst>
      <p:ext uri="{BB962C8B-B14F-4D97-AF65-F5344CB8AC3E}">
        <p14:creationId xmlns:p14="http://schemas.microsoft.com/office/powerpoint/2010/main" val="471150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2985433"/>
          </a:xfrm>
        </p:spPr>
        <p:txBody>
          <a:bodyPr/>
          <a:lstStyle/>
          <a:p>
            <a:r>
              <a:rPr lang="en-US" dirty="0"/>
              <a:t>Modeled as one-way events</a:t>
            </a:r>
          </a:p>
          <a:p>
            <a:pPr lvl="1"/>
            <a:r>
              <a:rPr lang="en-US" dirty="0"/>
              <a:t>Execution flow goes to remote web but does not return</a:t>
            </a:r>
          </a:p>
          <a:p>
            <a:pPr lvl="1"/>
            <a:r>
              <a:rPr lang="en-US" dirty="0"/>
              <a:t>Unlike “before” events, after events </a:t>
            </a:r>
            <a:r>
              <a:rPr lang="en-US" b="1" dirty="0"/>
              <a:t>do not block </a:t>
            </a:r>
            <a:r>
              <a:rPr lang="en-US" dirty="0"/>
              <a:t>client response</a:t>
            </a:r>
          </a:p>
          <a:p>
            <a:r>
              <a:rPr lang="en-US" dirty="0"/>
              <a:t>Sample execution flow for one-way event</a:t>
            </a:r>
          </a:p>
          <a:p>
            <a:pPr lvl="1"/>
            <a:r>
              <a:rPr lang="en-US" dirty="0"/>
              <a:t>Client attempts action which triggers an event (e.g. update item)</a:t>
            </a:r>
          </a:p>
          <a:p>
            <a:pPr lvl="1"/>
            <a:r>
              <a:rPr lang="en-US" dirty="0"/>
              <a:t>SharePoint host commits action and returns to Client</a:t>
            </a:r>
          </a:p>
          <a:p>
            <a:pPr lvl="1"/>
            <a:r>
              <a:rPr lang="en-US" dirty="0"/>
              <a:t>SharePoint host executes one-way WCF call on remote web</a:t>
            </a:r>
          </a:p>
        </p:txBody>
      </p:sp>
      <p:sp>
        <p:nvSpPr>
          <p:cNvPr id="9" name="Title 8"/>
          <p:cNvSpPr>
            <a:spLocks noGrp="1"/>
          </p:cNvSpPr>
          <p:nvPr>
            <p:ph type="title"/>
          </p:nvPr>
        </p:nvSpPr>
        <p:spPr/>
        <p:txBody>
          <a:bodyPr/>
          <a:lstStyle/>
          <a:p>
            <a:r>
              <a:rPr lang="pt-PT" dirty="0"/>
              <a:t>Remote “After” Events</a:t>
            </a:r>
            <a:endParaRPr lang="en-US" dirty="0"/>
          </a:p>
        </p:txBody>
      </p:sp>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grpSp>
        <p:nvGrpSpPr>
          <p:cNvPr id="33" name="Group 32"/>
          <p:cNvGrpSpPr/>
          <p:nvPr/>
        </p:nvGrpSpPr>
        <p:grpSpPr>
          <a:xfrm>
            <a:off x="2778353" y="4872368"/>
            <a:ext cx="6876764" cy="1908212"/>
            <a:chOff x="2778353" y="4616733"/>
            <a:chExt cx="6876764" cy="1908212"/>
          </a:xfrm>
        </p:grpSpPr>
        <p:sp>
          <p:nvSpPr>
            <p:cNvPr id="34" name="Rectangle 33"/>
            <p:cNvSpPr/>
            <p:nvPr/>
          </p:nvSpPr>
          <p:spPr bwMode="auto">
            <a:xfrm>
              <a:off x="2778353" y="4616733"/>
              <a:ext cx="6876764" cy="1908212"/>
            </a:xfrm>
            <a:prstGeom prst="rect">
              <a:avLst/>
            </a:prstGeom>
            <a:solidFill>
              <a:schemeClr val="bg1">
                <a:lumMod val="95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6630" rIns="10800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600" b="1" dirty="0">
                  <a:solidFill>
                    <a:schemeClr val="bg2">
                      <a:lumMod val="25000"/>
                    </a:schemeClr>
                  </a:solidFill>
                  <a:ea typeface="Segoe UI" pitchFamily="34" charset="0"/>
                  <a:cs typeface="Segoe UI" pitchFamily="34" charset="0"/>
                </a:rPr>
                <a:t>One Way Event (aka after event)</a:t>
              </a:r>
            </a:p>
          </p:txBody>
        </p:sp>
        <p:sp>
          <p:nvSpPr>
            <p:cNvPr id="35" name="Rectangle 34"/>
            <p:cNvSpPr/>
            <p:nvPr/>
          </p:nvSpPr>
          <p:spPr bwMode="auto">
            <a:xfrm>
              <a:off x="3138199" y="5048781"/>
              <a:ext cx="1426625" cy="1122962"/>
            </a:xfrm>
            <a:prstGeom prst="rect">
              <a:avLst/>
            </a:prstGeom>
            <a:solidFill>
              <a:schemeClr val="bg1">
                <a:lumMod val="75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r>
                <a:rPr lang="en-US" dirty="0">
                  <a:solidFill>
                    <a:schemeClr val="bg2">
                      <a:lumMod val="25000"/>
                    </a:schemeClr>
                  </a:solidFill>
                  <a:ea typeface="Segoe UI" pitchFamily="34" charset="0"/>
                  <a:cs typeface="Segoe UI" pitchFamily="34" charset="0"/>
                </a:rPr>
                <a:t>Client</a:t>
              </a:r>
            </a:p>
          </p:txBody>
        </p:sp>
        <p:sp>
          <p:nvSpPr>
            <p:cNvPr id="36" name="Rectangle 35"/>
            <p:cNvSpPr/>
            <p:nvPr/>
          </p:nvSpPr>
          <p:spPr bwMode="auto">
            <a:xfrm>
              <a:off x="7716111" y="5048893"/>
              <a:ext cx="1426625" cy="1122962"/>
            </a:xfrm>
            <a:prstGeom prst="rect">
              <a:avLst/>
            </a:prstGeom>
            <a:solidFill>
              <a:schemeClr val="bg1">
                <a:lumMod val="75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r>
                <a:rPr lang="en-US" dirty="0">
                  <a:solidFill>
                    <a:schemeClr val="bg2">
                      <a:lumMod val="25000"/>
                    </a:schemeClr>
                  </a:solidFill>
                  <a:ea typeface="Segoe UI" pitchFamily="34" charset="0"/>
                  <a:cs typeface="Segoe UI" pitchFamily="34" charset="0"/>
                </a:rPr>
                <a:t>Remote Web</a:t>
              </a:r>
            </a:p>
          </p:txBody>
        </p:sp>
        <p:grpSp>
          <p:nvGrpSpPr>
            <p:cNvPr id="37" name="Group 36"/>
            <p:cNvGrpSpPr/>
            <p:nvPr/>
          </p:nvGrpSpPr>
          <p:grpSpPr>
            <a:xfrm>
              <a:off x="5427155" y="5048781"/>
              <a:ext cx="1736255" cy="1331067"/>
              <a:chOff x="4906599" y="3569270"/>
              <a:chExt cx="1736255" cy="1331067"/>
            </a:xfrm>
          </p:grpSpPr>
          <p:sp>
            <p:nvSpPr>
              <p:cNvPr id="51" name="Rectangle 50"/>
              <p:cNvSpPr/>
              <p:nvPr/>
            </p:nvSpPr>
            <p:spPr bwMode="auto">
              <a:xfrm>
                <a:off x="4906599" y="3569270"/>
                <a:ext cx="1426625" cy="1122962"/>
              </a:xfrm>
              <a:prstGeom prst="rect">
                <a:avLst/>
              </a:prstGeom>
              <a:solidFill>
                <a:schemeClr val="bg1">
                  <a:lumMod val="75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10800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r>
                  <a:rPr lang="en-US" dirty="0">
                    <a:solidFill>
                      <a:schemeClr val="bg2">
                        <a:lumMod val="25000"/>
                      </a:schemeClr>
                    </a:solidFill>
                    <a:ea typeface="Segoe UI" pitchFamily="34" charset="0"/>
                    <a:cs typeface="Segoe UI" pitchFamily="34" charset="0"/>
                  </a:rPr>
                  <a:t>SharePoint Host</a:t>
                </a:r>
              </a:p>
            </p:txBody>
          </p:sp>
          <p:pic>
            <p:nvPicPr>
              <p:cNvPr id="52" name="Picture 51"/>
              <p:cNvPicPr>
                <a:picLocks noChangeAspect="1"/>
              </p:cNvPicPr>
              <p:nvPr/>
            </p:nvPicPr>
            <p:blipFill>
              <a:blip r:embed="rId2"/>
              <a:stretch>
                <a:fillRect/>
              </a:stretch>
            </p:blipFill>
            <p:spPr>
              <a:xfrm>
                <a:off x="6047218" y="4325354"/>
                <a:ext cx="595636" cy="574983"/>
              </a:xfrm>
              <a:prstGeom prst="rect">
                <a:avLst/>
              </a:prstGeom>
            </p:spPr>
          </p:pic>
        </p:grpSp>
        <p:pic>
          <p:nvPicPr>
            <p:cNvPr id="38" name="Picture 37"/>
            <p:cNvPicPr>
              <a:picLocks noChangeAspect="1"/>
            </p:cNvPicPr>
            <p:nvPr/>
          </p:nvPicPr>
          <p:blipFill>
            <a:blip r:embed="rId3"/>
            <a:stretch>
              <a:fillRect/>
            </a:stretch>
          </p:blipFill>
          <p:spPr>
            <a:xfrm>
              <a:off x="8846847" y="5841979"/>
              <a:ext cx="571008" cy="502754"/>
            </a:xfrm>
            <a:prstGeom prst="rect">
              <a:avLst/>
            </a:prstGeom>
          </p:spPr>
        </p:pic>
        <p:cxnSp>
          <p:nvCxnSpPr>
            <p:cNvPr id="39" name="Straight Arrow Connector 38"/>
            <p:cNvCxnSpPr/>
            <p:nvPr/>
          </p:nvCxnSpPr>
          <p:spPr>
            <a:xfrm>
              <a:off x="4623388" y="5408821"/>
              <a:ext cx="803767" cy="0"/>
            </a:xfrm>
            <a:prstGeom prst="straightConnector1">
              <a:avLst/>
            </a:prstGeom>
            <a:ln w="38100">
              <a:solidFill>
                <a:schemeClr val="accent2"/>
              </a:solidFill>
              <a:prstDash val="sysDash"/>
              <a:tailEnd type="stealth"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6912344" y="5608238"/>
              <a:ext cx="803767" cy="0"/>
            </a:xfrm>
            <a:prstGeom prst="straightConnector1">
              <a:avLst/>
            </a:prstGeom>
            <a:ln w="38100">
              <a:solidFill>
                <a:schemeClr val="accent2"/>
              </a:solidFill>
              <a:prstDash val="sysDash"/>
              <a:tailEnd type="stealth" w="lg" len="lg"/>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a:off x="4557495" y="5732857"/>
              <a:ext cx="803767" cy="0"/>
            </a:xfrm>
            <a:prstGeom prst="straightConnector1">
              <a:avLst/>
            </a:prstGeom>
            <a:ln w="38100">
              <a:solidFill>
                <a:schemeClr val="accent2"/>
              </a:solidFill>
              <a:prstDash val="sysDash"/>
              <a:tailEnd type="stealth" w="lg" len="lg"/>
            </a:ln>
          </p:spPr>
          <p:style>
            <a:lnRef idx="1">
              <a:schemeClr val="accent1"/>
            </a:lnRef>
            <a:fillRef idx="0">
              <a:schemeClr val="accent1"/>
            </a:fillRef>
            <a:effectRef idx="0">
              <a:schemeClr val="accent1"/>
            </a:effectRef>
            <a:fontRef idx="minor">
              <a:schemeClr val="tx1"/>
            </a:fontRef>
          </p:style>
        </p:cxnSp>
        <p:grpSp>
          <p:nvGrpSpPr>
            <p:cNvPr id="42" name="Group 41"/>
            <p:cNvGrpSpPr>
              <a:grpSpLocks noChangeAspect="1"/>
            </p:cNvGrpSpPr>
            <p:nvPr/>
          </p:nvGrpSpPr>
          <p:grpSpPr>
            <a:xfrm>
              <a:off x="4737271" y="5195756"/>
              <a:ext cx="324000" cy="324000"/>
              <a:chOff x="492" y="17985"/>
              <a:chExt cx="524853" cy="524853"/>
            </a:xfrm>
          </p:grpSpPr>
          <p:sp>
            <p:nvSpPr>
              <p:cNvPr id="49" name="Oval 48"/>
              <p:cNvSpPr/>
              <p:nvPr/>
            </p:nvSpPr>
            <p:spPr>
              <a:xfrm>
                <a:off x="492" y="17985"/>
                <a:ext cx="524853" cy="524853"/>
              </a:xfrm>
              <a:prstGeom prst="ellipse">
                <a:avLst/>
              </a:pr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50"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1600" dirty="0"/>
                  <a:t>1</a:t>
                </a:r>
              </a:p>
            </p:txBody>
          </p:sp>
        </p:grpSp>
        <p:grpSp>
          <p:nvGrpSpPr>
            <p:cNvPr id="43" name="Group 42"/>
            <p:cNvGrpSpPr>
              <a:grpSpLocks noChangeAspect="1"/>
            </p:cNvGrpSpPr>
            <p:nvPr/>
          </p:nvGrpSpPr>
          <p:grpSpPr>
            <a:xfrm>
              <a:off x="7026227" y="5395173"/>
              <a:ext cx="324000" cy="324000"/>
              <a:chOff x="492" y="17985"/>
              <a:chExt cx="524853" cy="524853"/>
            </a:xfrm>
          </p:grpSpPr>
          <p:sp>
            <p:nvSpPr>
              <p:cNvPr id="47" name="Oval 46"/>
              <p:cNvSpPr/>
              <p:nvPr/>
            </p:nvSpPr>
            <p:spPr>
              <a:xfrm>
                <a:off x="492" y="17985"/>
                <a:ext cx="524853" cy="524853"/>
              </a:xfrm>
              <a:prstGeom prst="ellipse">
                <a:avLst/>
              </a:pr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8"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1600" dirty="0"/>
                  <a:t>3</a:t>
                </a:r>
              </a:p>
            </p:txBody>
          </p:sp>
        </p:grpSp>
        <p:grpSp>
          <p:nvGrpSpPr>
            <p:cNvPr id="44" name="Group 43"/>
            <p:cNvGrpSpPr>
              <a:grpSpLocks noChangeAspect="1"/>
            </p:cNvGrpSpPr>
            <p:nvPr/>
          </p:nvGrpSpPr>
          <p:grpSpPr>
            <a:xfrm>
              <a:off x="4966858" y="5678883"/>
              <a:ext cx="324000" cy="324000"/>
              <a:chOff x="492" y="17985"/>
              <a:chExt cx="524853" cy="524853"/>
            </a:xfrm>
          </p:grpSpPr>
          <p:sp>
            <p:nvSpPr>
              <p:cNvPr id="45" name="Oval 44"/>
              <p:cNvSpPr/>
              <p:nvPr/>
            </p:nvSpPr>
            <p:spPr>
              <a:xfrm>
                <a:off x="492" y="17985"/>
                <a:ext cx="524853" cy="524853"/>
              </a:xfrm>
              <a:prstGeom prst="ellipse">
                <a:avLst/>
              </a:pr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46" name="Oval 4"/>
              <p:cNvSpPr/>
              <p:nvPr/>
            </p:nvSpPr>
            <p:spPr>
              <a:xfrm>
                <a:off x="77355" y="94848"/>
                <a:ext cx="371127" cy="3711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algn="ctr" defTabSz="1066378">
                  <a:lnSpc>
                    <a:spcPct val="90000"/>
                  </a:lnSpc>
                  <a:spcBef>
                    <a:spcPct val="0"/>
                  </a:spcBef>
                  <a:spcAft>
                    <a:spcPct val="35000"/>
                  </a:spcAft>
                </a:pPr>
                <a:r>
                  <a:rPr lang="en-US" sz="1600" dirty="0"/>
                  <a:t>2</a:t>
                </a:r>
              </a:p>
            </p:txBody>
          </p:sp>
        </p:grpSp>
      </p:grpSp>
    </p:spTree>
    <p:extLst>
      <p:ext uri="{BB962C8B-B14F-4D97-AF65-F5344CB8AC3E}">
        <p14:creationId xmlns:p14="http://schemas.microsoft.com/office/powerpoint/2010/main" val="179639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a:t>Supported Events</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3760614623"/>
              </p:ext>
            </p:extLst>
          </p:nvPr>
        </p:nvGraphicFramePr>
        <p:xfrm>
          <a:off x="475058" y="1436983"/>
          <a:ext cx="2673986" cy="164592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Site/Web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Site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Web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Web Move</a:t>
                      </a:r>
                      <a:endParaRPr lang="en-US" sz="120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160078084"/>
                  </a:ext>
                </a:extLst>
              </a:tr>
              <a:tr h="252000">
                <a:tc>
                  <a:txBody>
                    <a:bodyPr/>
                    <a:lstStyle/>
                    <a:p>
                      <a:r>
                        <a:rPr lang="pt-PT" sz="1200" dirty="0"/>
                        <a:t>Web Add</a:t>
                      </a:r>
                      <a:endParaRPr lang="en-US" sz="120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84640348"/>
                  </a:ext>
                </a:extLst>
              </a:tr>
              <a:tr h="252000">
                <a:tc>
                  <a:txBody>
                    <a:bodyPr/>
                    <a:lstStyle/>
                    <a:p>
                      <a:r>
                        <a:rPr lang="pt-PT" sz="1200" dirty="0"/>
                        <a:t>Web Provision</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9084160"/>
                  </a:ext>
                </a:extLst>
              </a:tr>
            </a:tbl>
          </a:graphicData>
        </a:graphic>
      </p:graphicFrame>
      <p:sp>
        <p:nvSpPr>
          <p:cNvPr id="5" name="TextBox 4"/>
          <p:cNvSpPr txBox="1"/>
          <p:nvPr/>
        </p:nvSpPr>
        <p:spPr>
          <a:xfrm>
            <a:off x="10422711" y="6209330"/>
            <a:ext cx="1906616" cy="704808"/>
          </a:xfrm>
          <a:prstGeom prst="rect">
            <a:avLst/>
          </a:prstGeom>
          <a:noFill/>
        </p:spPr>
        <p:txBody>
          <a:bodyPr wrap="square" lIns="182880" tIns="146304" rIns="182880" bIns="146304" rtlCol="0">
            <a:spAutoFit/>
          </a:bodyPr>
          <a:lstStyle/>
          <a:p>
            <a:pPr>
              <a:lnSpc>
                <a:spcPct val="90000"/>
              </a:lnSpc>
              <a:spcAft>
                <a:spcPts val="600"/>
              </a:spcAft>
            </a:pPr>
            <a:r>
              <a:rPr lang="en-US" sz="1200" dirty="0">
                <a:solidFill>
                  <a:srgbClr val="00B050"/>
                </a:solidFill>
                <a:sym typeface="Wingdings 2" panose="05020102010507070707" pitchFamily="18" charset="2"/>
              </a:rPr>
              <a:t></a:t>
            </a:r>
            <a:r>
              <a:rPr lang="en-US" sz="1200" dirty="0">
                <a:solidFill>
                  <a:srgbClr val="FF0000"/>
                </a:solidFill>
                <a:sym typeface="Wingdings 2" panose="05020102010507070707" pitchFamily="18" charset="2"/>
              </a:rPr>
              <a:t> </a:t>
            </a:r>
            <a:r>
              <a:rPr lang="pt-PT" sz="1200" dirty="0">
                <a:gradFill>
                  <a:gsLst>
                    <a:gs pos="2917">
                      <a:schemeClr val="tx1"/>
                    </a:gs>
                    <a:gs pos="30000">
                      <a:schemeClr val="tx1"/>
                    </a:gs>
                  </a:gsLst>
                  <a:lin ang="5400000" scaled="0"/>
                </a:gradFill>
              </a:rPr>
              <a:t>Synchronous Event</a:t>
            </a:r>
          </a:p>
          <a:p>
            <a:pPr>
              <a:lnSpc>
                <a:spcPct val="90000"/>
              </a:lnSpc>
              <a:spcAft>
                <a:spcPts val="600"/>
              </a:spcAft>
            </a:pPr>
            <a:r>
              <a:rPr lang="en-US" sz="1200" dirty="0">
                <a:solidFill>
                  <a:srgbClr val="FF0000"/>
                </a:solidFill>
                <a:sym typeface="Wingdings 2" panose="05020102010507070707" pitchFamily="18" charset="2"/>
              </a:rPr>
              <a:t> </a:t>
            </a:r>
            <a:r>
              <a:rPr lang="pt-PT" sz="1200" dirty="0">
                <a:gradFill>
                  <a:gsLst>
                    <a:gs pos="2917">
                      <a:schemeClr val="tx1"/>
                    </a:gs>
                    <a:gs pos="30000">
                      <a:schemeClr val="tx1"/>
                    </a:gs>
                  </a:gsLst>
                  <a:lin ang="5400000" scaled="0"/>
                </a:gradFill>
              </a:rPr>
              <a:t>Asynchronous Event</a:t>
            </a:r>
            <a:endParaRPr lang="en-US" sz="1200" dirty="0" err="1">
              <a:gradFill>
                <a:gsLst>
                  <a:gs pos="2917">
                    <a:schemeClr val="tx1"/>
                  </a:gs>
                  <a:gs pos="30000">
                    <a:schemeClr val="tx1"/>
                  </a:gs>
                </a:gsLst>
                <a:lin ang="5400000" scaled="0"/>
              </a:gradFill>
            </a:endParaRPr>
          </a:p>
        </p:txBody>
      </p:sp>
      <p:graphicFrame>
        <p:nvGraphicFramePr>
          <p:cNvPr id="8" name="Table 7"/>
          <p:cNvGraphicFramePr>
            <a:graphicFrameLocks noGrp="1"/>
          </p:cNvGraphicFramePr>
          <p:nvPr>
            <p:extLst>
              <p:ext uri="{D42A27DB-BD31-4B8C-83A1-F6EECF244321}">
                <p14:modId xmlns:p14="http://schemas.microsoft.com/office/powerpoint/2010/main" val="1718403669"/>
              </p:ext>
            </p:extLst>
          </p:nvPr>
        </p:nvGraphicFramePr>
        <p:xfrm>
          <a:off x="9338798" y="1436983"/>
          <a:ext cx="2673986" cy="164592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Feature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sngStrike" baseline="0" dirty="0"/>
                        <a:t>Feature Activate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sngStrike" baseline="0" dirty="0"/>
                        <a:t>Feature Deactivate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sngStrike" baseline="0" dirty="0"/>
                        <a:t>Feature Install</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160078084"/>
                  </a:ext>
                </a:extLst>
              </a:tr>
              <a:tr h="252000">
                <a:tc>
                  <a:txBody>
                    <a:bodyPr/>
                    <a:lstStyle/>
                    <a:p>
                      <a:r>
                        <a:rPr lang="pt-PT" sz="1200" strike="sngStrike" baseline="0" dirty="0"/>
                        <a:t>Feature Uninstall</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84640348"/>
                  </a:ext>
                </a:extLst>
              </a:tr>
              <a:tr h="252000">
                <a:tc>
                  <a:txBody>
                    <a:bodyPr/>
                    <a:lstStyle/>
                    <a:p>
                      <a:r>
                        <a:rPr lang="pt-PT" sz="1200" strike="sngStrike" baseline="0" dirty="0"/>
                        <a:t>Feature Upgrade</a:t>
                      </a:r>
                      <a:endParaRPr lang="en-US" sz="1200" strike="sng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9084160"/>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070879302"/>
              </p:ext>
            </p:extLst>
          </p:nvPr>
        </p:nvGraphicFramePr>
        <p:xfrm>
          <a:off x="3460555" y="4963009"/>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Workflow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sngStrike" baseline="0" dirty="0"/>
                        <a:t>Workflow Start (2010)</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sngStrike" baseline="0" dirty="0"/>
                        <a:t>Workflow Postpone (2010)</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sngStrike" baseline="0" dirty="0"/>
                        <a:t>Workflow Complete (2010)</a:t>
                      </a:r>
                      <a:endParaRPr lang="en-US" sz="1200" strike="sng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0078084"/>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2002364085"/>
              </p:ext>
            </p:extLst>
          </p:nvPr>
        </p:nvGraphicFramePr>
        <p:xfrm>
          <a:off x="9338798" y="4594087"/>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Entity Instance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noStrike" baseline="0" dirty="0"/>
                        <a:t>Entity Instance Add</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noStrike" baseline="0" dirty="0"/>
                        <a:t>Entity Instance Delete</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noStrike" baseline="0" dirty="0"/>
                        <a:t>Entity Instance Update</a:t>
                      </a:r>
                      <a:endParaRPr lang="en-US" sz="1200" strike="no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0078084"/>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1698696836"/>
              </p:ext>
            </p:extLst>
          </p:nvPr>
        </p:nvGraphicFramePr>
        <p:xfrm>
          <a:off x="9338798" y="3289855"/>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Add-In Lifecycle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Add-In Install</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Add-In Upgrade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Add-In Uninstall</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00B050"/>
                          </a:solidFill>
                          <a:sym typeface="Wingdings 2" panose="05020102010507070707" pitchFamily="18" charset="2"/>
                        </a:rPr>
                        <a:t></a:t>
                      </a: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0078084"/>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3402030382"/>
              </p:ext>
            </p:extLst>
          </p:nvPr>
        </p:nvGraphicFramePr>
        <p:xfrm>
          <a:off x="475058" y="3289855"/>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List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List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List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sngStrike" baseline="0" dirty="0"/>
                        <a:t>Email Reception</a:t>
                      </a:r>
                      <a:endParaRPr lang="en-US" sz="1200" strike="sng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22884038"/>
                  </a:ext>
                </a:extLst>
              </a:tr>
            </a:tbl>
          </a:graphicData>
        </a:graphic>
      </p:graphicFrame>
      <p:graphicFrame>
        <p:nvGraphicFramePr>
          <p:cNvPr id="13" name="Table 12"/>
          <p:cNvGraphicFramePr>
            <a:graphicFrameLocks noGrp="1"/>
          </p:cNvGraphicFramePr>
          <p:nvPr>
            <p:extLst/>
          </p:nvPr>
        </p:nvGraphicFramePr>
        <p:xfrm>
          <a:off x="475058" y="4594087"/>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List Schema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Field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Field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Field Update</a:t>
                      </a:r>
                      <a:endParaRPr lang="en-US" sz="120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59066414"/>
                  </a:ext>
                </a:extLst>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1908182865"/>
              </p:ext>
            </p:extLst>
          </p:nvPr>
        </p:nvGraphicFramePr>
        <p:xfrm>
          <a:off x="3460555" y="1436983"/>
          <a:ext cx="2673986" cy="329184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List Item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Item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Item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Item Update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859066414"/>
                  </a:ext>
                </a:extLst>
              </a:tr>
              <a:tr h="252000">
                <a:tc>
                  <a:txBody>
                    <a:bodyPr/>
                    <a:lstStyle/>
                    <a:p>
                      <a:r>
                        <a:rPr lang="pt-PT" sz="1200" dirty="0"/>
                        <a:t>Item Attachment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963228518"/>
                  </a:ext>
                </a:extLst>
              </a:tr>
              <a:tr h="252000">
                <a:tc>
                  <a:txBody>
                    <a:bodyPr/>
                    <a:lstStyle/>
                    <a:p>
                      <a:r>
                        <a:rPr lang="pt-PT" sz="1200" dirty="0"/>
                        <a:t>Item Attachment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7742428"/>
                  </a:ext>
                </a:extLst>
              </a:tr>
              <a:tr h="252000">
                <a:tc>
                  <a:txBody>
                    <a:bodyPr/>
                    <a:lstStyle/>
                    <a:p>
                      <a:r>
                        <a:rPr lang="pt-PT" sz="1200" dirty="0"/>
                        <a:t>Item Check In</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083026"/>
                  </a:ext>
                </a:extLst>
              </a:tr>
              <a:tr h="252000">
                <a:tc>
                  <a:txBody>
                    <a:bodyPr/>
                    <a:lstStyle/>
                    <a:p>
                      <a:r>
                        <a:rPr lang="pt-PT" sz="1200" dirty="0"/>
                        <a:t>Item Check Out</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851700713"/>
                  </a:ext>
                </a:extLst>
              </a:tr>
              <a:tr h="252000">
                <a:tc>
                  <a:txBody>
                    <a:bodyPr/>
                    <a:lstStyle/>
                    <a:p>
                      <a:r>
                        <a:rPr lang="pt-PT" sz="1200" dirty="0"/>
                        <a:t>Item Uncheck Out</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74129115"/>
                  </a:ext>
                </a:extLst>
              </a:tr>
              <a:tr h="252000">
                <a:tc>
                  <a:txBody>
                    <a:bodyPr/>
                    <a:lstStyle/>
                    <a:p>
                      <a:r>
                        <a:rPr lang="pt-PT" sz="1200" dirty="0"/>
                        <a:t>Item File Move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526981109"/>
                  </a:ext>
                </a:extLst>
              </a:tr>
              <a:tr h="252000">
                <a:tc>
                  <a:txBody>
                    <a:bodyPr/>
                    <a:lstStyle/>
                    <a:p>
                      <a:r>
                        <a:rPr lang="pt-PT" sz="1200" dirty="0"/>
                        <a:t>Item File Convert</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208692956"/>
                  </a:ext>
                </a:extLst>
              </a:tr>
              <a:tr h="252000">
                <a:tc>
                  <a:txBody>
                    <a:bodyPr/>
                    <a:lstStyle/>
                    <a:p>
                      <a:r>
                        <a:rPr lang="pt-PT" sz="1200" strike="noStrike" baseline="0" dirty="0"/>
                        <a:t>Item Version Delete</a:t>
                      </a:r>
                      <a:endParaRPr lang="en-US" sz="1200" strike="no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4213524"/>
                  </a:ext>
                </a:extLst>
              </a:tr>
            </a:tbl>
          </a:graphicData>
        </a:graphic>
      </p:graphicFrame>
      <p:graphicFrame>
        <p:nvGraphicFramePr>
          <p:cNvPr id="15" name="Table 14"/>
          <p:cNvGraphicFramePr>
            <a:graphicFrameLocks noGrp="1"/>
          </p:cNvGraphicFramePr>
          <p:nvPr>
            <p:extLst>
              <p:ext uri="{D42A27DB-BD31-4B8C-83A1-F6EECF244321}">
                <p14:modId xmlns:p14="http://schemas.microsoft.com/office/powerpoint/2010/main" val="2262670702"/>
              </p:ext>
            </p:extLst>
          </p:nvPr>
        </p:nvGraphicFramePr>
        <p:xfrm>
          <a:off x="6399676" y="1436983"/>
          <a:ext cx="2673986" cy="38404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Security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noStrike" baseline="0" dirty="0"/>
                        <a:t>Group Add</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noStrike" baseline="0" dirty="0"/>
                        <a:t>Group Update</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noStrike" baseline="0" dirty="0"/>
                        <a:t>Group Delete</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859066414"/>
                  </a:ext>
                </a:extLst>
              </a:tr>
              <a:tr h="252000">
                <a:tc>
                  <a:txBody>
                    <a:bodyPr/>
                    <a:lstStyle/>
                    <a:p>
                      <a:r>
                        <a:rPr lang="pt-PT" sz="1200" strike="noStrike" baseline="0" dirty="0"/>
                        <a:t>Group User Add</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963228518"/>
                  </a:ext>
                </a:extLst>
              </a:tr>
              <a:tr h="252000">
                <a:tc>
                  <a:txBody>
                    <a:bodyPr/>
                    <a:lstStyle/>
                    <a:p>
                      <a:r>
                        <a:rPr lang="pt-PT" sz="1200" strike="noStrike" baseline="0" dirty="0"/>
                        <a:t>Group User Delete</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7742428"/>
                  </a:ext>
                </a:extLst>
              </a:tr>
              <a:tr h="252000">
                <a:tc>
                  <a:txBody>
                    <a:bodyPr/>
                    <a:lstStyle/>
                    <a:p>
                      <a:r>
                        <a:rPr lang="pt-PT" sz="1200" strike="noStrike" baseline="0" dirty="0"/>
                        <a:t>Role Definition Add</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083026"/>
                  </a:ext>
                </a:extLst>
              </a:tr>
              <a:tr h="252000">
                <a:tc>
                  <a:txBody>
                    <a:bodyPr/>
                    <a:lstStyle/>
                    <a:p>
                      <a:r>
                        <a:rPr lang="pt-PT" sz="1200" strike="noStrike" baseline="0" dirty="0"/>
                        <a:t>Role Definition Delete</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851700713"/>
                  </a:ext>
                </a:extLst>
              </a:tr>
              <a:tr h="252000">
                <a:tc>
                  <a:txBody>
                    <a:bodyPr/>
                    <a:lstStyle/>
                    <a:p>
                      <a:r>
                        <a:rPr lang="pt-PT" sz="1200" strike="noStrike" baseline="0" dirty="0"/>
                        <a:t>Role Definition Update</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74129115"/>
                  </a:ext>
                </a:extLst>
              </a:tr>
              <a:tr h="252000">
                <a:tc>
                  <a:txBody>
                    <a:bodyPr/>
                    <a:lstStyle/>
                    <a:p>
                      <a:r>
                        <a:rPr lang="pt-PT" sz="1200" strike="noStrike" baseline="0" dirty="0"/>
                        <a:t>Role Assignment Add</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526981109"/>
                  </a:ext>
                </a:extLst>
              </a:tr>
              <a:tr h="252000">
                <a:tc>
                  <a:txBody>
                    <a:bodyPr/>
                    <a:lstStyle/>
                    <a:p>
                      <a:r>
                        <a:rPr lang="pt-PT" sz="1200" strike="noStrike" baseline="0" dirty="0"/>
                        <a:t>Role Assignment Delete</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208692956"/>
                  </a:ext>
                </a:extLst>
              </a:tr>
              <a:tr h="252000">
                <a:tc>
                  <a:txBody>
                    <a:bodyPr/>
                    <a:lstStyle/>
                    <a:p>
                      <a:r>
                        <a:rPr lang="pt-PT" sz="1200" strike="noStrike" baseline="0" dirty="0"/>
                        <a:t>Role Assignment Update</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344213524"/>
                  </a:ext>
                </a:extLst>
              </a:tr>
              <a:tr h="252000">
                <a:tc>
                  <a:txBody>
                    <a:bodyPr/>
                    <a:lstStyle/>
                    <a:p>
                      <a:r>
                        <a:rPr lang="pt-PT" sz="1200" strike="noStrike" baseline="0" dirty="0"/>
                        <a:t>Break Inheritance</a:t>
                      </a:r>
                      <a:endParaRPr lang="en-US" sz="1200" strike="noStrike" baseline="0" dirty="0"/>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433454863"/>
                  </a:ext>
                </a:extLst>
              </a:tr>
              <a:tr h="252000">
                <a:tc>
                  <a:txBody>
                    <a:bodyPr/>
                    <a:lstStyle/>
                    <a:p>
                      <a:r>
                        <a:rPr lang="pt-PT" sz="1200" strike="noStrike" baseline="0" dirty="0"/>
                        <a:t>Reset Inheritance</a:t>
                      </a:r>
                      <a:endParaRPr lang="en-US" sz="1200" strike="no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200" dirty="0">
                          <a:solidFill>
                            <a:srgbClr val="00B050"/>
                          </a:solidFill>
                          <a:sym typeface="Wingdings 2" panose="05020102010507070707" pitchFamily="18" charset="2"/>
                        </a:rPr>
                        <a:t></a:t>
                      </a: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61253"/>
                  </a:ext>
                </a:extLst>
              </a:tr>
            </a:tbl>
          </a:graphicData>
        </a:graphic>
      </p:graphicFrame>
      <p:sp>
        <p:nvSpPr>
          <p:cNvPr id="16" name="Footer Placeholder 3"/>
          <p:cNvSpPr>
            <a:spLocks noGrp="1"/>
          </p:cNvSpPr>
          <p:nvPr>
            <p:ph type="ftr" sz="quarter" idx="4294967295"/>
          </p:nvPr>
        </p:nvSpPr>
        <p:spPr>
          <a:xfrm>
            <a:off x="7964488" y="295272"/>
            <a:ext cx="4197350" cy="371475"/>
          </a:xfrm>
          <a:prstGeom prst="rect">
            <a:avLst/>
          </a:prstGeom>
        </p:spPr>
        <p:txBody>
          <a:bodyPr/>
          <a:lstStyle/>
          <a:p>
            <a:pPr algn="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pPr algn="r"/>
            <a:endParaRPr lang="en-US" dirty="0"/>
          </a:p>
        </p:txBody>
      </p:sp>
    </p:spTree>
    <p:extLst>
      <p:ext uri="{BB962C8B-B14F-4D97-AF65-F5344CB8AC3E}">
        <p14:creationId xmlns:p14="http://schemas.microsoft.com/office/powerpoint/2010/main" val="2361532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1360372"/>
          </a:xfrm>
        </p:spPr>
        <p:txBody>
          <a:bodyPr/>
          <a:lstStyle/>
          <a:p>
            <a:r>
              <a:rPr lang="en-US" dirty="0"/>
              <a:t>Event receivers must be registered with SharePoint host</a:t>
            </a:r>
          </a:p>
          <a:p>
            <a:pPr lvl="1"/>
            <a:r>
              <a:rPr lang="en-US" dirty="0"/>
              <a:t>Registration can be declaratively with XML for events occurring in app web</a:t>
            </a:r>
          </a:p>
          <a:p>
            <a:pPr lvl="1"/>
            <a:r>
              <a:rPr lang="en-US" dirty="0"/>
              <a:t>Registration for events occurring in host web requires write procedural code</a:t>
            </a:r>
          </a:p>
        </p:txBody>
      </p:sp>
      <p:sp>
        <p:nvSpPr>
          <p:cNvPr id="9" name="Title 8"/>
          <p:cNvSpPr>
            <a:spLocks noGrp="1"/>
          </p:cNvSpPr>
          <p:nvPr>
            <p:ph type="title"/>
          </p:nvPr>
        </p:nvSpPr>
        <p:spPr/>
        <p:txBody>
          <a:bodyPr/>
          <a:lstStyle/>
          <a:p>
            <a:r>
              <a:rPr lang="pt-PT" dirty="0"/>
              <a:t>Registering Remote Event Receivers</a:t>
            </a:r>
            <a:endParaRPr lang="en-US" dirty="0"/>
          </a:p>
        </p:txBody>
      </p:sp>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pic>
        <p:nvPicPr>
          <p:cNvPr id="25" name="Picture 24"/>
          <p:cNvPicPr>
            <a:picLocks noChangeAspect="1"/>
          </p:cNvPicPr>
          <p:nvPr/>
        </p:nvPicPr>
        <p:blipFill>
          <a:blip r:embed="rId2"/>
          <a:stretch>
            <a:fillRect/>
          </a:stretch>
        </p:blipFill>
        <p:spPr>
          <a:xfrm>
            <a:off x="5061420" y="2955272"/>
            <a:ext cx="6107708" cy="3084392"/>
          </a:xfrm>
          <a:prstGeom prst="rect">
            <a:avLst/>
          </a:prstGeom>
          <a:ln>
            <a:solidFill>
              <a:schemeClr val="tx1">
                <a:lumMod val="95000"/>
                <a:lumOff val="5000"/>
              </a:schemeClr>
            </a:solidFill>
          </a:ln>
          <a:effectLst>
            <a:outerShdw blurRad="50800" dist="38100" dir="2700000" algn="tl" rotWithShape="0">
              <a:prstClr val="black">
                <a:alpha val="40000"/>
              </a:prstClr>
            </a:outerShdw>
          </a:effectLst>
        </p:spPr>
      </p:pic>
      <p:pic>
        <p:nvPicPr>
          <p:cNvPr id="26" name="Picture 25"/>
          <p:cNvPicPr>
            <a:picLocks noChangeAspect="1"/>
          </p:cNvPicPr>
          <p:nvPr/>
        </p:nvPicPr>
        <p:blipFill>
          <a:blip r:embed="rId3"/>
          <a:stretch>
            <a:fillRect/>
          </a:stretch>
        </p:blipFill>
        <p:spPr>
          <a:xfrm>
            <a:off x="1560536" y="2955272"/>
            <a:ext cx="2403027" cy="3084392"/>
          </a:xfrm>
          <a:prstGeom prst="rect">
            <a:avLst/>
          </a:prstGeom>
          <a:ln>
            <a:solidFill>
              <a:schemeClr val="bg1">
                <a:lumMod val="50000"/>
              </a:schemeClr>
            </a:solidFill>
          </a:ln>
          <a:effectLst>
            <a:outerShdw blurRad="50800" dist="38100" dir="2700000" algn="tl" rotWithShape="0">
              <a:prstClr val="black">
                <a:alpha val="40000"/>
              </a:prstClr>
            </a:outerShdw>
          </a:effectLst>
        </p:spPr>
      </p:pic>
      <p:cxnSp>
        <p:nvCxnSpPr>
          <p:cNvPr id="27" name="Straight Arrow Connector 26"/>
          <p:cNvCxnSpPr>
            <a:cxnSpLocks/>
          </p:cNvCxnSpPr>
          <p:nvPr/>
        </p:nvCxnSpPr>
        <p:spPr>
          <a:xfrm>
            <a:off x="2762049" y="4357422"/>
            <a:ext cx="2299371" cy="0"/>
          </a:xfrm>
          <a:prstGeom prst="straightConnector1">
            <a:avLst/>
          </a:prstGeom>
          <a:ln w="38100">
            <a:solidFill>
              <a:schemeClr val="bg1">
                <a:lumMod val="50000"/>
              </a:schemeClr>
            </a:solidFill>
            <a:tailEnd type="stealth" w="lg" len="lg"/>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8911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2"/>
          <a:stretch>
            <a:fillRect/>
          </a:stretch>
        </p:blipFill>
        <p:spPr>
          <a:xfrm>
            <a:off x="0" y="0"/>
            <a:ext cx="3934421" cy="6994525"/>
          </a:xfrm>
          <a:prstGeom prst="rect">
            <a:avLst/>
          </a:prstGeom>
        </p:spPr>
      </p:pic>
      <p:sp>
        <p:nvSpPr>
          <p:cNvPr id="24" name="TextBox 23"/>
          <p:cNvSpPr txBox="1"/>
          <p:nvPr/>
        </p:nvSpPr>
        <p:spPr>
          <a:xfrm>
            <a:off x="4803112" y="763674"/>
            <a:ext cx="3143361" cy="960263"/>
          </a:xfrm>
          <a:prstGeom prst="rect">
            <a:avLst/>
          </a:prstGeom>
          <a:noFill/>
        </p:spPr>
        <p:txBody>
          <a:bodyPr wrap="none" lIns="182880" tIns="146304" rIns="182880" bIns="146304" rtlCol="0">
            <a:spAutoFit/>
          </a:bodyPr>
          <a:lstStyle/>
          <a:p>
            <a:pPr>
              <a:lnSpc>
                <a:spcPct val="90000"/>
              </a:lnSpc>
              <a:spcAft>
                <a:spcPts val="600"/>
              </a:spcAft>
            </a:pPr>
            <a:r>
              <a:rPr lang="pt-PT" sz="4800" dirty="0">
                <a:gradFill>
                  <a:gsLst>
                    <a:gs pos="2917">
                      <a:schemeClr val="tx1"/>
                    </a:gs>
                    <a:gs pos="30000">
                      <a:schemeClr val="tx1"/>
                    </a:gs>
                  </a:gsLst>
                  <a:lin ang="5400000" scaled="0"/>
                </a:gradFill>
                <a:latin typeface="+mj-lt"/>
              </a:rPr>
              <a:t>André Vala</a:t>
            </a:r>
            <a:endParaRPr lang="en-US" sz="4800" dirty="0" err="1">
              <a:gradFill>
                <a:gsLst>
                  <a:gs pos="2917">
                    <a:schemeClr val="tx1"/>
                  </a:gs>
                  <a:gs pos="30000">
                    <a:schemeClr val="tx1"/>
                  </a:gs>
                </a:gsLst>
                <a:lin ang="5400000" scaled="0"/>
              </a:gradFill>
              <a:latin typeface="+mj-lt"/>
            </a:endParaRPr>
          </a:p>
        </p:txBody>
      </p:sp>
      <p:sp>
        <p:nvSpPr>
          <p:cNvPr id="25" name="TextBox 24"/>
          <p:cNvSpPr txBox="1"/>
          <p:nvPr/>
        </p:nvSpPr>
        <p:spPr>
          <a:xfrm>
            <a:off x="4803112" y="1547445"/>
            <a:ext cx="5097549" cy="926407"/>
          </a:xfrm>
          <a:prstGeom prst="rect">
            <a:avLst/>
          </a:prstGeom>
          <a:noFill/>
        </p:spPr>
        <p:txBody>
          <a:bodyPr wrap="none" lIns="182880" tIns="146304" rIns="182880" bIns="146304" rtlCol="0">
            <a:spAutoFit/>
          </a:bodyPr>
          <a:lstStyle/>
          <a:p>
            <a:pPr>
              <a:lnSpc>
                <a:spcPct val="90000"/>
              </a:lnSpc>
              <a:spcAft>
                <a:spcPts val="600"/>
              </a:spcAft>
            </a:pPr>
            <a:r>
              <a:rPr lang="pt-PT" sz="2000" dirty="0">
                <a:solidFill>
                  <a:schemeClr val="tx1">
                    <a:lumMod val="50000"/>
                    <a:lumOff val="50000"/>
                  </a:schemeClr>
                </a:solidFill>
              </a:rPr>
              <a:t>SharePoint Architect &amp; Knowledge Leader</a:t>
            </a:r>
            <a:endParaRPr lang="en-US" sz="2000" dirty="0">
              <a:solidFill>
                <a:schemeClr val="tx1">
                  <a:lumMod val="50000"/>
                  <a:lumOff val="50000"/>
                </a:schemeClr>
              </a:solidFill>
            </a:endParaRPr>
          </a:p>
          <a:p>
            <a:pPr>
              <a:lnSpc>
                <a:spcPct val="90000"/>
              </a:lnSpc>
              <a:spcAft>
                <a:spcPts val="600"/>
              </a:spcAft>
            </a:pPr>
            <a:r>
              <a:rPr lang="pt-PT" sz="2000" dirty="0">
                <a:solidFill>
                  <a:schemeClr val="tx1">
                    <a:lumMod val="50000"/>
                    <a:lumOff val="50000"/>
                  </a:schemeClr>
                </a:solidFill>
              </a:rPr>
              <a:t>Office Servers and Services MVP</a:t>
            </a:r>
          </a:p>
        </p:txBody>
      </p:sp>
      <p:grpSp>
        <p:nvGrpSpPr>
          <p:cNvPr id="26" name="Group 25"/>
          <p:cNvGrpSpPr/>
          <p:nvPr/>
        </p:nvGrpSpPr>
        <p:grpSpPr>
          <a:xfrm>
            <a:off x="4935375" y="3363641"/>
            <a:ext cx="3011098" cy="1765477"/>
            <a:chOff x="1051956" y="4272593"/>
            <a:chExt cx="3011098" cy="1765477"/>
          </a:xfrm>
        </p:grpSpPr>
        <p:sp>
          <p:nvSpPr>
            <p:cNvPr id="27" name="TextBox 26"/>
            <p:cNvSpPr txBox="1"/>
            <p:nvPr/>
          </p:nvSpPr>
          <p:spPr>
            <a:xfrm>
              <a:off x="1515562" y="4755804"/>
              <a:ext cx="2390398" cy="369332"/>
            </a:xfrm>
            <a:prstGeom prst="rect">
              <a:avLst/>
            </a:prstGeom>
            <a:noFill/>
          </p:spPr>
          <p:txBody>
            <a:bodyPr wrap="none" rtlCol="0">
              <a:spAutoFit/>
            </a:bodyPr>
            <a:lstStyle/>
            <a:p>
              <a:pPr>
                <a:spcAft>
                  <a:spcPts val="700"/>
                </a:spcAft>
              </a:pPr>
              <a:r>
                <a:rPr lang="pt-PT" dirty="0">
                  <a:solidFill>
                    <a:schemeClr val="tx1">
                      <a:lumMod val="65000"/>
                      <a:lumOff val="35000"/>
                    </a:schemeClr>
                  </a:solidFill>
                  <a:cs typeface="Consolas" panose="020B0609020204030204" pitchFamily="49" charset="0"/>
                </a:rPr>
                <a:t>https://andrevala.com</a:t>
              </a:r>
            </a:p>
          </p:txBody>
        </p:sp>
        <p:pic>
          <p:nvPicPr>
            <p:cNvPr id="28" name="Picture 27"/>
            <p:cNvPicPr>
              <a:picLocks noChangeAspect="1"/>
            </p:cNvPicPr>
            <p:nvPr/>
          </p:nvPicPr>
          <p:blipFill>
            <a:blip r:embed="rId3">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051956" y="4708685"/>
              <a:ext cx="457200" cy="457200"/>
            </a:xfrm>
            <a:prstGeom prst="rect">
              <a:avLst/>
            </a:prstGeom>
          </p:spPr>
        </p:pic>
        <p:sp>
          <p:nvSpPr>
            <p:cNvPr id="29" name="TextBox 28"/>
            <p:cNvSpPr txBox="1"/>
            <p:nvPr/>
          </p:nvSpPr>
          <p:spPr>
            <a:xfrm>
              <a:off x="1515562" y="4313448"/>
              <a:ext cx="1505540" cy="369332"/>
            </a:xfrm>
            <a:prstGeom prst="rect">
              <a:avLst/>
            </a:prstGeom>
            <a:noFill/>
          </p:spPr>
          <p:txBody>
            <a:bodyPr wrap="none" rtlCol="0">
              <a:spAutoFit/>
            </a:bodyPr>
            <a:lstStyle/>
            <a:p>
              <a:pPr>
                <a:spcAft>
                  <a:spcPts val="700"/>
                </a:spcAft>
              </a:pPr>
              <a:r>
                <a:rPr lang="pt-PT" dirty="0">
                  <a:solidFill>
                    <a:schemeClr val="tx1">
                      <a:lumMod val="65000"/>
                      <a:lumOff val="35000"/>
                    </a:schemeClr>
                  </a:solidFill>
                  <a:cs typeface="Consolas" panose="020B0609020204030204" pitchFamily="49" charset="0"/>
                </a:rPr>
                <a:t>/in/andrevala</a:t>
              </a:r>
              <a:endParaRPr lang="en-US" dirty="0">
                <a:solidFill>
                  <a:schemeClr val="tx1">
                    <a:lumMod val="65000"/>
                    <a:lumOff val="35000"/>
                  </a:schemeClr>
                </a:solidFill>
                <a:cs typeface="Consolas" panose="020B0609020204030204" pitchFamily="49" charset="0"/>
              </a:endParaRPr>
            </a:p>
          </p:txBody>
        </p:sp>
        <p:pic>
          <p:nvPicPr>
            <p:cNvPr id="30" name="Picture 29"/>
            <p:cNvPicPr>
              <a:picLocks noChangeAspect="1"/>
            </p:cNvPicPr>
            <p:nvPr/>
          </p:nvPicPr>
          <p:blipFill>
            <a:blip r:embed="rId4">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051956" y="4272593"/>
              <a:ext cx="457200" cy="457200"/>
            </a:xfrm>
            <a:prstGeom prst="rect">
              <a:avLst/>
            </a:prstGeom>
          </p:spPr>
        </p:pic>
        <p:sp>
          <p:nvSpPr>
            <p:cNvPr id="31" name="TextBox 30"/>
            <p:cNvSpPr txBox="1"/>
            <p:nvPr/>
          </p:nvSpPr>
          <p:spPr>
            <a:xfrm>
              <a:off x="1509156" y="5188004"/>
              <a:ext cx="1470274" cy="369332"/>
            </a:xfrm>
            <a:prstGeom prst="rect">
              <a:avLst/>
            </a:prstGeom>
            <a:noFill/>
          </p:spPr>
          <p:txBody>
            <a:bodyPr wrap="none" rtlCol="0">
              <a:spAutoFit/>
            </a:bodyPr>
            <a:lstStyle/>
            <a:p>
              <a:pPr>
                <a:spcAft>
                  <a:spcPts val="700"/>
                </a:spcAft>
              </a:pPr>
              <a:r>
                <a:rPr lang="pt-PT" dirty="0">
                  <a:solidFill>
                    <a:schemeClr val="tx1">
                      <a:lumMod val="65000"/>
                      <a:lumOff val="35000"/>
                    </a:schemeClr>
                  </a:solidFill>
                  <a:cs typeface="Consolas" panose="020B0609020204030204" pitchFamily="49" charset="0"/>
                </a:rPr>
                <a:t>@</a:t>
              </a:r>
              <a:r>
                <a:rPr lang="pt-PT" dirty="0" err="1">
                  <a:solidFill>
                    <a:schemeClr val="tx1">
                      <a:lumMod val="65000"/>
                      <a:lumOff val="35000"/>
                    </a:schemeClr>
                  </a:solidFill>
                  <a:cs typeface="Consolas" panose="020B0609020204030204" pitchFamily="49" charset="0"/>
                </a:rPr>
                <a:t>atomicvee</a:t>
              </a:r>
              <a:endParaRPr lang="pt-PT" dirty="0">
                <a:solidFill>
                  <a:schemeClr val="tx1">
                    <a:lumMod val="65000"/>
                    <a:lumOff val="35000"/>
                  </a:schemeClr>
                </a:solidFill>
                <a:cs typeface="Consolas" panose="020B0609020204030204" pitchFamily="49" charset="0"/>
              </a:endParaRPr>
            </a:p>
          </p:txBody>
        </p:sp>
        <p:pic>
          <p:nvPicPr>
            <p:cNvPr id="32" name="Picture 31"/>
            <p:cNvPicPr>
              <a:picLocks noChangeAspect="1"/>
            </p:cNvPicPr>
            <p:nvPr/>
          </p:nvPicPr>
          <p:blipFill>
            <a:blip r:embed="rId5">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051956" y="5144777"/>
              <a:ext cx="457200" cy="457200"/>
            </a:xfrm>
            <a:prstGeom prst="rect">
              <a:avLst/>
            </a:prstGeom>
          </p:spPr>
        </p:pic>
        <p:sp>
          <p:nvSpPr>
            <p:cNvPr id="33" name="TextBox 32"/>
            <p:cNvSpPr txBox="1"/>
            <p:nvPr/>
          </p:nvSpPr>
          <p:spPr>
            <a:xfrm>
              <a:off x="1515562" y="5624804"/>
              <a:ext cx="2547492" cy="369332"/>
            </a:xfrm>
            <a:prstGeom prst="rect">
              <a:avLst/>
            </a:prstGeom>
            <a:noFill/>
          </p:spPr>
          <p:txBody>
            <a:bodyPr wrap="none" rtlCol="0">
              <a:spAutoFit/>
            </a:bodyPr>
            <a:lstStyle/>
            <a:p>
              <a:pPr>
                <a:spcAft>
                  <a:spcPts val="700"/>
                </a:spcAft>
              </a:pPr>
              <a:r>
                <a:rPr lang="pt-PT" dirty="0">
                  <a:solidFill>
                    <a:schemeClr val="tx1">
                      <a:lumMod val="65000"/>
                      <a:lumOff val="35000"/>
                    </a:schemeClr>
                  </a:solidFill>
                  <a:cs typeface="Consolas" panose="020B0609020204030204" pitchFamily="49" charset="0"/>
                </a:rPr>
                <a:t>andre.vala@gmail.com</a:t>
              </a:r>
              <a:endParaRPr lang="en-US" dirty="0">
                <a:solidFill>
                  <a:schemeClr val="tx1">
                    <a:lumMod val="65000"/>
                    <a:lumOff val="35000"/>
                  </a:schemeClr>
                </a:solidFill>
                <a:cs typeface="Consolas" panose="020B0609020204030204" pitchFamily="49" charset="0"/>
              </a:endParaRPr>
            </a:p>
          </p:txBody>
        </p:sp>
        <p:pic>
          <p:nvPicPr>
            <p:cNvPr id="34" name="Picture 33"/>
            <p:cNvPicPr>
              <a:picLocks noChangeAspect="1"/>
            </p:cNvPicPr>
            <p:nvPr/>
          </p:nvPicPr>
          <p:blipFill>
            <a:blip r:embed="rId6">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051956" y="5580870"/>
              <a:ext cx="457200" cy="457200"/>
            </a:xfrm>
            <a:prstGeom prst="rect">
              <a:avLst/>
            </a:prstGeom>
          </p:spPr>
        </p:pic>
      </p:grpSp>
      <p:pic>
        <p:nvPicPr>
          <p:cNvPr id="35" name="Picture 34"/>
          <p:cNvPicPr>
            <a:picLocks noChangeAspect="1"/>
          </p:cNvPicPr>
          <p:nvPr/>
        </p:nvPicPr>
        <p:blipFill>
          <a:blip r:embed="rId7"/>
          <a:stretch>
            <a:fillRect/>
          </a:stretch>
        </p:blipFill>
        <p:spPr>
          <a:xfrm>
            <a:off x="10121724" y="5754990"/>
            <a:ext cx="1985733" cy="981140"/>
          </a:xfrm>
          <a:prstGeom prst="rect">
            <a:avLst/>
          </a:prstGeom>
        </p:spPr>
      </p:pic>
      <p:pic>
        <p:nvPicPr>
          <p:cNvPr id="19" name="Picture 18"/>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91949" y="6150619"/>
            <a:ext cx="1605508" cy="647762"/>
          </a:xfrm>
          <a:prstGeom prst="rect">
            <a:avLst/>
          </a:prstGeom>
        </p:spPr>
      </p:pic>
    </p:spTree>
    <p:extLst>
      <p:ext uri="{BB962C8B-B14F-4D97-AF65-F5344CB8AC3E}">
        <p14:creationId xmlns:p14="http://schemas.microsoft.com/office/powerpoint/2010/main" val="2040402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2037481"/>
          </a:xfrm>
        </p:spPr>
        <p:txBody>
          <a:bodyPr/>
          <a:lstStyle/>
          <a:p>
            <a:r>
              <a:rPr lang="en-US" dirty="0"/>
              <a:t>Remote event receiver implemented with .svc file</a:t>
            </a:r>
          </a:p>
          <a:p>
            <a:pPr lvl="1"/>
            <a:r>
              <a:rPr lang="en-US" dirty="0"/>
              <a:t>Event receiver code written as C# code code-behind .svc file </a:t>
            </a:r>
          </a:p>
          <a:p>
            <a:pPr lvl="1"/>
            <a:r>
              <a:rPr lang="en-US" dirty="0"/>
              <a:t>Event receiver is a class that implements </a:t>
            </a:r>
            <a:r>
              <a:rPr lang="en-US" b="1" dirty="0" err="1"/>
              <a:t>IRemoteEventService</a:t>
            </a:r>
            <a:endParaRPr lang="en-US" b="1" dirty="0"/>
          </a:p>
          <a:p>
            <a:pPr lvl="1"/>
            <a:r>
              <a:rPr lang="en-US" b="1" dirty="0" err="1"/>
              <a:t>ProcessEvent</a:t>
            </a:r>
            <a:r>
              <a:rPr lang="en-US" dirty="0"/>
              <a:t> method executes when two-way event is triggered</a:t>
            </a:r>
          </a:p>
          <a:p>
            <a:pPr lvl="1"/>
            <a:r>
              <a:rPr lang="en-US" b="1" dirty="0" err="1"/>
              <a:t>ProcessOneWayEvent</a:t>
            </a:r>
            <a:r>
              <a:rPr lang="en-US" dirty="0"/>
              <a:t> method executes when one-way event is triggered</a:t>
            </a:r>
          </a:p>
        </p:txBody>
      </p:sp>
      <p:sp>
        <p:nvSpPr>
          <p:cNvPr id="9" name="Title 8"/>
          <p:cNvSpPr>
            <a:spLocks noGrp="1"/>
          </p:cNvSpPr>
          <p:nvPr>
            <p:ph type="title"/>
          </p:nvPr>
        </p:nvSpPr>
        <p:spPr/>
        <p:txBody>
          <a:bodyPr/>
          <a:lstStyle/>
          <a:p>
            <a:r>
              <a:rPr lang="pt-PT" dirty="0"/>
              <a:t>The Remote Event Receiver Entry Point</a:t>
            </a:r>
            <a:endParaRPr lang="en-US" dirty="0"/>
          </a:p>
        </p:txBody>
      </p:sp>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pic>
        <p:nvPicPr>
          <p:cNvPr id="8" name="Picture 7"/>
          <p:cNvPicPr>
            <a:picLocks noChangeAspect="1"/>
          </p:cNvPicPr>
          <p:nvPr/>
        </p:nvPicPr>
        <p:blipFill>
          <a:blip r:embed="rId2"/>
          <a:stretch>
            <a:fillRect/>
          </a:stretch>
        </p:blipFill>
        <p:spPr>
          <a:xfrm>
            <a:off x="4802910" y="3813500"/>
            <a:ext cx="6762994" cy="2936857"/>
          </a:xfrm>
          <a:prstGeom prst="rect">
            <a:avLst/>
          </a:prstGeom>
          <a:ln>
            <a:solidFill>
              <a:schemeClr val="tx1">
                <a:lumMod val="75000"/>
                <a:lumOff val="25000"/>
              </a:schemeClr>
            </a:solidFill>
          </a:ln>
          <a:effectLst>
            <a:outerShdw blurRad="50800" dist="38100" dir="2700000" algn="tl" rotWithShape="0">
              <a:prstClr val="black">
                <a:alpha val="40000"/>
              </a:prstClr>
            </a:outerShdw>
          </a:effectLst>
        </p:spPr>
      </p:pic>
      <p:pic>
        <p:nvPicPr>
          <p:cNvPr id="10" name="Picture 9"/>
          <p:cNvPicPr>
            <a:picLocks noChangeAspect="1"/>
          </p:cNvPicPr>
          <p:nvPr/>
        </p:nvPicPr>
        <p:blipFill>
          <a:blip r:embed="rId3"/>
          <a:stretch>
            <a:fillRect/>
          </a:stretch>
        </p:blipFill>
        <p:spPr>
          <a:xfrm>
            <a:off x="1459258" y="3771296"/>
            <a:ext cx="2320965" cy="2979061"/>
          </a:xfrm>
          <a:prstGeom prst="rect">
            <a:avLst/>
          </a:prstGeom>
          <a:ln>
            <a:solidFill>
              <a:schemeClr val="bg1">
                <a:lumMod val="50000"/>
              </a:schemeClr>
            </a:solidFill>
          </a:ln>
          <a:effectLst>
            <a:outerShdw blurRad="50800" dist="38100" dir="2700000" algn="tl" rotWithShape="0">
              <a:prstClr val="black">
                <a:alpha val="40000"/>
              </a:prstClr>
            </a:outerShdw>
          </a:effectLst>
        </p:spPr>
      </p:pic>
      <p:cxnSp>
        <p:nvCxnSpPr>
          <p:cNvPr id="11" name="Straight Arrow Connector 10"/>
          <p:cNvCxnSpPr>
            <a:cxnSpLocks/>
            <a:endCxn id="8" idx="1"/>
          </p:cNvCxnSpPr>
          <p:nvPr/>
        </p:nvCxnSpPr>
        <p:spPr>
          <a:xfrm flipV="1">
            <a:off x="3313471" y="5281929"/>
            <a:ext cx="1489439" cy="902562"/>
          </a:xfrm>
          <a:prstGeom prst="straightConnector1">
            <a:avLst/>
          </a:prstGeom>
          <a:ln w="38100">
            <a:solidFill>
              <a:schemeClr val="bg1">
                <a:lumMod val="50000"/>
              </a:schemeClr>
            </a:solidFill>
            <a:tailEnd type="stealth" w="lg" len="lg"/>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226609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1698927"/>
          </a:xfrm>
        </p:spPr>
        <p:txBody>
          <a:bodyPr/>
          <a:lstStyle/>
          <a:p>
            <a:r>
              <a:rPr lang="en-US" dirty="0"/>
              <a:t>Passed as parameter</a:t>
            </a:r>
          </a:p>
          <a:p>
            <a:pPr lvl="1"/>
            <a:r>
              <a:rPr lang="en-US" dirty="0"/>
              <a:t>Provides you with contextual information about the current event</a:t>
            </a:r>
          </a:p>
          <a:p>
            <a:pPr lvl="1"/>
            <a:r>
              <a:rPr lang="en-US" dirty="0"/>
              <a:t>Make it possible to determine </a:t>
            </a:r>
            <a:r>
              <a:rPr lang="en-US" b="1" dirty="0"/>
              <a:t>event type </a:t>
            </a:r>
            <a:r>
              <a:rPr lang="en-US" dirty="0"/>
              <a:t>and </a:t>
            </a:r>
            <a:r>
              <a:rPr lang="en-US" b="1" dirty="0"/>
              <a:t>event</a:t>
            </a:r>
            <a:r>
              <a:rPr lang="en-US" dirty="0"/>
              <a:t> </a:t>
            </a:r>
            <a:r>
              <a:rPr lang="en-US" b="1" dirty="0"/>
              <a:t>target</a:t>
            </a:r>
            <a:r>
              <a:rPr lang="en-US" dirty="0"/>
              <a:t> object</a:t>
            </a:r>
          </a:p>
          <a:p>
            <a:pPr lvl="1"/>
            <a:r>
              <a:rPr lang="en-US" dirty="0"/>
              <a:t>Makes it possible to read user input to perform validation</a:t>
            </a:r>
          </a:p>
        </p:txBody>
      </p:sp>
      <p:sp>
        <p:nvSpPr>
          <p:cNvPr id="9" name="Title 8"/>
          <p:cNvSpPr>
            <a:spLocks noGrp="1"/>
          </p:cNvSpPr>
          <p:nvPr>
            <p:ph type="title"/>
          </p:nvPr>
        </p:nvSpPr>
        <p:spPr/>
        <p:txBody>
          <a:bodyPr/>
          <a:lstStyle/>
          <a:p>
            <a:r>
              <a:rPr lang="pt-PT" dirty="0"/>
              <a:t>SPRemoteEventProperties</a:t>
            </a:r>
            <a:endParaRPr lang="en-US" dirty="0"/>
          </a:p>
        </p:txBody>
      </p:sp>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pic>
        <p:nvPicPr>
          <p:cNvPr id="12" name="Picture 11"/>
          <p:cNvPicPr>
            <a:picLocks noChangeAspect="1"/>
          </p:cNvPicPr>
          <p:nvPr/>
        </p:nvPicPr>
        <p:blipFill>
          <a:blip r:embed="rId2"/>
          <a:stretch>
            <a:fillRect/>
          </a:stretch>
        </p:blipFill>
        <p:spPr>
          <a:xfrm>
            <a:off x="1886515" y="3305731"/>
            <a:ext cx="8663445" cy="2809766"/>
          </a:xfrm>
          <a:prstGeom prst="rect">
            <a:avLst/>
          </a:prstGeom>
          <a:ln>
            <a:solidFill>
              <a:schemeClr val="bg1">
                <a:lumMod val="50000"/>
              </a:schemeClr>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222544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1360372"/>
          </a:xfrm>
        </p:spPr>
        <p:txBody>
          <a:bodyPr/>
          <a:lstStyle/>
          <a:p>
            <a:r>
              <a:rPr lang="en-US" dirty="0" err="1"/>
              <a:t>ProcessEvent</a:t>
            </a:r>
            <a:r>
              <a:rPr lang="en-US" dirty="0"/>
              <a:t> </a:t>
            </a:r>
            <a:r>
              <a:rPr lang="en-US" b="1" u="sng" dirty="0"/>
              <a:t>must</a:t>
            </a:r>
            <a:r>
              <a:rPr lang="en-US" dirty="0"/>
              <a:t> return </a:t>
            </a:r>
            <a:r>
              <a:rPr lang="en-US" dirty="0" err="1"/>
              <a:t>SPRemoveEventResult</a:t>
            </a:r>
            <a:r>
              <a:rPr lang="en-US" dirty="0"/>
              <a:t> object</a:t>
            </a:r>
          </a:p>
          <a:p>
            <a:pPr lvl="1"/>
            <a:r>
              <a:rPr lang="en-US" dirty="0"/>
              <a:t>Makes it possible to </a:t>
            </a:r>
            <a:r>
              <a:rPr lang="en-US" b="1" dirty="0"/>
              <a:t>cancel user action </a:t>
            </a:r>
            <a:r>
              <a:rPr lang="en-US" dirty="0"/>
              <a:t>when user input is invalid</a:t>
            </a:r>
          </a:p>
          <a:p>
            <a:pPr lvl="1"/>
            <a:r>
              <a:rPr lang="en-US" dirty="0"/>
              <a:t>Makes it possible to update user input when processing a “before” event</a:t>
            </a:r>
          </a:p>
        </p:txBody>
      </p:sp>
      <p:sp>
        <p:nvSpPr>
          <p:cNvPr id="9" name="Title 8"/>
          <p:cNvSpPr>
            <a:spLocks noGrp="1"/>
          </p:cNvSpPr>
          <p:nvPr>
            <p:ph type="title"/>
          </p:nvPr>
        </p:nvSpPr>
        <p:spPr/>
        <p:txBody>
          <a:bodyPr/>
          <a:lstStyle/>
          <a:p>
            <a:r>
              <a:rPr lang="en-US" dirty="0" err="1"/>
              <a:t>SPRemoteEventResult</a:t>
            </a:r>
            <a:endParaRPr lang="en-US" dirty="0"/>
          </a:p>
        </p:txBody>
      </p:sp>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pic>
        <p:nvPicPr>
          <p:cNvPr id="6" name="Picture 5"/>
          <p:cNvPicPr>
            <a:picLocks noChangeAspect="1"/>
          </p:cNvPicPr>
          <p:nvPr/>
        </p:nvPicPr>
        <p:blipFill>
          <a:blip r:embed="rId2"/>
          <a:stretch>
            <a:fillRect/>
          </a:stretch>
        </p:blipFill>
        <p:spPr>
          <a:xfrm>
            <a:off x="1865805" y="3267539"/>
            <a:ext cx="8704864" cy="2438527"/>
          </a:xfrm>
          <a:prstGeom prst="rect">
            <a:avLst/>
          </a:prstGeom>
          <a:ln>
            <a:solidFill>
              <a:schemeClr val="bg1">
                <a:lumMod val="50000"/>
              </a:schemeClr>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110211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Example “Before” Event</a:t>
            </a:r>
          </a:p>
        </p:txBody>
      </p:sp>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pic>
        <p:nvPicPr>
          <p:cNvPr id="10" name="Picture 9"/>
          <p:cNvPicPr>
            <a:picLocks noChangeAspect="1"/>
          </p:cNvPicPr>
          <p:nvPr/>
        </p:nvPicPr>
        <p:blipFill>
          <a:blip r:embed="rId2"/>
          <a:stretch>
            <a:fillRect/>
          </a:stretch>
        </p:blipFill>
        <p:spPr>
          <a:xfrm>
            <a:off x="1022556" y="1301338"/>
            <a:ext cx="10393730" cy="4988044"/>
          </a:xfrm>
          <a:prstGeom prst="rect">
            <a:avLst/>
          </a:prstGeom>
          <a:ln>
            <a:noFill/>
          </a:ln>
          <a:effectLst/>
        </p:spPr>
      </p:pic>
    </p:spTree>
    <p:extLst>
      <p:ext uri="{BB962C8B-B14F-4D97-AF65-F5344CB8AC3E}">
        <p14:creationId xmlns:p14="http://schemas.microsoft.com/office/powerpoint/2010/main" val="4045086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Example “After” Event</a:t>
            </a:r>
          </a:p>
        </p:txBody>
      </p:sp>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pic>
        <p:nvPicPr>
          <p:cNvPr id="6" name="Picture 5"/>
          <p:cNvPicPr>
            <a:picLocks noChangeAspect="1"/>
          </p:cNvPicPr>
          <p:nvPr/>
        </p:nvPicPr>
        <p:blipFill>
          <a:blip r:embed="rId2"/>
          <a:stretch>
            <a:fillRect/>
          </a:stretch>
        </p:blipFill>
        <p:spPr>
          <a:xfrm>
            <a:off x="1218796" y="1749299"/>
            <a:ext cx="10001250" cy="3962400"/>
          </a:xfrm>
          <a:prstGeom prst="rect">
            <a:avLst/>
          </a:prstGeom>
          <a:ln>
            <a:noFill/>
          </a:ln>
        </p:spPr>
      </p:pic>
    </p:spTree>
    <p:extLst>
      <p:ext uri="{BB962C8B-B14F-4D97-AF65-F5344CB8AC3E}">
        <p14:creationId xmlns:p14="http://schemas.microsoft.com/office/powerpoint/2010/main" val="2360281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1698927"/>
          </a:xfrm>
        </p:spPr>
        <p:txBody>
          <a:bodyPr/>
          <a:lstStyle/>
          <a:p>
            <a:r>
              <a:rPr lang="en-US" dirty="0"/>
              <a:t>SharePoint add-in model support add-in events</a:t>
            </a:r>
          </a:p>
          <a:p>
            <a:pPr lvl="1"/>
            <a:r>
              <a:rPr lang="en-US" dirty="0"/>
              <a:t>Add-in events for installation, upgrade and uninstall</a:t>
            </a:r>
          </a:p>
          <a:p>
            <a:pPr lvl="1"/>
            <a:r>
              <a:rPr lang="en-US" dirty="0"/>
              <a:t>Added to add-in project using property sheet</a:t>
            </a:r>
          </a:p>
          <a:p>
            <a:pPr lvl="1"/>
            <a:r>
              <a:rPr lang="en-US" dirty="0"/>
              <a:t>Implemented as a remote event receiver</a:t>
            </a:r>
          </a:p>
        </p:txBody>
      </p:sp>
      <p:sp>
        <p:nvSpPr>
          <p:cNvPr id="9" name="Title 8"/>
          <p:cNvSpPr>
            <a:spLocks noGrp="1"/>
          </p:cNvSpPr>
          <p:nvPr>
            <p:ph type="title"/>
          </p:nvPr>
        </p:nvSpPr>
        <p:spPr/>
        <p:txBody>
          <a:bodyPr/>
          <a:lstStyle/>
          <a:p>
            <a:r>
              <a:rPr lang="en-US" dirty="0"/>
              <a:t>Add-In Lifecycle Events</a:t>
            </a:r>
          </a:p>
        </p:txBody>
      </p:sp>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pic>
        <p:nvPicPr>
          <p:cNvPr id="7" name="Picture 6"/>
          <p:cNvPicPr/>
          <p:nvPr/>
        </p:nvPicPr>
        <p:blipFill>
          <a:blip r:embed="rId2">
            <a:extLst>
              <a:ext uri="{28A0092B-C50C-407E-A947-70E740481C1C}">
                <a14:useLocalDpi xmlns:a14="http://schemas.microsoft.com/office/drawing/2010/main" val="0"/>
              </a:ext>
            </a:extLst>
          </a:blip>
          <a:srcRect/>
          <a:stretch>
            <a:fillRect/>
          </a:stretch>
        </p:blipFill>
        <p:spPr bwMode="auto">
          <a:xfrm>
            <a:off x="7295103" y="2502039"/>
            <a:ext cx="4205125" cy="3528952"/>
          </a:xfrm>
          <a:prstGeom prst="rect">
            <a:avLst/>
          </a:prstGeom>
          <a:ln>
            <a:solidFill>
              <a:schemeClr val="bg1">
                <a:lumMod val="50000"/>
              </a:schemeClr>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161557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683264"/>
          </a:xfrm>
        </p:spPr>
        <p:txBody>
          <a:bodyPr/>
          <a:lstStyle/>
          <a:p>
            <a:pPr marL="0" indent="0">
              <a:buNone/>
            </a:pPr>
            <a:r>
              <a:rPr lang="en-US" dirty="0"/>
              <a:t>Declaratively registered in AppManifest.xml</a:t>
            </a:r>
          </a:p>
        </p:txBody>
      </p:sp>
      <p:sp>
        <p:nvSpPr>
          <p:cNvPr id="9" name="Title 8"/>
          <p:cNvSpPr>
            <a:spLocks noGrp="1"/>
          </p:cNvSpPr>
          <p:nvPr>
            <p:ph type="title"/>
          </p:nvPr>
        </p:nvSpPr>
        <p:spPr/>
        <p:txBody>
          <a:bodyPr/>
          <a:lstStyle/>
          <a:p>
            <a:r>
              <a:rPr lang="en-US" dirty="0"/>
              <a:t>Add-In Lifecycle Event Registration</a:t>
            </a:r>
          </a:p>
        </p:txBody>
      </p:sp>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pic>
        <p:nvPicPr>
          <p:cNvPr id="6" name="Picture 5"/>
          <p:cNvPicPr>
            <a:picLocks noChangeAspect="1"/>
          </p:cNvPicPr>
          <p:nvPr/>
        </p:nvPicPr>
        <p:blipFill>
          <a:blip r:embed="rId2"/>
          <a:stretch>
            <a:fillRect/>
          </a:stretch>
        </p:blipFill>
        <p:spPr>
          <a:xfrm>
            <a:off x="1169562" y="2331656"/>
            <a:ext cx="10097351" cy="3385409"/>
          </a:xfrm>
          <a:prstGeom prst="rect">
            <a:avLst/>
          </a:prstGeom>
          <a:ln>
            <a:solidFill>
              <a:schemeClr val="bg1">
                <a:lumMod val="50000"/>
              </a:schemeClr>
            </a:solidFill>
          </a:ln>
          <a:effectLst>
            <a:outerShdw blurRad="50800" dist="38100" dir="2700000" algn="tl" rotWithShape="0">
              <a:prstClr val="black">
                <a:alpha val="40000"/>
              </a:prstClr>
            </a:outerShdw>
          </a:effectLst>
        </p:spPr>
      </p:pic>
      <p:sp>
        <p:nvSpPr>
          <p:cNvPr id="8" name="Rounded Rectangle 5"/>
          <p:cNvSpPr/>
          <p:nvPr/>
        </p:nvSpPr>
        <p:spPr bwMode="auto">
          <a:xfrm>
            <a:off x="1587639" y="4069582"/>
            <a:ext cx="9586128" cy="285499"/>
          </a:xfrm>
          <a:prstGeom prst="roundRect">
            <a:avLst/>
          </a:prstGeom>
          <a:noFill/>
          <a:ln w="38100">
            <a:solidFill>
              <a:srgbClr val="FF0000"/>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algn="ctr" defTabSz="932290" fontAlgn="base">
              <a:spcBef>
                <a:spcPct val="0"/>
              </a:spcBef>
              <a:spcAft>
                <a:spcPct val="0"/>
              </a:spcAft>
            </a:pPr>
            <a:endParaRPr lang="en-US" sz="2244"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262817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1698927"/>
          </a:xfrm>
        </p:spPr>
        <p:txBody>
          <a:bodyPr/>
          <a:lstStyle/>
          <a:p>
            <a:r>
              <a:rPr lang="pt-PT" dirty="0"/>
              <a:t>Debugging in Office 365</a:t>
            </a:r>
          </a:p>
          <a:p>
            <a:pPr lvl="1"/>
            <a:r>
              <a:rPr lang="pt-PT" dirty="0"/>
              <a:t>Addresses with </a:t>
            </a:r>
            <a:r>
              <a:rPr lang="pt-PT" b="1" dirty="0"/>
              <a:t>http://localhost </a:t>
            </a:r>
            <a:r>
              <a:rPr lang="pt-PT" dirty="0"/>
              <a:t>will not work</a:t>
            </a:r>
          </a:p>
          <a:p>
            <a:pPr lvl="1"/>
            <a:r>
              <a:rPr lang="pt-PT" dirty="0"/>
              <a:t>You must use an Azure Service Bus Namespace to expose your service</a:t>
            </a:r>
            <a:endParaRPr lang="en-US" dirty="0"/>
          </a:p>
          <a:p>
            <a:pPr lvl="1"/>
            <a:r>
              <a:rPr lang="pt-PT" dirty="0"/>
              <a:t>V</a:t>
            </a:r>
            <a:r>
              <a:rPr lang="en-US" dirty="0" err="1"/>
              <a:t>isual</a:t>
            </a:r>
            <a:r>
              <a:rPr lang="en-US" dirty="0"/>
              <a:t> Studio has native support for debugging via Azure Services Bus</a:t>
            </a:r>
          </a:p>
        </p:txBody>
      </p:sp>
      <p:sp>
        <p:nvSpPr>
          <p:cNvPr id="9" name="Title 8"/>
          <p:cNvSpPr>
            <a:spLocks noGrp="1"/>
          </p:cNvSpPr>
          <p:nvPr>
            <p:ph type="title"/>
          </p:nvPr>
        </p:nvSpPr>
        <p:spPr/>
        <p:txBody>
          <a:bodyPr/>
          <a:lstStyle/>
          <a:p>
            <a:r>
              <a:rPr lang="pt-PT" dirty="0"/>
              <a:t>Debugging</a:t>
            </a:r>
            <a:endParaRPr lang="en-US" dirty="0"/>
          </a:p>
        </p:txBody>
      </p:sp>
      <p:sp>
        <p:nvSpPr>
          <p:cNvPr id="14" name="Footer Placeholder 3"/>
          <p:cNvSpPr>
            <a:spLocks noGrp="1"/>
          </p:cNvSpPr>
          <p:nvPr>
            <p:ph type="ftr" sz="quarter" idx="11"/>
          </p:nvPr>
        </p:nvSpPr>
        <p:spPr>
          <a:xfrm>
            <a:off x="7964488" y="295272"/>
            <a:ext cx="4197350" cy="371475"/>
          </a:xfrm>
        </p:spPr>
        <p:txBody>
          <a:bodyPr/>
          <a:lstStyle/>
          <a:p>
            <a:pPr>
              <a:defRPr/>
            </a:pPr>
            <a:r>
              <a:rPr lang="en-US" sz="1400" dirty="0">
                <a:solidFill>
                  <a:srgbClr val="00B050"/>
                </a:solidFill>
                <a:latin typeface="Segoe UI Black" panose="020B0A02040204020203" pitchFamily="34" charset="0"/>
                <a:ea typeface="Segoe UI Black" panose="020B0A02040204020203" pitchFamily="34" charset="0"/>
                <a:cs typeface="Segoe UI Black" panose="020B0A02040204020203" pitchFamily="34" charset="0"/>
              </a:rPr>
              <a:t>3</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Remote Event Receivers</a:t>
            </a:r>
          </a:p>
          <a:p>
            <a:endParaRPr lang="en-US" dirty="0"/>
          </a:p>
        </p:txBody>
      </p:sp>
    </p:spTree>
    <p:extLst>
      <p:ext uri="{BB962C8B-B14F-4D97-AF65-F5344CB8AC3E}">
        <p14:creationId xmlns:p14="http://schemas.microsoft.com/office/powerpoint/2010/main" val="1331116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a:t>Remote Event Receivers</a:t>
            </a:r>
            <a:endParaRPr lang="en-US" dirty="0"/>
          </a:p>
        </p:txBody>
      </p:sp>
      <p:sp>
        <p:nvSpPr>
          <p:cNvPr id="3" name="Text Placeholder 2"/>
          <p:cNvSpPr>
            <a:spLocks noGrp="1"/>
          </p:cNvSpPr>
          <p:nvPr>
            <p:ph type="body" sz="quarter" idx="12"/>
          </p:nvPr>
        </p:nvSpPr>
        <p:spPr/>
        <p:txBody>
          <a:bodyPr/>
          <a:lstStyle/>
          <a:p>
            <a:r>
              <a:rPr lang="pt-PT" dirty="0"/>
              <a:t>DEMO</a:t>
            </a:r>
            <a:endParaRPr lang="en-US" dirty="0"/>
          </a:p>
        </p:txBody>
      </p:sp>
    </p:spTree>
    <p:extLst>
      <p:ext uri="{BB962C8B-B14F-4D97-AF65-F5344CB8AC3E}">
        <p14:creationId xmlns:p14="http://schemas.microsoft.com/office/powerpoint/2010/main" val="13912014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a:t>SharePoint </a:t>
            </a:r>
            <a:r>
              <a:rPr lang="en-US" dirty="0" err="1"/>
              <a:t>Webhooks</a:t>
            </a:r>
            <a:endParaRPr lang="en-US" dirty="0"/>
          </a:p>
        </p:txBody>
      </p:sp>
      <p:sp>
        <p:nvSpPr>
          <p:cNvPr id="3" name="Text Placeholder 2"/>
          <p:cNvSpPr>
            <a:spLocks noGrp="1"/>
          </p:cNvSpPr>
          <p:nvPr>
            <p:ph type="body" sz="quarter" idx="12"/>
          </p:nvPr>
        </p:nvSpPr>
        <p:spPr/>
        <p:txBody>
          <a:bodyPr/>
          <a:lstStyle/>
          <a:p>
            <a:r>
              <a:rPr lang="en-US" dirty="0"/>
              <a:t>4</a:t>
            </a:r>
          </a:p>
        </p:txBody>
      </p:sp>
    </p:spTree>
    <p:extLst>
      <p:ext uri="{BB962C8B-B14F-4D97-AF65-F5344CB8AC3E}">
        <p14:creationId xmlns:p14="http://schemas.microsoft.com/office/powerpoint/2010/main" val="572390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Agenda</a:t>
            </a:r>
            <a:br>
              <a:rPr lang="en-US" dirty="0"/>
            </a:br>
            <a:endParaRPr lang="en-US" dirty="0"/>
          </a:p>
        </p:txBody>
      </p:sp>
      <p:sp>
        <p:nvSpPr>
          <p:cNvPr id="2" name="Text Placeholder 1"/>
          <p:cNvSpPr>
            <a:spLocks noGrp="1"/>
          </p:cNvSpPr>
          <p:nvPr>
            <p:ph type="body" sz="quarter" idx="4294967295"/>
          </p:nvPr>
        </p:nvSpPr>
        <p:spPr>
          <a:xfrm>
            <a:off x="1086565" y="1212849"/>
            <a:ext cx="8783298" cy="738664"/>
          </a:xfrm>
        </p:spPr>
        <p:txBody>
          <a:bodyPr/>
          <a:lstStyle/>
          <a:p>
            <a:pPr marL="0" indent="0">
              <a:buNone/>
            </a:pPr>
            <a:r>
              <a:rPr lang="en-US" dirty="0"/>
              <a:t>Event Handling in SharePoint</a:t>
            </a:r>
          </a:p>
        </p:txBody>
      </p:sp>
      <p:grpSp>
        <p:nvGrpSpPr>
          <p:cNvPr id="13" name="Group 12"/>
          <p:cNvGrpSpPr/>
          <p:nvPr/>
        </p:nvGrpSpPr>
        <p:grpSpPr>
          <a:xfrm>
            <a:off x="504714" y="1400084"/>
            <a:ext cx="364194" cy="364194"/>
            <a:chOff x="457580" y="2341896"/>
            <a:chExt cx="364194" cy="364194"/>
          </a:xfrm>
        </p:grpSpPr>
        <p:sp>
          <p:nvSpPr>
            <p:cNvPr id="14" name="Oval 13"/>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5" name="Right Arrow 14"/>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nvGrpSpPr>
          <p:cNvPr id="16" name="Group 15"/>
          <p:cNvGrpSpPr/>
          <p:nvPr/>
        </p:nvGrpSpPr>
        <p:grpSpPr>
          <a:xfrm>
            <a:off x="504714" y="2235584"/>
            <a:ext cx="364194" cy="364194"/>
            <a:chOff x="457580" y="2341896"/>
            <a:chExt cx="364194" cy="364194"/>
          </a:xfrm>
        </p:grpSpPr>
        <p:sp>
          <p:nvSpPr>
            <p:cNvPr id="17" name="Oval 16"/>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8" name="Right Arrow 17"/>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20" name="Text Placeholder 1"/>
          <p:cNvSpPr txBox="1">
            <a:spLocks/>
          </p:cNvSpPr>
          <p:nvPr/>
        </p:nvSpPr>
        <p:spPr>
          <a:xfrm>
            <a:off x="1086565" y="2048349"/>
            <a:ext cx="7315200"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Event Receivers</a:t>
            </a:r>
          </a:p>
        </p:txBody>
      </p:sp>
      <p:grpSp>
        <p:nvGrpSpPr>
          <p:cNvPr id="21" name="Group 20"/>
          <p:cNvGrpSpPr/>
          <p:nvPr/>
        </p:nvGrpSpPr>
        <p:grpSpPr>
          <a:xfrm>
            <a:off x="504714" y="3071084"/>
            <a:ext cx="364194" cy="364194"/>
            <a:chOff x="457580" y="2341896"/>
            <a:chExt cx="364194" cy="364194"/>
          </a:xfrm>
        </p:grpSpPr>
        <p:sp>
          <p:nvSpPr>
            <p:cNvPr id="22" name="Oval 21"/>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3" name="Right Arrow 17"/>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24" name="Text Placeholder 1"/>
          <p:cNvSpPr txBox="1">
            <a:spLocks/>
          </p:cNvSpPr>
          <p:nvPr/>
        </p:nvSpPr>
        <p:spPr>
          <a:xfrm>
            <a:off x="1086565" y="2883849"/>
            <a:ext cx="7315200"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Remote Event Receivers</a:t>
            </a:r>
          </a:p>
        </p:txBody>
      </p:sp>
      <p:grpSp>
        <p:nvGrpSpPr>
          <p:cNvPr id="25" name="Group 24"/>
          <p:cNvGrpSpPr/>
          <p:nvPr/>
        </p:nvGrpSpPr>
        <p:grpSpPr>
          <a:xfrm>
            <a:off x="504714" y="3906584"/>
            <a:ext cx="364194" cy="364194"/>
            <a:chOff x="457580" y="2341896"/>
            <a:chExt cx="364194" cy="364194"/>
          </a:xfrm>
        </p:grpSpPr>
        <p:sp>
          <p:nvSpPr>
            <p:cNvPr id="26" name="Oval 25"/>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7" name="Right Arrow 17"/>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28" name="Text Placeholder 1"/>
          <p:cNvSpPr txBox="1">
            <a:spLocks/>
          </p:cNvSpPr>
          <p:nvPr/>
        </p:nvSpPr>
        <p:spPr>
          <a:xfrm>
            <a:off x="1086565" y="3719349"/>
            <a:ext cx="5078261"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SharePoint </a:t>
            </a:r>
            <a:r>
              <a:rPr lang="en-US" dirty="0" err="1"/>
              <a:t>Webhooks</a:t>
            </a:r>
            <a:endParaRPr lang="en-US" dirty="0"/>
          </a:p>
        </p:txBody>
      </p:sp>
      <p:grpSp>
        <p:nvGrpSpPr>
          <p:cNvPr id="19" name="Group 18"/>
          <p:cNvGrpSpPr/>
          <p:nvPr/>
        </p:nvGrpSpPr>
        <p:grpSpPr>
          <a:xfrm>
            <a:off x="504714" y="4742084"/>
            <a:ext cx="364194" cy="364194"/>
            <a:chOff x="457580" y="2341896"/>
            <a:chExt cx="364194" cy="364194"/>
          </a:xfrm>
        </p:grpSpPr>
        <p:sp>
          <p:nvSpPr>
            <p:cNvPr id="29" name="Oval 28"/>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30" name="Right Arrow 17"/>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31" name="Text Placeholder 1"/>
          <p:cNvSpPr txBox="1">
            <a:spLocks/>
          </p:cNvSpPr>
          <p:nvPr/>
        </p:nvSpPr>
        <p:spPr>
          <a:xfrm>
            <a:off x="1086565" y="4554849"/>
            <a:ext cx="3111809"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Conclusions</a:t>
            </a:r>
          </a:p>
        </p:txBody>
      </p:sp>
      <p:grpSp>
        <p:nvGrpSpPr>
          <p:cNvPr id="32" name="Group 31"/>
          <p:cNvGrpSpPr/>
          <p:nvPr/>
        </p:nvGrpSpPr>
        <p:grpSpPr>
          <a:xfrm>
            <a:off x="504714" y="5577586"/>
            <a:ext cx="364194" cy="364194"/>
            <a:chOff x="457580" y="2341896"/>
            <a:chExt cx="364194" cy="364194"/>
          </a:xfrm>
        </p:grpSpPr>
        <p:sp>
          <p:nvSpPr>
            <p:cNvPr id="33" name="Oval 32"/>
            <p:cNvSpPr/>
            <p:nvPr/>
          </p:nvSpPr>
          <p:spPr bwMode="auto">
            <a:xfrm>
              <a:off x="457580" y="2341896"/>
              <a:ext cx="364194" cy="364194"/>
            </a:xfrm>
            <a:prstGeom prst="ellipse">
              <a:avLst/>
            </a:prstGeom>
            <a:solidFill>
              <a:schemeClr val="bg1"/>
            </a:solidFill>
            <a:ln w="44450">
              <a:solidFill>
                <a:schemeClr val="tx2"/>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34" name="Right Arrow 17"/>
            <p:cNvSpPr/>
            <p:nvPr/>
          </p:nvSpPr>
          <p:spPr bwMode="auto">
            <a:xfrm>
              <a:off x="548238" y="2432554"/>
              <a:ext cx="206618" cy="182878"/>
            </a:xfrm>
            <a:prstGeom prst="rightArrow">
              <a:avLst>
                <a:gd name="adj1" fmla="val 50000"/>
                <a:gd name="adj2" fmla="val 39583"/>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35" name="Text Placeholder 1"/>
          <p:cNvSpPr txBox="1">
            <a:spLocks/>
          </p:cNvSpPr>
          <p:nvPr/>
        </p:nvSpPr>
        <p:spPr>
          <a:xfrm>
            <a:off x="1086566" y="5390351"/>
            <a:ext cx="3977048" cy="738664"/>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92515">
                      <a:srgbClr val="262626"/>
                    </a:gs>
                    <a:gs pos="75000">
                      <a:srgbClr val="262626"/>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92515">
                      <a:srgbClr val="262626"/>
                    </a:gs>
                    <a:gs pos="75000">
                      <a:srgbClr val="262626"/>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92515">
                      <a:srgbClr val="262626"/>
                    </a:gs>
                    <a:gs pos="75000">
                      <a:srgbClr val="262626"/>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92515">
                      <a:srgbClr val="262626"/>
                    </a:gs>
                    <a:gs pos="75000">
                      <a:srgbClr val="262626"/>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a:t>Resources &amp; Lab</a:t>
            </a:r>
          </a:p>
        </p:txBody>
      </p:sp>
    </p:spTree>
    <p:extLst>
      <p:ext uri="{BB962C8B-B14F-4D97-AF65-F5344CB8AC3E}">
        <p14:creationId xmlns:p14="http://schemas.microsoft.com/office/powerpoint/2010/main" val="1662152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4001095"/>
          </a:xfrm>
        </p:spPr>
        <p:txBody>
          <a:bodyPr/>
          <a:lstStyle/>
          <a:p>
            <a:r>
              <a:rPr lang="pt-PT" dirty="0"/>
              <a:t>A way to be notified of a done change</a:t>
            </a:r>
          </a:p>
          <a:p>
            <a:r>
              <a:rPr lang="pt-PT" b="1" dirty="0">
                <a:latin typeface="+mn-lt"/>
              </a:rPr>
              <a:t>Push</a:t>
            </a:r>
            <a:r>
              <a:rPr lang="pt-PT" dirty="0"/>
              <a:t> model instead of </a:t>
            </a:r>
            <a:r>
              <a:rPr lang="pt-PT" b="1" dirty="0">
                <a:latin typeface="+mn-lt"/>
              </a:rPr>
              <a:t>Pull</a:t>
            </a:r>
            <a:r>
              <a:rPr lang="pt-PT" dirty="0"/>
              <a:t> model</a:t>
            </a:r>
          </a:p>
          <a:p>
            <a:r>
              <a:rPr lang="pt-PT" dirty="0"/>
              <a:t>Universal model used by many services (WordPress, GitHub, MailChimp, ...)</a:t>
            </a:r>
          </a:p>
          <a:p>
            <a:r>
              <a:rPr lang="pt-PT" dirty="0"/>
              <a:t>First made available in OneDrive and Outlook</a:t>
            </a:r>
          </a:p>
          <a:p>
            <a:r>
              <a:rPr lang="pt-PT" dirty="0"/>
              <a:t>Now available in SharePoint Online</a:t>
            </a:r>
            <a:endParaRPr lang="en-US" dirty="0"/>
          </a:p>
        </p:txBody>
      </p:sp>
      <p:sp>
        <p:nvSpPr>
          <p:cNvPr id="9" name="Title 8"/>
          <p:cNvSpPr>
            <a:spLocks noGrp="1"/>
          </p:cNvSpPr>
          <p:nvPr>
            <p:ph type="title"/>
          </p:nvPr>
        </p:nvSpPr>
        <p:spPr/>
        <p:txBody>
          <a:bodyPr/>
          <a:lstStyle/>
          <a:p>
            <a:r>
              <a:rPr lang="pt-PT" dirty="0"/>
              <a:t>What are WebHooks?</a:t>
            </a:r>
            <a:endParaRPr lang="en-US" dirty="0"/>
          </a:p>
        </p:txBody>
      </p:sp>
      <p:sp>
        <p:nvSpPr>
          <p:cNvPr id="14"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spTree>
    <p:extLst>
      <p:ext uri="{BB962C8B-B14F-4D97-AF65-F5344CB8AC3E}">
        <p14:creationId xmlns:p14="http://schemas.microsoft.com/office/powerpoint/2010/main" val="3555473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pt-PT" dirty="0"/>
              <a:t>Subscribe to a Webhook</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cxnSp>
        <p:nvCxnSpPr>
          <p:cNvPr id="14" name="Straight Arrow Connector 13"/>
          <p:cNvCxnSpPr>
            <a:cxnSpLocks/>
          </p:cNvCxnSpPr>
          <p:nvPr/>
        </p:nvCxnSpPr>
        <p:spPr>
          <a:xfrm>
            <a:off x="1707344" y="1940084"/>
            <a:ext cx="7999364" cy="0"/>
          </a:xfrm>
          <a:prstGeom prst="straightConnector1">
            <a:avLst/>
          </a:prstGeom>
          <a:ln w="28575">
            <a:solidFill>
              <a:srgbClr val="FF8C0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15" name="TextBox 14"/>
          <p:cNvSpPr txBox="1"/>
          <p:nvPr/>
        </p:nvSpPr>
        <p:spPr>
          <a:xfrm>
            <a:off x="2887934" y="1580134"/>
            <a:ext cx="5193179"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POST /_api/web/lists('list-id')/subscriptions</a:t>
            </a:r>
          </a:p>
        </p:txBody>
      </p:sp>
      <p:grpSp>
        <p:nvGrpSpPr>
          <p:cNvPr id="8" name="Group 7"/>
          <p:cNvGrpSpPr/>
          <p:nvPr/>
        </p:nvGrpSpPr>
        <p:grpSpPr>
          <a:xfrm>
            <a:off x="493985" y="1482505"/>
            <a:ext cx="1025995" cy="752114"/>
            <a:chOff x="113217" y="1579584"/>
            <a:chExt cx="1547984" cy="1134762"/>
          </a:xfrm>
        </p:grpSpPr>
        <p:pic>
          <p:nvPicPr>
            <p:cNvPr id="11" name="Picture 10"/>
            <p:cNvPicPr>
              <a:picLocks noChangeAspect="1"/>
            </p:cNvPicPr>
            <p:nvPr/>
          </p:nvPicPr>
          <p:blipFill>
            <a:blip r:embed="rId2"/>
            <a:stretch>
              <a:fillRect/>
            </a:stretch>
          </p:blipFill>
          <p:spPr>
            <a:xfrm>
              <a:off x="113217" y="1669234"/>
              <a:ext cx="740755" cy="583974"/>
            </a:xfrm>
            <a:prstGeom prst="rect">
              <a:avLst/>
            </a:prstGeom>
          </p:spPr>
        </p:pic>
        <p:pic>
          <p:nvPicPr>
            <p:cNvPr id="12" name="Picture 11"/>
            <p:cNvPicPr>
              <a:picLocks noChangeAspect="1"/>
            </p:cNvPicPr>
            <p:nvPr/>
          </p:nvPicPr>
          <p:blipFill>
            <a:blip r:embed="rId3"/>
            <a:stretch>
              <a:fillRect/>
            </a:stretch>
          </p:blipFill>
          <p:spPr>
            <a:xfrm>
              <a:off x="868252" y="1579584"/>
              <a:ext cx="792949" cy="763273"/>
            </a:xfrm>
            <a:prstGeom prst="rect">
              <a:avLst/>
            </a:prstGeom>
          </p:spPr>
        </p:pic>
        <p:sp>
          <p:nvSpPr>
            <p:cNvPr id="13" name="TextBox 12"/>
            <p:cNvSpPr txBox="1"/>
            <p:nvPr/>
          </p:nvSpPr>
          <p:spPr>
            <a:xfrm>
              <a:off x="196244" y="2342857"/>
              <a:ext cx="1398891" cy="371489"/>
            </a:xfrm>
            <a:prstGeom prst="rect">
              <a:avLst/>
            </a:prstGeom>
            <a:noFill/>
          </p:spPr>
          <p:txBody>
            <a:bodyPr wrap="none" lIns="0" tIns="0" rIns="0" bIns="0" rtlCol="0">
              <a:spAutoFit/>
            </a:bodyPr>
            <a:lstStyle/>
            <a:p>
              <a:r>
                <a:rPr lang="en-US" sz="1600" spc="-70" dirty="0">
                  <a:solidFill>
                    <a:schemeClr val="tx1">
                      <a:lumMod val="60000"/>
                      <a:lumOff val="40000"/>
                    </a:schemeClr>
                  </a:solidFill>
                </a:rPr>
                <a:t>Application</a:t>
              </a:r>
              <a:endParaRPr lang="en-GB" sz="1600" spc="-70" dirty="0">
                <a:solidFill>
                  <a:schemeClr val="tx1">
                    <a:lumMod val="60000"/>
                    <a:lumOff val="40000"/>
                  </a:schemeClr>
                </a:solidFill>
              </a:endParaRPr>
            </a:p>
          </p:txBody>
        </p:sp>
      </p:grpSp>
      <p:sp>
        <p:nvSpPr>
          <p:cNvPr id="35" name="Speech Bubble: Rectangle 34"/>
          <p:cNvSpPr/>
          <p:nvPr/>
        </p:nvSpPr>
        <p:spPr bwMode="auto">
          <a:xfrm>
            <a:off x="1624755" y="2622997"/>
            <a:ext cx="7719535" cy="1703655"/>
          </a:xfrm>
          <a:prstGeom prst="wedgeRectCallout">
            <a:avLst>
              <a:gd name="adj1" fmla="val 19535"/>
              <a:gd name="adj2" fmla="val -80589"/>
            </a:avLst>
          </a:prstGeom>
          <a:solidFill>
            <a:schemeClr val="bg1">
              <a:lumMod val="85000"/>
            </a:schemeClr>
          </a:solidFill>
          <a:ln>
            <a:solidFill>
              <a:schemeClr val="bg1">
                <a:lumMod val="65000"/>
              </a:schemeClr>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Content-Type: application/</a:t>
            </a:r>
            <a:r>
              <a:rPr lang="fr-FR" sz="1600" dirty="0" err="1">
                <a:solidFill>
                  <a:schemeClr val="tx1">
                    <a:lumMod val="75000"/>
                    <a:lumOff val="25000"/>
                  </a:schemeClr>
                </a:solidFill>
                <a:latin typeface="Consolas" panose="020B0609020204030204" pitchFamily="49" charset="0"/>
              </a:rPr>
              <a:t>json</a:t>
            </a:r>
            <a:endParaRPr lang="fr-FR" sz="1600" dirty="0">
              <a:solidFill>
                <a:schemeClr val="tx1">
                  <a:lumMod val="75000"/>
                  <a:lumOff val="25000"/>
                </a:schemeClr>
              </a:solidFill>
              <a:latin typeface="Consolas" panose="020B0609020204030204" pitchFamily="49" charset="0"/>
            </a:endParaRP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a:t>
            </a:r>
            <a:r>
              <a:rPr lang="fr-FR" sz="1600" dirty="0" err="1">
                <a:solidFill>
                  <a:schemeClr val="tx1">
                    <a:lumMod val="75000"/>
                    <a:lumOff val="25000"/>
                  </a:schemeClr>
                </a:solidFill>
                <a:latin typeface="Consolas" panose="020B0609020204030204" pitchFamily="49" charset="0"/>
              </a:rPr>
              <a:t>resource</a:t>
            </a:r>
            <a:r>
              <a:rPr lang="fr-FR" sz="1600" dirty="0">
                <a:solidFill>
                  <a:schemeClr val="tx1">
                    <a:lumMod val="75000"/>
                    <a:lumOff val="25000"/>
                  </a:schemeClr>
                </a:solidFill>
                <a:latin typeface="Consolas" panose="020B0609020204030204" pitchFamily="49" charset="0"/>
              </a:rPr>
              <a:t>": "https://contoso.sharepoint.com/_api/web/</a:t>
            </a:r>
            <a:r>
              <a:rPr lang="fr-FR" sz="1600" dirty="0" err="1">
                <a:solidFill>
                  <a:schemeClr val="tx1">
                    <a:lumMod val="75000"/>
                    <a:lumOff val="25000"/>
                  </a:schemeClr>
                </a:solidFill>
                <a:latin typeface="Consolas" panose="020B0609020204030204" pitchFamily="49" charset="0"/>
              </a:rPr>
              <a:t>lists</a:t>
            </a:r>
            <a:r>
              <a:rPr lang="fr-FR" sz="1600" dirty="0">
                <a:solidFill>
                  <a:schemeClr val="tx1">
                    <a:lumMod val="75000"/>
                    <a:lumOff val="25000"/>
                  </a:schemeClr>
                </a:solidFill>
                <a:latin typeface="Consolas" panose="020B0609020204030204" pitchFamily="49" charset="0"/>
              </a:rPr>
              <a:t>({id})", </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a:t>
            </a:r>
            <a:r>
              <a:rPr lang="fr-FR" sz="1600" dirty="0" err="1">
                <a:solidFill>
                  <a:schemeClr val="tx1">
                    <a:lumMod val="75000"/>
                    <a:lumOff val="25000"/>
                  </a:schemeClr>
                </a:solidFill>
                <a:latin typeface="Consolas" panose="020B0609020204030204" pitchFamily="49" charset="0"/>
              </a:rPr>
              <a:t>notificationUrl</a:t>
            </a:r>
            <a:r>
              <a:rPr lang="fr-FR" sz="1600" dirty="0">
                <a:solidFill>
                  <a:schemeClr val="tx1">
                    <a:lumMod val="75000"/>
                    <a:lumOff val="25000"/>
                  </a:schemeClr>
                </a:solidFill>
                <a:latin typeface="Consolas" panose="020B0609020204030204" pitchFamily="49" charset="0"/>
              </a:rPr>
              <a:t>": "https://{</a:t>
            </a:r>
            <a:r>
              <a:rPr lang="fr-FR" sz="1600" dirty="0" err="1">
                <a:solidFill>
                  <a:schemeClr val="tx1">
                    <a:lumMod val="75000"/>
                    <a:lumOff val="25000"/>
                  </a:schemeClr>
                </a:solidFill>
                <a:latin typeface="Consolas" panose="020B0609020204030204" pitchFamily="49" charset="0"/>
              </a:rPr>
              <a:t>your</a:t>
            </a:r>
            <a:r>
              <a:rPr lang="fr-FR" sz="1600" dirty="0">
                <a:solidFill>
                  <a:schemeClr val="tx1">
                    <a:lumMod val="75000"/>
                    <a:lumOff val="25000"/>
                  </a:schemeClr>
                </a:solidFill>
                <a:latin typeface="Consolas" panose="020B0609020204030204" pitchFamily="49" charset="0"/>
              </a:rPr>
              <a:t> host}/</a:t>
            </a:r>
            <a:r>
              <a:rPr lang="fr-FR" sz="1600" dirty="0" err="1">
                <a:solidFill>
                  <a:schemeClr val="tx1">
                    <a:lumMod val="75000"/>
                    <a:lumOff val="25000"/>
                  </a:schemeClr>
                </a:solidFill>
                <a:latin typeface="Consolas" panose="020B0609020204030204" pitchFamily="49" charset="0"/>
              </a:rPr>
              <a:t>your</a:t>
            </a:r>
            <a:r>
              <a:rPr lang="fr-FR" sz="1600" dirty="0">
                <a:solidFill>
                  <a:schemeClr val="tx1">
                    <a:lumMod val="75000"/>
                    <a:lumOff val="25000"/>
                  </a:schemeClr>
                </a:solidFill>
                <a:latin typeface="Consolas" panose="020B0609020204030204" pitchFamily="49" charset="0"/>
              </a:rPr>
              <a:t>/</a:t>
            </a:r>
            <a:r>
              <a:rPr lang="fr-FR" sz="1600" dirty="0" err="1">
                <a:solidFill>
                  <a:schemeClr val="tx1">
                    <a:lumMod val="75000"/>
                    <a:lumOff val="25000"/>
                  </a:schemeClr>
                </a:solidFill>
                <a:latin typeface="Consolas" panose="020B0609020204030204" pitchFamily="49" charset="0"/>
              </a:rPr>
              <a:t>webhook</a:t>
            </a:r>
            <a:r>
              <a:rPr lang="fr-FR" sz="1600" dirty="0">
                <a:solidFill>
                  <a:schemeClr val="tx1">
                    <a:lumMod val="75000"/>
                    <a:lumOff val="25000"/>
                  </a:schemeClr>
                </a:solidFill>
                <a:latin typeface="Consolas" panose="020B0609020204030204" pitchFamily="49" charset="0"/>
              </a:rPr>
              <a:t>/service", "</a:t>
            </a:r>
            <a:r>
              <a:rPr lang="fr-FR" sz="1600" dirty="0" err="1">
                <a:solidFill>
                  <a:schemeClr val="tx1">
                    <a:lumMod val="75000"/>
                    <a:lumOff val="25000"/>
                  </a:schemeClr>
                </a:solidFill>
                <a:latin typeface="Consolas" panose="020B0609020204030204" pitchFamily="49" charset="0"/>
              </a:rPr>
              <a:t>expirationDateTime</a:t>
            </a:r>
            <a:r>
              <a:rPr lang="fr-FR" sz="1600" dirty="0">
                <a:solidFill>
                  <a:schemeClr val="tx1">
                    <a:lumMod val="75000"/>
                    <a:lumOff val="25000"/>
                  </a:schemeClr>
                </a:solidFill>
                <a:latin typeface="Consolas" panose="020B0609020204030204" pitchFamily="49" charset="0"/>
              </a:rPr>
              <a:t>": "2017-06-18T16:17:57+00:00" </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a:t>
            </a:r>
            <a:endParaRPr lang="nl-BE" sz="1600" dirty="0">
              <a:solidFill>
                <a:schemeClr val="tx1">
                  <a:lumMod val="75000"/>
                  <a:lumOff val="25000"/>
                </a:schemeClr>
              </a:solidFill>
              <a:latin typeface="Consolas" panose="020B0609020204030204" pitchFamily="49" charset="0"/>
            </a:endParaRPr>
          </a:p>
        </p:txBody>
      </p:sp>
      <p:sp>
        <p:nvSpPr>
          <p:cNvPr id="34" name="Speech Bubble: Rectangle 33"/>
          <p:cNvSpPr/>
          <p:nvPr/>
        </p:nvSpPr>
        <p:spPr bwMode="auto">
          <a:xfrm>
            <a:off x="1887883" y="4466114"/>
            <a:ext cx="2000101" cy="615820"/>
          </a:xfrm>
          <a:prstGeom prst="wedgeRectCallout">
            <a:avLst>
              <a:gd name="adj1" fmla="val 20063"/>
              <a:gd name="adj2" fmla="val -89488"/>
            </a:avLst>
          </a:prstGeom>
          <a:solidFill>
            <a:schemeClr val="accent3"/>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dirty="0">
                <a:gradFill>
                  <a:gsLst>
                    <a:gs pos="0">
                      <a:srgbClr val="FFFFFF"/>
                    </a:gs>
                    <a:gs pos="100000">
                      <a:srgbClr val="FFFFFF"/>
                    </a:gs>
                  </a:gsLst>
                  <a:lin ang="5400000" scaled="0"/>
                </a:gradFill>
              </a:rPr>
              <a:t>Maximum 6 months expiration period!</a:t>
            </a:r>
            <a:endParaRPr lang="nl-BE" sz="1600" dirty="0">
              <a:gradFill>
                <a:gsLst>
                  <a:gs pos="0">
                    <a:srgbClr val="FFFFFF"/>
                  </a:gs>
                  <a:gs pos="100000">
                    <a:srgbClr val="FFFFFF"/>
                  </a:gs>
                </a:gsLst>
                <a:lin ang="5400000" scaled="0"/>
              </a:gradFill>
            </a:endParaRPr>
          </a:p>
        </p:txBody>
      </p:sp>
      <p:grpSp>
        <p:nvGrpSpPr>
          <p:cNvPr id="36" name="Group 35"/>
          <p:cNvGrpSpPr>
            <a:grpSpLocks noChangeAspect="1"/>
          </p:cNvGrpSpPr>
          <p:nvPr/>
        </p:nvGrpSpPr>
        <p:grpSpPr>
          <a:xfrm>
            <a:off x="9855067" y="1660568"/>
            <a:ext cx="2346963" cy="1992150"/>
            <a:chOff x="1189689" y="976497"/>
            <a:chExt cx="3486193" cy="2959150"/>
          </a:xfrm>
        </p:grpSpPr>
        <p:grpSp>
          <p:nvGrpSpPr>
            <p:cNvPr id="37" name="Group 36"/>
            <p:cNvGrpSpPr/>
            <p:nvPr/>
          </p:nvGrpSpPr>
          <p:grpSpPr>
            <a:xfrm>
              <a:off x="3605640" y="1950993"/>
              <a:ext cx="1070242" cy="1327793"/>
              <a:chOff x="1919646" y="3675113"/>
              <a:chExt cx="902998" cy="1126838"/>
            </a:xfrm>
          </p:grpSpPr>
          <p:pic>
            <p:nvPicPr>
              <p:cNvPr id="52" name="Picture 51"/>
              <p:cNvPicPr>
                <a:picLocks noChangeAspect="1"/>
              </p:cNvPicPr>
              <p:nvPr/>
            </p:nvPicPr>
            <p:blipFill>
              <a:blip r:embed="rId4"/>
              <a:stretch>
                <a:fillRect/>
              </a:stretch>
            </p:blipFill>
            <p:spPr>
              <a:xfrm>
                <a:off x="1919646" y="3675113"/>
                <a:ext cx="674964" cy="892879"/>
              </a:xfrm>
              <a:prstGeom prst="rect">
                <a:avLst/>
              </a:prstGeom>
            </p:spPr>
          </p:pic>
          <p:pic>
            <p:nvPicPr>
              <p:cNvPr id="53" name="Picture 52"/>
              <p:cNvPicPr>
                <a:picLocks noChangeAspect="1"/>
              </p:cNvPicPr>
              <p:nvPr/>
            </p:nvPicPr>
            <p:blipFill>
              <a:blip r:embed="rId5"/>
              <a:stretch>
                <a:fillRect/>
              </a:stretch>
            </p:blipFill>
            <p:spPr>
              <a:xfrm>
                <a:off x="2210824" y="4189471"/>
                <a:ext cx="611820" cy="612480"/>
              </a:xfrm>
              <a:prstGeom prst="rect">
                <a:avLst/>
              </a:prstGeom>
            </p:spPr>
          </p:pic>
        </p:grpSp>
        <p:grpSp>
          <p:nvGrpSpPr>
            <p:cNvPr id="38" name="Group 37"/>
            <p:cNvGrpSpPr/>
            <p:nvPr/>
          </p:nvGrpSpPr>
          <p:grpSpPr>
            <a:xfrm>
              <a:off x="1189689" y="1453879"/>
              <a:ext cx="2516893" cy="2481768"/>
              <a:chOff x="4383758" y="2311697"/>
              <a:chExt cx="2516893" cy="2481768"/>
            </a:xfrm>
          </p:grpSpPr>
          <p:sp>
            <p:nvSpPr>
              <p:cNvPr id="40" name="Rectangle 39"/>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00" dirty="0">
                    <a:solidFill>
                      <a:schemeClr val="tx1">
                        <a:lumMod val="65000"/>
                        <a:lumOff val="35000"/>
                      </a:schemeClr>
                    </a:solidFill>
                    <a:ea typeface="Segoe UI" pitchFamily="34" charset="0"/>
                    <a:cs typeface="Segoe UI" pitchFamily="34" charset="0"/>
                  </a:rPr>
                  <a:t>SharePoint </a:t>
                </a:r>
                <a:br>
                  <a:rPr lang="en-US" sz="1200" dirty="0">
                    <a:solidFill>
                      <a:schemeClr val="tx1">
                        <a:lumMod val="65000"/>
                        <a:lumOff val="35000"/>
                      </a:schemeClr>
                    </a:solidFill>
                    <a:ea typeface="Segoe UI" pitchFamily="34" charset="0"/>
                    <a:cs typeface="Segoe UI" pitchFamily="34" charset="0"/>
                  </a:rPr>
                </a:br>
                <a:r>
                  <a:rPr lang="en-US" sz="1200" dirty="0">
                    <a:solidFill>
                      <a:schemeClr val="tx1">
                        <a:lumMod val="65000"/>
                        <a:lumOff val="35000"/>
                      </a:schemeClr>
                    </a:solidFill>
                    <a:ea typeface="Segoe UI" pitchFamily="34" charset="0"/>
                    <a:cs typeface="Segoe UI" pitchFamily="34" charset="0"/>
                  </a:rPr>
                  <a:t>Service</a:t>
                </a:r>
              </a:p>
            </p:txBody>
          </p:sp>
          <p:grpSp>
            <p:nvGrpSpPr>
              <p:cNvPr id="41" name="Group 40"/>
              <p:cNvGrpSpPr/>
              <p:nvPr/>
            </p:nvGrpSpPr>
            <p:grpSpPr>
              <a:xfrm>
                <a:off x="5421611" y="2886866"/>
                <a:ext cx="1479040" cy="1043909"/>
                <a:chOff x="4557447" y="1721445"/>
                <a:chExt cx="1479040" cy="1043909"/>
              </a:xfrm>
            </p:grpSpPr>
            <p:pic>
              <p:nvPicPr>
                <p:cNvPr id="49" name="Picture 48"/>
                <p:cNvPicPr>
                  <a:picLocks noChangeAspect="1"/>
                </p:cNvPicPr>
                <p:nvPr/>
              </p:nvPicPr>
              <p:blipFill>
                <a:blip r:embed="rId6"/>
                <a:stretch>
                  <a:fillRect/>
                </a:stretch>
              </p:blipFill>
              <p:spPr>
                <a:xfrm>
                  <a:off x="4557447" y="1902539"/>
                  <a:ext cx="477423" cy="839046"/>
                </a:xfrm>
                <a:prstGeom prst="rect">
                  <a:avLst/>
                </a:prstGeom>
              </p:spPr>
            </p:pic>
            <p:pic>
              <p:nvPicPr>
                <p:cNvPr id="50" name="Picture 49"/>
                <p:cNvPicPr>
                  <a:picLocks noChangeAspect="1"/>
                </p:cNvPicPr>
                <p:nvPr/>
              </p:nvPicPr>
              <p:blipFill>
                <a:blip r:embed="rId6"/>
                <a:stretch>
                  <a:fillRect/>
                </a:stretch>
              </p:blipFill>
              <p:spPr>
                <a:xfrm>
                  <a:off x="4869643" y="1721445"/>
                  <a:ext cx="477423" cy="839046"/>
                </a:xfrm>
                <a:prstGeom prst="rect">
                  <a:avLst/>
                </a:prstGeom>
              </p:spPr>
            </p:pic>
            <p:pic>
              <p:nvPicPr>
                <p:cNvPr id="51" name="Picture 50"/>
                <p:cNvPicPr>
                  <a:picLocks noChangeAspect="1"/>
                </p:cNvPicPr>
                <p:nvPr/>
              </p:nvPicPr>
              <p:blipFill>
                <a:blip r:embed="rId7"/>
                <a:stretch>
                  <a:fillRect/>
                </a:stretch>
              </p:blipFill>
              <p:spPr>
                <a:xfrm>
                  <a:off x="5153580" y="1902539"/>
                  <a:ext cx="882907" cy="862815"/>
                </a:xfrm>
                <a:prstGeom prst="rect">
                  <a:avLst/>
                </a:prstGeom>
              </p:spPr>
            </p:pic>
          </p:grpSp>
          <p:grpSp>
            <p:nvGrpSpPr>
              <p:cNvPr id="42" name="Group 41"/>
              <p:cNvGrpSpPr/>
              <p:nvPr/>
            </p:nvGrpSpPr>
            <p:grpSpPr>
              <a:xfrm>
                <a:off x="4880542" y="3820782"/>
                <a:ext cx="944427" cy="972683"/>
                <a:chOff x="3981885" y="2834055"/>
                <a:chExt cx="944427" cy="972683"/>
              </a:xfrm>
            </p:grpSpPr>
            <p:pic>
              <p:nvPicPr>
                <p:cNvPr id="46" name="Picture 45"/>
                <p:cNvPicPr>
                  <a:picLocks noChangeAspect="1"/>
                </p:cNvPicPr>
                <p:nvPr/>
              </p:nvPicPr>
              <p:blipFill>
                <a:blip r:embed="rId6"/>
                <a:stretch>
                  <a:fillRect/>
                </a:stretch>
              </p:blipFill>
              <p:spPr>
                <a:xfrm>
                  <a:off x="3981885" y="2967692"/>
                  <a:ext cx="477423" cy="839046"/>
                </a:xfrm>
                <a:prstGeom prst="rect">
                  <a:avLst/>
                </a:prstGeom>
              </p:spPr>
            </p:pic>
            <p:pic>
              <p:nvPicPr>
                <p:cNvPr id="47" name="Picture 46"/>
                <p:cNvPicPr>
                  <a:picLocks noChangeAspect="1"/>
                </p:cNvPicPr>
                <p:nvPr/>
              </p:nvPicPr>
              <p:blipFill>
                <a:blip r:embed="rId6"/>
                <a:stretch>
                  <a:fillRect/>
                </a:stretch>
              </p:blipFill>
              <p:spPr>
                <a:xfrm>
                  <a:off x="4269036" y="2834055"/>
                  <a:ext cx="477423" cy="839046"/>
                </a:xfrm>
                <a:prstGeom prst="rect">
                  <a:avLst/>
                </a:prstGeom>
              </p:spPr>
            </p:pic>
            <p:pic>
              <p:nvPicPr>
                <p:cNvPr id="48" name="Picture 47"/>
                <p:cNvPicPr>
                  <a:picLocks noChangeAspect="1"/>
                </p:cNvPicPr>
                <p:nvPr/>
              </p:nvPicPr>
              <p:blipFill>
                <a:blip r:embed="rId8"/>
                <a:stretch>
                  <a:fillRect/>
                </a:stretch>
              </p:blipFill>
              <p:spPr>
                <a:xfrm>
                  <a:off x="4480085" y="3260431"/>
                  <a:ext cx="446227" cy="456212"/>
                </a:xfrm>
                <a:prstGeom prst="rect">
                  <a:avLst/>
                </a:prstGeom>
              </p:spPr>
            </p:pic>
          </p:grpSp>
          <p:grpSp>
            <p:nvGrpSpPr>
              <p:cNvPr id="43" name="Group 42"/>
              <p:cNvGrpSpPr/>
              <p:nvPr/>
            </p:nvGrpSpPr>
            <p:grpSpPr>
              <a:xfrm>
                <a:off x="4383758" y="2988031"/>
                <a:ext cx="968998" cy="971748"/>
                <a:chOff x="3601101" y="2714202"/>
                <a:chExt cx="968998" cy="971748"/>
              </a:xfrm>
            </p:grpSpPr>
            <p:pic>
              <p:nvPicPr>
                <p:cNvPr id="44" name="Picture 43"/>
                <p:cNvPicPr>
                  <a:picLocks noChangeAspect="1"/>
                </p:cNvPicPr>
                <p:nvPr/>
              </p:nvPicPr>
              <p:blipFill>
                <a:blip r:embed="rId6"/>
                <a:stretch>
                  <a:fillRect/>
                </a:stretch>
              </p:blipFill>
              <p:spPr>
                <a:xfrm>
                  <a:off x="3601101" y="2846904"/>
                  <a:ext cx="477423" cy="839046"/>
                </a:xfrm>
                <a:prstGeom prst="rect">
                  <a:avLst/>
                </a:prstGeom>
              </p:spPr>
            </p:pic>
            <p:pic>
              <p:nvPicPr>
                <p:cNvPr id="45" name="Picture 44"/>
                <p:cNvPicPr>
                  <a:picLocks noChangeAspect="1"/>
                </p:cNvPicPr>
                <p:nvPr/>
              </p:nvPicPr>
              <p:blipFill>
                <a:blip r:embed="rId9"/>
                <a:stretch>
                  <a:fillRect/>
                </a:stretch>
              </p:blipFill>
              <p:spPr>
                <a:xfrm>
                  <a:off x="3875612" y="2714202"/>
                  <a:ext cx="694487" cy="898458"/>
                </a:xfrm>
                <a:prstGeom prst="rect">
                  <a:avLst/>
                </a:prstGeom>
              </p:spPr>
            </p:pic>
          </p:grpSp>
        </p:grpSp>
        <p:pic>
          <p:nvPicPr>
            <p:cNvPr id="39" name="Picture 38"/>
            <p:cNvPicPr>
              <a:picLocks noChangeAspect="1"/>
            </p:cNvPicPr>
            <p:nvPr/>
          </p:nvPicPr>
          <p:blipFill>
            <a:blip r:embed="rId10"/>
            <a:stretch>
              <a:fillRect/>
            </a:stretch>
          </p:blipFill>
          <p:spPr>
            <a:xfrm>
              <a:off x="3058769" y="976497"/>
              <a:ext cx="1485788" cy="974496"/>
            </a:xfrm>
            <a:prstGeom prst="rect">
              <a:avLst/>
            </a:prstGeom>
          </p:spPr>
        </p:pic>
      </p:grpSp>
    </p:spTree>
    <p:extLst>
      <p:ext uri="{BB962C8B-B14F-4D97-AF65-F5344CB8AC3E}">
        <p14:creationId xmlns:p14="http://schemas.microsoft.com/office/powerpoint/2010/main" val="2667408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35"/>
                                        </p:tgtEl>
                                        <p:attrNameLst>
                                          <p:attrName>style.visibility</p:attrName>
                                        </p:attrNameLst>
                                      </p:cBhvr>
                                      <p:to>
                                        <p:strVal val="visible"/>
                                      </p:to>
                                    </p:set>
                                  </p:childTnLst>
                                </p:cTn>
                              </p:par>
                            </p:childTnLst>
                          </p:cTn>
                        </p:par>
                        <p:par>
                          <p:cTn id="7" fill="hold">
                            <p:stCondLst>
                              <p:cond delay="1000"/>
                            </p:stCondLst>
                            <p:childTnLst>
                              <p:par>
                                <p:cTn id="8" presetID="1" presetClass="entr" presetSubtype="0" fill="hold" grpId="0" nodeType="afterEffect">
                                  <p:stCondLst>
                                    <p:cond delay="1000"/>
                                  </p:stCondLst>
                                  <p:childTnLst>
                                    <p:set>
                                      <p:cBhvr>
                                        <p:cTn id="9"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pt-PT" dirty="0"/>
              <a:t>Subscribe to a Webhook</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cxnSp>
        <p:nvCxnSpPr>
          <p:cNvPr id="14" name="Straight Arrow Connector 13"/>
          <p:cNvCxnSpPr>
            <a:cxnSpLocks/>
          </p:cNvCxnSpPr>
          <p:nvPr/>
        </p:nvCxnSpPr>
        <p:spPr>
          <a:xfrm>
            <a:off x="1707344" y="1940084"/>
            <a:ext cx="7999364" cy="0"/>
          </a:xfrm>
          <a:prstGeom prst="straightConnector1">
            <a:avLst/>
          </a:prstGeom>
          <a:ln w="28575">
            <a:solidFill>
              <a:schemeClr val="bg1">
                <a:lumMod val="50000"/>
              </a:schemeClr>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grpSp>
        <p:nvGrpSpPr>
          <p:cNvPr id="8" name="Group 7"/>
          <p:cNvGrpSpPr/>
          <p:nvPr/>
        </p:nvGrpSpPr>
        <p:grpSpPr>
          <a:xfrm>
            <a:off x="493985" y="1482505"/>
            <a:ext cx="1025995" cy="752114"/>
            <a:chOff x="113217" y="1579584"/>
            <a:chExt cx="1547984" cy="1134762"/>
          </a:xfrm>
        </p:grpSpPr>
        <p:pic>
          <p:nvPicPr>
            <p:cNvPr id="11" name="Picture 10"/>
            <p:cNvPicPr>
              <a:picLocks noChangeAspect="1"/>
            </p:cNvPicPr>
            <p:nvPr/>
          </p:nvPicPr>
          <p:blipFill>
            <a:blip r:embed="rId2"/>
            <a:stretch>
              <a:fillRect/>
            </a:stretch>
          </p:blipFill>
          <p:spPr>
            <a:xfrm>
              <a:off x="113217" y="1669234"/>
              <a:ext cx="740755" cy="583974"/>
            </a:xfrm>
            <a:prstGeom prst="rect">
              <a:avLst/>
            </a:prstGeom>
          </p:spPr>
        </p:pic>
        <p:pic>
          <p:nvPicPr>
            <p:cNvPr id="12" name="Picture 11"/>
            <p:cNvPicPr>
              <a:picLocks noChangeAspect="1"/>
            </p:cNvPicPr>
            <p:nvPr/>
          </p:nvPicPr>
          <p:blipFill>
            <a:blip r:embed="rId3"/>
            <a:stretch>
              <a:fillRect/>
            </a:stretch>
          </p:blipFill>
          <p:spPr>
            <a:xfrm>
              <a:off x="868252" y="1579584"/>
              <a:ext cx="792949" cy="763273"/>
            </a:xfrm>
            <a:prstGeom prst="rect">
              <a:avLst/>
            </a:prstGeom>
          </p:spPr>
        </p:pic>
        <p:sp>
          <p:nvSpPr>
            <p:cNvPr id="13" name="TextBox 12"/>
            <p:cNvSpPr txBox="1"/>
            <p:nvPr/>
          </p:nvSpPr>
          <p:spPr>
            <a:xfrm>
              <a:off x="196244" y="2342857"/>
              <a:ext cx="1398891" cy="371489"/>
            </a:xfrm>
            <a:prstGeom prst="rect">
              <a:avLst/>
            </a:prstGeom>
            <a:noFill/>
          </p:spPr>
          <p:txBody>
            <a:bodyPr wrap="none" lIns="0" tIns="0" rIns="0" bIns="0" rtlCol="0">
              <a:spAutoFit/>
            </a:bodyPr>
            <a:lstStyle/>
            <a:p>
              <a:r>
                <a:rPr lang="en-US" sz="1600" spc="-70" dirty="0">
                  <a:solidFill>
                    <a:schemeClr val="tx1">
                      <a:lumMod val="60000"/>
                      <a:lumOff val="40000"/>
                    </a:schemeClr>
                  </a:solidFill>
                </a:rPr>
                <a:t>Application</a:t>
              </a:r>
              <a:endParaRPr lang="en-GB" sz="1600" spc="-70" dirty="0">
                <a:solidFill>
                  <a:schemeClr val="tx1">
                    <a:lumMod val="60000"/>
                    <a:lumOff val="40000"/>
                  </a:schemeClr>
                </a:solidFill>
              </a:endParaRPr>
            </a:p>
          </p:txBody>
        </p:sp>
      </p:grpSp>
      <p:grpSp>
        <p:nvGrpSpPr>
          <p:cNvPr id="2" name="Group 1"/>
          <p:cNvGrpSpPr/>
          <p:nvPr/>
        </p:nvGrpSpPr>
        <p:grpSpPr>
          <a:xfrm>
            <a:off x="154426" y="2424694"/>
            <a:ext cx="2227057" cy="895122"/>
            <a:chOff x="154426" y="2424694"/>
            <a:chExt cx="2227057" cy="895122"/>
          </a:xfrm>
        </p:grpSpPr>
        <p:pic>
          <p:nvPicPr>
            <p:cNvPr id="36" name="Picture 35"/>
            <p:cNvPicPr>
              <a:picLocks noChangeAspect="1"/>
            </p:cNvPicPr>
            <p:nvPr/>
          </p:nvPicPr>
          <p:blipFill>
            <a:blip r:embed="rId4"/>
            <a:stretch>
              <a:fillRect/>
            </a:stretch>
          </p:blipFill>
          <p:spPr>
            <a:xfrm>
              <a:off x="1625706" y="2424694"/>
              <a:ext cx="755777" cy="895122"/>
            </a:xfrm>
            <a:prstGeom prst="rect">
              <a:avLst/>
            </a:prstGeom>
          </p:spPr>
        </p:pic>
        <p:sp>
          <p:nvSpPr>
            <p:cNvPr id="37" name="TextBox 36"/>
            <p:cNvSpPr txBox="1"/>
            <p:nvPr/>
          </p:nvSpPr>
          <p:spPr>
            <a:xfrm>
              <a:off x="154426" y="2488965"/>
              <a:ext cx="1391362" cy="738664"/>
            </a:xfrm>
            <a:prstGeom prst="rect">
              <a:avLst/>
            </a:prstGeom>
            <a:noFill/>
          </p:spPr>
          <p:txBody>
            <a:bodyPr wrap="square" lIns="0" tIns="0" rIns="0" bIns="0" rtlCol="0">
              <a:spAutoFit/>
            </a:bodyPr>
            <a:lstStyle/>
            <a:p>
              <a:pPr algn="r"/>
              <a:r>
                <a:rPr lang="en-US" sz="1600" spc="-70" dirty="0">
                  <a:solidFill>
                    <a:schemeClr val="tx1">
                      <a:lumMod val="60000"/>
                      <a:lumOff val="40000"/>
                    </a:schemeClr>
                  </a:solidFill>
                </a:rPr>
                <a:t>Your </a:t>
              </a:r>
              <a:r>
                <a:rPr lang="en-US" sz="1600" spc="-70" dirty="0" err="1">
                  <a:solidFill>
                    <a:schemeClr val="tx1">
                      <a:lumMod val="60000"/>
                      <a:lumOff val="40000"/>
                    </a:schemeClr>
                  </a:solidFill>
                </a:rPr>
                <a:t>WebHook</a:t>
              </a:r>
              <a:r>
                <a:rPr lang="en-US" sz="1600" spc="-70" dirty="0">
                  <a:solidFill>
                    <a:schemeClr val="tx1">
                      <a:lumMod val="60000"/>
                      <a:lumOff val="40000"/>
                    </a:schemeClr>
                  </a:solidFill>
                </a:rPr>
                <a:t> notification</a:t>
              </a:r>
            </a:p>
            <a:p>
              <a:pPr algn="r"/>
              <a:r>
                <a:rPr lang="en-US" sz="1600" spc="-70" dirty="0">
                  <a:solidFill>
                    <a:schemeClr val="tx1">
                      <a:lumMod val="60000"/>
                      <a:lumOff val="40000"/>
                    </a:schemeClr>
                  </a:solidFill>
                </a:rPr>
                <a:t>service endpoint</a:t>
              </a:r>
              <a:endParaRPr lang="en-GB" sz="1600" spc="-70" dirty="0">
                <a:solidFill>
                  <a:schemeClr val="tx1">
                    <a:lumMod val="60000"/>
                    <a:lumOff val="40000"/>
                  </a:schemeClr>
                </a:solidFill>
              </a:endParaRPr>
            </a:p>
          </p:txBody>
        </p:sp>
      </p:grpSp>
      <p:cxnSp>
        <p:nvCxnSpPr>
          <p:cNvPr id="38" name="Straight Arrow Connector 37"/>
          <p:cNvCxnSpPr>
            <a:cxnSpLocks/>
          </p:cNvCxnSpPr>
          <p:nvPr/>
        </p:nvCxnSpPr>
        <p:spPr>
          <a:xfrm flipH="1">
            <a:off x="2541575" y="2495030"/>
            <a:ext cx="7113208" cy="21001"/>
          </a:xfrm>
          <a:prstGeom prst="straightConnector1">
            <a:avLst/>
          </a:prstGeom>
          <a:ln w="28575">
            <a:solidFill>
              <a:srgbClr val="FF8C0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39" name="TextBox 38"/>
          <p:cNvSpPr txBox="1"/>
          <p:nvPr/>
        </p:nvSpPr>
        <p:spPr>
          <a:xfrm>
            <a:off x="3081432" y="2571449"/>
            <a:ext cx="5468081" cy="5886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POST https://{your host}/your/webhook/service ?validationToken={randomString}</a:t>
            </a:r>
          </a:p>
        </p:txBody>
      </p:sp>
      <p:grpSp>
        <p:nvGrpSpPr>
          <p:cNvPr id="40" name="Group 39"/>
          <p:cNvGrpSpPr>
            <a:grpSpLocks noChangeAspect="1"/>
          </p:cNvGrpSpPr>
          <p:nvPr/>
        </p:nvGrpSpPr>
        <p:grpSpPr>
          <a:xfrm>
            <a:off x="9855067" y="1660568"/>
            <a:ext cx="2346963" cy="1992150"/>
            <a:chOff x="1189689" y="976497"/>
            <a:chExt cx="3486193" cy="2959150"/>
          </a:xfrm>
        </p:grpSpPr>
        <p:grpSp>
          <p:nvGrpSpPr>
            <p:cNvPr id="41" name="Group 40"/>
            <p:cNvGrpSpPr/>
            <p:nvPr/>
          </p:nvGrpSpPr>
          <p:grpSpPr>
            <a:xfrm>
              <a:off x="3605640" y="1950993"/>
              <a:ext cx="1070242" cy="1327793"/>
              <a:chOff x="1919646" y="3675113"/>
              <a:chExt cx="902998" cy="1126838"/>
            </a:xfrm>
          </p:grpSpPr>
          <p:pic>
            <p:nvPicPr>
              <p:cNvPr id="56" name="Picture 55"/>
              <p:cNvPicPr>
                <a:picLocks noChangeAspect="1"/>
              </p:cNvPicPr>
              <p:nvPr/>
            </p:nvPicPr>
            <p:blipFill>
              <a:blip r:embed="rId5"/>
              <a:stretch>
                <a:fillRect/>
              </a:stretch>
            </p:blipFill>
            <p:spPr>
              <a:xfrm>
                <a:off x="1919646" y="3675113"/>
                <a:ext cx="674964" cy="892879"/>
              </a:xfrm>
              <a:prstGeom prst="rect">
                <a:avLst/>
              </a:prstGeom>
            </p:spPr>
          </p:pic>
          <p:pic>
            <p:nvPicPr>
              <p:cNvPr id="57" name="Picture 56"/>
              <p:cNvPicPr>
                <a:picLocks noChangeAspect="1"/>
              </p:cNvPicPr>
              <p:nvPr/>
            </p:nvPicPr>
            <p:blipFill>
              <a:blip r:embed="rId6"/>
              <a:stretch>
                <a:fillRect/>
              </a:stretch>
            </p:blipFill>
            <p:spPr>
              <a:xfrm>
                <a:off x="2210824" y="4189471"/>
                <a:ext cx="611820" cy="612480"/>
              </a:xfrm>
              <a:prstGeom prst="rect">
                <a:avLst/>
              </a:prstGeom>
            </p:spPr>
          </p:pic>
        </p:grpSp>
        <p:grpSp>
          <p:nvGrpSpPr>
            <p:cNvPr id="42" name="Group 41"/>
            <p:cNvGrpSpPr/>
            <p:nvPr/>
          </p:nvGrpSpPr>
          <p:grpSpPr>
            <a:xfrm>
              <a:off x="1189689" y="1453879"/>
              <a:ext cx="2516893" cy="2481768"/>
              <a:chOff x="4383758" y="2311697"/>
              <a:chExt cx="2516893" cy="2481768"/>
            </a:xfrm>
          </p:grpSpPr>
          <p:sp>
            <p:nvSpPr>
              <p:cNvPr id="44" name="Rectangle 43"/>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00" dirty="0">
                    <a:solidFill>
                      <a:schemeClr val="tx1">
                        <a:lumMod val="65000"/>
                        <a:lumOff val="35000"/>
                      </a:schemeClr>
                    </a:solidFill>
                    <a:ea typeface="Segoe UI" pitchFamily="34" charset="0"/>
                    <a:cs typeface="Segoe UI" pitchFamily="34" charset="0"/>
                  </a:rPr>
                  <a:t>SharePoint </a:t>
                </a:r>
                <a:br>
                  <a:rPr lang="en-US" sz="1200" dirty="0">
                    <a:solidFill>
                      <a:schemeClr val="tx1">
                        <a:lumMod val="65000"/>
                        <a:lumOff val="35000"/>
                      </a:schemeClr>
                    </a:solidFill>
                    <a:ea typeface="Segoe UI" pitchFamily="34" charset="0"/>
                    <a:cs typeface="Segoe UI" pitchFamily="34" charset="0"/>
                  </a:rPr>
                </a:br>
                <a:r>
                  <a:rPr lang="en-US" sz="1200" dirty="0">
                    <a:solidFill>
                      <a:schemeClr val="tx1">
                        <a:lumMod val="65000"/>
                        <a:lumOff val="35000"/>
                      </a:schemeClr>
                    </a:solidFill>
                    <a:ea typeface="Segoe UI" pitchFamily="34" charset="0"/>
                    <a:cs typeface="Segoe UI" pitchFamily="34" charset="0"/>
                  </a:rPr>
                  <a:t>Service</a:t>
                </a:r>
              </a:p>
            </p:txBody>
          </p:sp>
          <p:grpSp>
            <p:nvGrpSpPr>
              <p:cNvPr id="45" name="Group 44"/>
              <p:cNvGrpSpPr/>
              <p:nvPr/>
            </p:nvGrpSpPr>
            <p:grpSpPr>
              <a:xfrm>
                <a:off x="5421611" y="2886866"/>
                <a:ext cx="1479040" cy="1043909"/>
                <a:chOff x="4557447" y="1721445"/>
                <a:chExt cx="1479040" cy="1043909"/>
              </a:xfrm>
            </p:grpSpPr>
            <p:pic>
              <p:nvPicPr>
                <p:cNvPr id="53" name="Picture 52"/>
                <p:cNvPicPr>
                  <a:picLocks noChangeAspect="1"/>
                </p:cNvPicPr>
                <p:nvPr/>
              </p:nvPicPr>
              <p:blipFill>
                <a:blip r:embed="rId7"/>
                <a:stretch>
                  <a:fillRect/>
                </a:stretch>
              </p:blipFill>
              <p:spPr>
                <a:xfrm>
                  <a:off x="4557447" y="1902539"/>
                  <a:ext cx="477423" cy="839046"/>
                </a:xfrm>
                <a:prstGeom prst="rect">
                  <a:avLst/>
                </a:prstGeom>
              </p:spPr>
            </p:pic>
            <p:pic>
              <p:nvPicPr>
                <p:cNvPr id="54" name="Picture 53"/>
                <p:cNvPicPr>
                  <a:picLocks noChangeAspect="1"/>
                </p:cNvPicPr>
                <p:nvPr/>
              </p:nvPicPr>
              <p:blipFill>
                <a:blip r:embed="rId7"/>
                <a:stretch>
                  <a:fillRect/>
                </a:stretch>
              </p:blipFill>
              <p:spPr>
                <a:xfrm>
                  <a:off x="4869643" y="1721445"/>
                  <a:ext cx="477423" cy="839046"/>
                </a:xfrm>
                <a:prstGeom prst="rect">
                  <a:avLst/>
                </a:prstGeom>
              </p:spPr>
            </p:pic>
            <p:pic>
              <p:nvPicPr>
                <p:cNvPr id="55" name="Picture 54"/>
                <p:cNvPicPr>
                  <a:picLocks noChangeAspect="1"/>
                </p:cNvPicPr>
                <p:nvPr/>
              </p:nvPicPr>
              <p:blipFill>
                <a:blip r:embed="rId8"/>
                <a:stretch>
                  <a:fillRect/>
                </a:stretch>
              </p:blipFill>
              <p:spPr>
                <a:xfrm>
                  <a:off x="5153580" y="1902539"/>
                  <a:ext cx="882907" cy="862815"/>
                </a:xfrm>
                <a:prstGeom prst="rect">
                  <a:avLst/>
                </a:prstGeom>
              </p:spPr>
            </p:pic>
          </p:grpSp>
          <p:grpSp>
            <p:nvGrpSpPr>
              <p:cNvPr id="46" name="Group 45"/>
              <p:cNvGrpSpPr/>
              <p:nvPr/>
            </p:nvGrpSpPr>
            <p:grpSpPr>
              <a:xfrm>
                <a:off x="4880542" y="3820782"/>
                <a:ext cx="944427" cy="972683"/>
                <a:chOff x="3981885" y="2834055"/>
                <a:chExt cx="944427" cy="972683"/>
              </a:xfrm>
            </p:grpSpPr>
            <p:pic>
              <p:nvPicPr>
                <p:cNvPr id="50" name="Picture 49"/>
                <p:cNvPicPr>
                  <a:picLocks noChangeAspect="1"/>
                </p:cNvPicPr>
                <p:nvPr/>
              </p:nvPicPr>
              <p:blipFill>
                <a:blip r:embed="rId7"/>
                <a:stretch>
                  <a:fillRect/>
                </a:stretch>
              </p:blipFill>
              <p:spPr>
                <a:xfrm>
                  <a:off x="3981885" y="2967692"/>
                  <a:ext cx="477423" cy="839046"/>
                </a:xfrm>
                <a:prstGeom prst="rect">
                  <a:avLst/>
                </a:prstGeom>
              </p:spPr>
            </p:pic>
            <p:pic>
              <p:nvPicPr>
                <p:cNvPr id="51" name="Picture 50"/>
                <p:cNvPicPr>
                  <a:picLocks noChangeAspect="1"/>
                </p:cNvPicPr>
                <p:nvPr/>
              </p:nvPicPr>
              <p:blipFill>
                <a:blip r:embed="rId7"/>
                <a:stretch>
                  <a:fillRect/>
                </a:stretch>
              </p:blipFill>
              <p:spPr>
                <a:xfrm>
                  <a:off x="4269036" y="2834055"/>
                  <a:ext cx="477423" cy="839046"/>
                </a:xfrm>
                <a:prstGeom prst="rect">
                  <a:avLst/>
                </a:prstGeom>
              </p:spPr>
            </p:pic>
            <p:pic>
              <p:nvPicPr>
                <p:cNvPr id="52" name="Picture 51"/>
                <p:cNvPicPr>
                  <a:picLocks noChangeAspect="1"/>
                </p:cNvPicPr>
                <p:nvPr/>
              </p:nvPicPr>
              <p:blipFill>
                <a:blip r:embed="rId9"/>
                <a:stretch>
                  <a:fillRect/>
                </a:stretch>
              </p:blipFill>
              <p:spPr>
                <a:xfrm>
                  <a:off x="4480085" y="3260431"/>
                  <a:ext cx="446227" cy="456212"/>
                </a:xfrm>
                <a:prstGeom prst="rect">
                  <a:avLst/>
                </a:prstGeom>
              </p:spPr>
            </p:pic>
          </p:grpSp>
          <p:grpSp>
            <p:nvGrpSpPr>
              <p:cNvPr id="47" name="Group 46"/>
              <p:cNvGrpSpPr/>
              <p:nvPr/>
            </p:nvGrpSpPr>
            <p:grpSpPr>
              <a:xfrm>
                <a:off x="4383758" y="2988031"/>
                <a:ext cx="968998" cy="971748"/>
                <a:chOff x="3601101" y="2714202"/>
                <a:chExt cx="968998" cy="971748"/>
              </a:xfrm>
            </p:grpSpPr>
            <p:pic>
              <p:nvPicPr>
                <p:cNvPr id="48" name="Picture 47"/>
                <p:cNvPicPr>
                  <a:picLocks noChangeAspect="1"/>
                </p:cNvPicPr>
                <p:nvPr/>
              </p:nvPicPr>
              <p:blipFill>
                <a:blip r:embed="rId7"/>
                <a:stretch>
                  <a:fillRect/>
                </a:stretch>
              </p:blipFill>
              <p:spPr>
                <a:xfrm>
                  <a:off x="3601101" y="2846904"/>
                  <a:ext cx="477423" cy="839046"/>
                </a:xfrm>
                <a:prstGeom prst="rect">
                  <a:avLst/>
                </a:prstGeom>
              </p:spPr>
            </p:pic>
            <p:pic>
              <p:nvPicPr>
                <p:cNvPr id="49" name="Picture 48"/>
                <p:cNvPicPr>
                  <a:picLocks noChangeAspect="1"/>
                </p:cNvPicPr>
                <p:nvPr/>
              </p:nvPicPr>
              <p:blipFill>
                <a:blip r:embed="rId10"/>
                <a:stretch>
                  <a:fillRect/>
                </a:stretch>
              </p:blipFill>
              <p:spPr>
                <a:xfrm>
                  <a:off x="3875612" y="2714202"/>
                  <a:ext cx="694487" cy="898458"/>
                </a:xfrm>
                <a:prstGeom prst="rect">
                  <a:avLst/>
                </a:prstGeom>
              </p:spPr>
            </p:pic>
          </p:grpSp>
        </p:grpSp>
        <p:pic>
          <p:nvPicPr>
            <p:cNvPr id="43" name="Picture 42"/>
            <p:cNvPicPr>
              <a:picLocks noChangeAspect="1"/>
            </p:cNvPicPr>
            <p:nvPr/>
          </p:nvPicPr>
          <p:blipFill>
            <a:blip r:embed="rId11"/>
            <a:stretch>
              <a:fillRect/>
            </a:stretch>
          </p:blipFill>
          <p:spPr>
            <a:xfrm>
              <a:off x="3058769" y="976497"/>
              <a:ext cx="1485788" cy="974496"/>
            </a:xfrm>
            <a:prstGeom prst="rect">
              <a:avLst/>
            </a:prstGeom>
          </p:spPr>
        </p:pic>
      </p:grpSp>
    </p:spTree>
    <p:extLst>
      <p:ext uri="{BB962C8B-B14F-4D97-AF65-F5344CB8AC3E}">
        <p14:creationId xmlns:p14="http://schemas.microsoft.com/office/powerpoint/2010/main" val="610692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pt-PT" dirty="0"/>
              <a:t>Subscribe to a Webhook</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cxnSp>
        <p:nvCxnSpPr>
          <p:cNvPr id="14" name="Straight Arrow Connector 13"/>
          <p:cNvCxnSpPr>
            <a:cxnSpLocks/>
          </p:cNvCxnSpPr>
          <p:nvPr/>
        </p:nvCxnSpPr>
        <p:spPr>
          <a:xfrm>
            <a:off x="1707344" y="1940084"/>
            <a:ext cx="7999364" cy="0"/>
          </a:xfrm>
          <a:prstGeom prst="straightConnector1">
            <a:avLst/>
          </a:prstGeom>
          <a:ln w="28575">
            <a:solidFill>
              <a:schemeClr val="bg1">
                <a:lumMod val="50000"/>
              </a:schemeClr>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grpSp>
        <p:nvGrpSpPr>
          <p:cNvPr id="8" name="Group 7"/>
          <p:cNvGrpSpPr/>
          <p:nvPr/>
        </p:nvGrpSpPr>
        <p:grpSpPr>
          <a:xfrm>
            <a:off x="493985" y="1482505"/>
            <a:ext cx="1025995" cy="752114"/>
            <a:chOff x="113217" y="1579584"/>
            <a:chExt cx="1547984" cy="1134762"/>
          </a:xfrm>
        </p:grpSpPr>
        <p:pic>
          <p:nvPicPr>
            <p:cNvPr id="11" name="Picture 10"/>
            <p:cNvPicPr>
              <a:picLocks noChangeAspect="1"/>
            </p:cNvPicPr>
            <p:nvPr/>
          </p:nvPicPr>
          <p:blipFill>
            <a:blip r:embed="rId2"/>
            <a:stretch>
              <a:fillRect/>
            </a:stretch>
          </p:blipFill>
          <p:spPr>
            <a:xfrm>
              <a:off x="113217" y="1669234"/>
              <a:ext cx="740755" cy="583974"/>
            </a:xfrm>
            <a:prstGeom prst="rect">
              <a:avLst/>
            </a:prstGeom>
          </p:spPr>
        </p:pic>
        <p:pic>
          <p:nvPicPr>
            <p:cNvPr id="12" name="Picture 11"/>
            <p:cNvPicPr>
              <a:picLocks noChangeAspect="1"/>
            </p:cNvPicPr>
            <p:nvPr/>
          </p:nvPicPr>
          <p:blipFill>
            <a:blip r:embed="rId3"/>
            <a:stretch>
              <a:fillRect/>
            </a:stretch>
          </p:blipFill>
          <p:spPr>
            <a:xfrm>
              <a:off x="868252" y="1579584"/>
              <a:ext cx="792949" cy="763273"/>
            </a:xfrm>
            <a:prstGeom prst="rect">
              <a:avLst/>
            </a:prstGeom>
          </p:spPr>
        </p:pic>
        <p:sp>
          <p:nvSpPr>
            <p:cNvPr id="13" name="TextBox 12"/>
            <p:cNvSpPr txBox="1"/>
            <p:nvPr/>
          </p:nvSpPr>
          <p:spPr>
            <a:xfrm>
              <a:off x="196244" y="2342857"/>
              <a:ext cx="1398891" cy="371489"/>
            </a:xfrm>
            <a:prstGeom prst="rect">
              <a:avLst/>
            </a:prstGeom>
            <a:noFill/>
          </p:spPr>
          <p:txBody>
            <a:bodyPr wrap="none" lIns="0" tIns="0" rIns="0" bIns="0" rtlCol="0">
              <a:spAutoFit/>
            </a:bodyPr>
            <a:lstStyle/>
            <a:p>
              <a:r>
                <a:rPr lang="en-US" sz="1600" spc="-70" dirty="0">
                  <a:solidFill>
                    <a:schemeClr val="tx1">
                      <a:lumMod val="60000"/>
                      <a:lumOff val="40000"/>
                    </a:schemeClr>
                  </a:solidFill>
                </a:rPr>
                <a:t>Application</a:t>
              </a:r>
              <a:endParaRPr lang="en-GB" sz="1600" spc="-70" dirty="0">
                <a:solidFill>
                  <a:schemeClr val="tx1">
                    <a:lumMod val="60000"/>
                    <a:lumOff val="40000"/>
                  </a:schemeClr>
                </a:solidFill>
              </a:endParaRPr>
            </a:p>
          </p:txBody>
        </p:sp>
      </p:grpSp>
      <p:grpSp>
        <p:nvGrpSpPr>
          <p:cNvPr id="2" name="Group 1"/>
          <p:cNvGrpSpPr/>
          <p:nvPr/>
        </p:nvGrpSpPr>
        <p:grpSpPr>
          <a:xfrm>
            <a:off x="154426" y="2424694"/>
            <a:ext cx="2227057" cy="895122"/>
            <a:chOff x="154426" y="2424694"/>
            <a:chExt cx="2227057" cy="895122"/>
          </a:xfrm>
        </p:grpSpPr>
        <p:pic>
          <p:nvPicPr>
            <p:cNvPr id="36" name="Picture 35"/>
            <p:cNvPicPr>
              <a:picLocks noChangeAspect="1"/>
            </p:cNvPicPr>
            <p:nvPr/>
          </p:nvPicPr>
          <p:blipFill>
            <a:blip r:embed="rId4"/>
            <a:stretch>
              <a:fillRect/>
            </a:stretch>
          </p:blipFill>
          <p:spPr>
            <a:xfrm>
              <a:off x="1625706" y="2424694"/>
              <a:ext cx="755777" cy="895122"/>
            </a:xfrm>
            <a:prstGeom prst="rect">
              <a:avLst/>
            </a:prstGeom>
          </p:spPr>
        </p:pic>
        <p:sp>
          <p:nvSpPr>
            <p:cNvPr id="37" name="TextBox 36"/>
            <p:cNvSpPr txBox="1"/>
            <p:nvPr/>
          </p:nvSpPr>
          <p:spPr>
            <a:xfrm>
              <a:off x="154426" y="2488965"/>
              <a:ext cx="1391362" cy="738664"/>
            </a:xfrm>
            <a:prstGeom prst="rect">
              <a:avLst/>
            </a:prstGeom>
            <a:noFill/>
          </p:spPr>
          <p:txBody>
            <a:bodyPr wrap="square" lIns="0" tIns="0" rIns="0" bIns="0" rtlCol="0">
              <a:spAutoFit/>
            </a:bodyPr>
            <a:lstStyle/>
            <a:p>
              <a:pPr algn="r"/>
              <a:r>
                <a:rPr lang="en-US" sz="1600" spc="-70" dirty="0">
                  <a:solidFill>
                    <a:schemeClr val="tx1">
                      <a:lumMod val="60000"/>
                      <a:lumOff val="40000"/>
                    </a:schemeClr>
                  </a:solidFill>
                </a:rPr>
                <a:t>Your </a:t>
              </a:r>
              <a:r>
                <a:rPr lang="en-US" sz="1600" spc="-70" dirty="0" err="1">
                  <a:solidFill>
                    <a:schemeClr val="tx1">
                      <a:lumMod val="60000"/>
                      <a:lumOff val="40000"/>
                    </a:schemeClr>
                  </a:solidFill>
                </a:rPr>
                <a:t>WebHook</a:t>
              </a:r>
              <a:r>
                <a:rPr lang="en-US" sz="1600" spc="-70" dirty="0">
                  <a:solidFill>
                    <a:schemeClr val="tx1">
                      <a:lumMod val="60000"/>
                      <a:lumOff val="40000"/>
                    </a:schemeClr>
                  </a:solidFill>
                </a:rPr>
                <a:t> notification</a:t>
              </a:r>
            </a:p>
            <a:p>
              <a:pPr algn="r"/>
              <a:r>
                <a:rPr lang="en-US" sz="1600" spc="-70" dirty="0">
                  <a:solidFill>
                    <a:schemeClr val="tx1">
                      <a:lumMod val="60000"/>
                      <a:lumOff val="40000"/>
                    </a:schemeClr>
                  </a:solidFill>
                </a:rPr>
                <a:t>service endpoint</a:t>
              </a:r>
              <a:endParaRPr lang="en-GB" sz="1600" spc="-70" dirty="0">
                <a:solidFill>
                  <a:schemeClr val="tx1">
                    <a:lumMod val="60000"/>
                    <a:lumOff val="40000"/>
                  </a:schemeClr>
                </a:solidFill>
              </a:endParaRPr>
            </a:p>
          </p:txBody>
        </p:sp>
      </p:grpSp>
      <p:cxnSp>
        <p:nvCxnSpPr>
          <p:cNvPr id="38" name="Straight Arrow Connector 37"/>
          <p:cNvCxnSpPr>
            <a:cxnSpLocks/>
          </p:cNvCxnSpPr>
          <p:nvPr/>
        </p:nvCxnSpPr>
        <p:spPr>
          <a:xfrm flipH="1">
            <a:off x="2541575" y="2495030"/>
            <a:ext cx="7113208" cy="21001"/>
          </a:xfrm>
          <a:prstGeom prst="straightConnector1">
            <a:avLst/>
          </a:prstGeom>
          <a:ln w="28575">
            <a:solidFill>
              <a:schemeClr val="bg1">
                <a:lumMod val="50000"/>
              </a:schemeClr>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33" name="Straight Arrow Connector 32"/>
          <p:cNvCxnSpPr>
            <a:cxnSpLocks/>
          </p:cNvCxnSpPr>
          <p:nvPr/>
        </p:nvCxnSpPr>
        <p:spPr>
          <a:xfrm>
            <a:off x="2541575" y="3029875"/>
            <a:ext cx="7113208" cy="0"/>
          </a:xfrm>
          <a:prstGeom prst="straightConnector1">
            <a:avLst/>
          </a:prstGeom>
          <a:ln w="28575">
            <a:solidFill>
              <a:srgbClr val="FF8C0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34" name="Speech Bubble: Rectangle 33"/>
          <p:cNvSpPr/>
          <p:nvPr/>
        </p:nvSpPr>
        <p:spPr bwMode="auto">
          <a:xfrm>
            <a:off x="4264268" y="3396880"/>
            <a:ext cx="2885516" cy="699197"/>
          </a:xfrm>
          <a:prstGeom prst="wedgeRectCallout">
            <a:avLst>
              <a:gd name="adj1" fmla="val 20580"/>
              <a:gd name="adj2" fmla="val -92086"/>
            </a:avLst>
          </a:prstGeom>
          <a:solidFill>
            <a:schemeClr val="bg1">
              <a:lumMod val="85000"/>
            </a:schemeClr>
          </a:solidFill>
          <a:ln>
            <a:solidFill>
              <a:schemeClr val="bg1">
                <a:lumMod val="65000"/>
              </a:schemeClr>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08000" tIns="46637" rIns="0" bIns="46637" numCol="1" rtlCol="0" anchor="ctr" anchorCtr="0" compatLnSpc="1">
            <a:prstTxWarp prst="textNoShape">
              <a:avLst/>
            </a:prstTxWarp>
          </a:bodyPr>
          <a:lstStyle/>
          <a:p>
            <a:pPr>
              <a:lnSpc>
                <a:spcPct val="90000"/>
              </a:lnSpc>
              <a:spcAft>
                <a:spcPts val="600"/>
              </a:spcAft>
            </a:pPr>
            <a:r>
              <a:rPr lang="en-US" sz="1600" dirty="0">
                <a:solidFill>
                  <a:schemeClr val="tx1">
                    <a:lumMod val="75000"/>
                    <a:lumOff val="25000"/>
                  </a:schemeClr>
                </a:solidFill>
                <a:latin typeface="Consolas" panose="020B0609020204030204" pitchFamily="49" charset="0"/>
              </a:rPr>
              <a:t>Content-Type: text/plain</a:t>
            </a:r>
          </a:p>
          <a:p>
            <a:pPr>
              <a:lnSpc>
                <a:spcPct val="90000"/>
              </a:lnSpc>
              <a:spcAft>
                <a:spcPts val="600"/>
              </a:spcAft>
            </a:pPr>
            <a:r>
              <a:rPr lang="en-US" sz="1600" dirty="0">
                <a:solidFill>
                  <a:schemeClr val="tx1">
                    <a:lumMod val="75000"/>
                    <a:lumOff val="25000"/>
                  </a:schemeClr>
                </a:solidFill>
                <a:latin typeface="Consolas" panose="020B0609020204030204" pitchFamily="49" charset="0"/>
              </a:rPr>
              <a:t>{</a:t>
            </a:r>
            <a:r>
              <a:rPr lang="en-US" sz="1600" dirty="0" err="1">
                <a:solidFill>
                  <a:schemeClr val="tx1">
                    <a:lumMod val="75000"/>
                    <a:lumOff val="25000"/>
                  </a:schemeClr>
                </a:solidFill>
                <a:latin typeface="Consolas" panose="020B0609020204030204" pitchFamily="49" charset="0"/>
              </a:rPr>
              <a:t>randomString</a:t>
            </a:r>
            <a:r>
              <a:rPr lang="en-US" sz="1600" dirty="0">
                <a:solidFill>
                  <a:schemeClr val="tx1">
                    <a:lumMod val="75000"/>
                    <a:lumOff val="25000"/>
                  </a:schemeClr>
                </a:solidFill>
                <a:latin typeface="Consolas" panose="020B0609020204030204" pitchFamily="49" charset="0"/>
              </a:rPr>
              <a:t>}</a:t>
            </a:r>
            <a:endParaRPr lang="nl-BE" sz="1600" dirty="0" err="1">
              <a:solidFill>
                <a:schemeClr val="tx1">
                  <a:lumMod val="75000"/>
                  <a:lumOff val="25000"/>
                </a:schemeClr>
              </a:solidFill>
              <a:latin typeface="Consolas" panose="020B0609020204030204" pitchFamily="49" charset="0"/>
            </a:endParaRPr>
          </a:p>
        </p:txBody>
      </p:sp>
      <p:sp>
        <p:nvSpPr>
          <p:cNvPr id="35" name="TextBox 34"/>
          <p:cNvSpPr txBox="1"/>
          <p:nvPr/>
        </p:nvSpPr>
        <p:spPr>
          <a:xfrm>
            <a:off x="4975064" y="2703971"/>
            <a:ext cx="1857815"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HTTP/1.1 200 OK</a:t>
            </a:r>
          </a:p>
        </p:txBody>
      </p:sp>
      <p:sp>
        <p:nvSpPr>
          <p:cNvPr id="40" name="Speech Bubble: Rectangle 39"/>
          <p:cNvSpPr/>
          <p:nvPr/>
        </p:nvSpPr>
        <p:spPr bwMode="auto">
          <a:xfrm>
            <a:off x="4489742" y="4247332"/>
            <a:ext cx="2434567" cy="431498"/>
          </a:xfrm>
          <a:prstGeom prst="wedgeRectCallout">
            <a:avLst>
              <a:gd name="adj1" fmla="val 20784"/>
              <a:gd name="adj2" fmla="val -112042"/>
            </a:avLst>
          </a:prstGeom>
          <a:solidFill>
            <a:schemeClr val="accent3"/>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dirty="0">
                <a:gradFill>
                  <a:gsLst>
                    <a:gs pos="0">
                      <a:srgbClr val="FFFFFF"/>
                    </a:gs>
                    <a:gs pos="100000">
                      <a:srgbClr val="FFFFFF"/>
                    </a:gs>
                  </a:gsLst>
                  <a:lin ang="5400000" scaled="0"/>
                </a:gradFill>
              </a:rPr>
              <a:t>Respond in &lt;5 seconds!</a:t>
            </a:r>
            <a:endParaRPr lang="nl-BE" sz="1600" dirty="0">
              <a:gradFill>
                <a:gsLst>
                  <a:gs pos="0">
                    <a:srgbClr val="FFFFFF"/>
                  </a:gs>
                  <a:gs pos="100000">
                    <a:srgbClr val="FFFFFF"/>
                  </a:gs>
                </a:gsLst>
                <a:lin ang="5400000" scaled="0"/>
              </a:gradFill>
            </a:endParaRPr>
          </a:p>
        </p:txBody>
      </p:sp>
      <p:grpSp>
        <p:nvGrpSpPr>
          <p:cNvPr id="41" name="Group 40"/>
          <p:cNvGrpSpPr>
            <a:grpSpLocks noChangeAspect="1"/>
          </p:cNvGrpSpPr>
          <p:nvPr/>
        </p:nvGrpSpPr>
        <p:grpSpPr>
          <a:xfrm>
            <a:off x="9855067" y="1660568"/>
            <a:ext cx="2346963" cy="1992150"/>
            <a:chOff x="1189689" y="976497"/>
            <a:chExt cx="3486193" cy="2959150"/>
          </a:xfrm>
        </p:grpSpPr>
        <p:grpSp>
          <p:nvGrpSpPr>
            <p:cNvPr id="42" name="Group 41"/>
            <p:cNvGrpSpPr/>
            <p:nvPr/>
          </p:nvGrpSpPr>
          <p:grpSpPr>
            <a:xfrm>
              <a:off x="3605640" y="1950993"/>
              <a:ext cx="1070242" cy="1327793"/>
              <a:chOff x="1919646" y="3675113"/>
              <a:chExt cx="902998" cy="1126838"/>
            </a:xfrm>
          </p:grpSpPr>
          <p:pic>
            <p:nvPicPr>
              <p:cNvPr id="57" name="Picture 56"/>
              <p:cNvPicPr>
                <a:picLocks noChangeAspect="1"/>
              </p:cNvPicPr>
              <p:nvPr/>
            </p:nvPicPr>
            <p:blipFill>
              <a:blip r:embed="rId5"/>
              <a:stretch>
                <a:fillRect/>
              </a:stretch>
            </p:blipFill>
            <p:spPr>
              <a:xfrm>
                <a:off x="1919646" y="3675113"/>
                <a:ext cx="674964" cy="892879"/>
              </a:xfrm>
              <a:prstGeom prst="rect">
                <a:avLst/>
              </a:prstGeom>
            </p:spPr>
          </p:pic>
          <p:pic>
            <p:nvPicPr>
              <p:cNvPr id="58" name="Picture 57"/>
              <p:cNvPicPr>
                <a:picLocks noChangeAspect="1"/>
              </p:cNvPicPr>
              <p:nvPr/>
            </p:nvPicPr>
            <p:blipFill>
              <a:blip r:embed="rId6"/>
              <a:stretch>
                <a:fillRect/>
              </a:stretch>
            </p:blipFill>
            <p:spPr>
              <a:xfrm>
                <a:off x="2210824" y="4189471"/>
                <a:ext cx="611820" cy="612480"/>
              </a:xfrm>
              <a:prstGeom prst="rect">
                <a:avLst/>
              </a:prstGeom>
            </p:spPr>
          </p:pic>
        </p:grpSp>
        <p:grpSp>
          <p:nvGrpSpPr>
            <p:cNvPr id="43" name="Group 42"/>
            <p:cNvGrpSpPr/>
            <p:nvPr/>
          </p:nvGrpSpPr>
          <p:grpSpPr>
            <a:xfrm>
              <a:off x="1189689" y="1453879"/>
              <a:ext cx="2516893" cy="2481768"/>
              <a:chOff x="4383758" y="2311697"/>
              <a:chExt cx="2516893" cy="2481768"/>
            </a:xfrm>
          </p:grpSpPr>
          <p:sp>
            <p:nvSpPr>
              <p:cNvPr id="45" name="Rectangle 44"/>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00" dirty="0">
                    <a:solidFill>
                      <a:schemeClr val="tx1">
                        <a:lumMod val="65000"/>
                        <a:lumOff val="35000"/>
                      </a:schemeClr>
                    </a:solidFill>
                    <a:ea typeface="Segoe UI" pitchFamily="34" charset="0"/>
                    <a:cs typeface="Segoe UI" pitchFamily="34" charset="0"/>
                  </a:rPr>
                  <a:t>SharePoint </a:t>
                </a:r>
                <a:br>
                  <a:rPr lang="en-US" sz="1200" dirty="0">
                    <a:solidFill>
                      <a:schemeClr val="tx1">
                        <a:lumMod val="65000"/>
                        <a:lumOff val="35000"/>
                      </a:schemeClr>
                    </a:solidFill>
                    <a:ea typeface="Segoe UI" pitchFamily="34" charset="0"/>
                    <a:cs typeface="Segoe UI" pitchFamily="34" charset="0"/>
                  </a:rPr>
                </a:br>
                <a:r>
                  <a:rPr lang="en-US" sz="1200" dirty="0">
                    <a:solidFill>
                      <a:schemeClr val="tx1">
                        <a:lumMod val="65000"/>
                        <a:lumOff val="35000"/>
                      </a:schemeClr>
                    </a:solidFill>
                    <a:ea typeface="Segoe UI" pitchFamily="34" charset="0"/>
                    <a:cs typeface="Segoe UI" pitchFamily="34" charset="0"/>
                  </a:rPr>
                  <a:t>Service</a:t>
                </a:r>
              </a:p>
            </p:txBody>
          </p:sp>
          <p:grpSp>
            <p:nvGrpSpPr>
              <p:cNvPr id="46" name="Group 45"/>
              <p:cNvGrpSpPr/>
              <p:nvPr/>
            </p:nvGrpSpPr>
            <p:grpSpPr>
              <a:xfrm>
                <a:off x="5421611" y="2886866"/>
                <a:ext cx="1479040" cy="1043909"/>
                <a:chOff x="4557447" y="1721445"/>
                <a:chExt cx="1479040" cy="1043909"/>
              </a:xfrm>
            </p:grpSpPr>
            <p:pic>
              <p:nvPicPr>
                <p:cNvPr id="54" name="Picture 53"/>
                <p:cNvPicPr>
                  <a:picLocks noChangeAspect="1"/>
                </p:cNvPicPr>
                <p:nvPr/>
              </p:nvPicPr>
              <p:blipFill>
                <a:blip r:embed="rId7"/>
                <a:stretch>
                  <a:fillRect/>
                </a:stretch>
              </p:blipFill>
              <p:spPr>
                <a:xfrm>
                  <a:off x="4557447" y="1902539"/>
                  <a:ext cx="477423" cy="839046"/>
                </a:xfrm>
                <a:prstGeom prst="rect">
                  <a:avLst/>
                </a:prstGeom>
              </p:spPr>
            </p:pic>
            <p:pic>
              <p:nvPicPr>
                <p:cNvPr id="55" name="Picture 54"/>
                <p:cNvPicPr>
                  <a:picLocks noChangeAspect="1"/>
                </p:cNvPicPr>
                <p:nvPr/>
              </p:nvPicPr>
              <p:blipFill>
                <a:blip r:embed="rId7"/>
                <a:stretch>
                  <a:fillRect/>
                </a:stretch>
              </p:blipFill>
              <p:spPr>
                <a:xfrm>
                  <a:off x="4869643" y="1721445"/>
                  <a:ext cx="477423" cy="839046"/>
                </a:xfrm>
                <a:prstGeom prst="rect">
                  <a:avLst/>
                </a:prstGeom>
              </p:spPr>
            </p:pic>
            <p:pic>
              <p:nvPicPr>
                <p:cNvPr id="56" name="Picture 55"/>
                <p:cNvPicPr>
                  <a:picLocks noChangeAspect="1"/>
                </p:cNvPicPr>
                <p:nvPr/>
              </p:nvPicPr>
              <p:blipFill>
                <a:blip r:embed="rId8"/>
                <a:stretch>
                  <a:fillRect/>
                </a:stretch>
              </p:blipFill>
              <p:spPr>
                <a:xfrm>
                  <a:off x="5153580" y="1902539"/>
                  <a:ext cx="882907" cy="862815"/>
                </a:xfrm>
                <a:prstGeom prst="rect">
                  <a:avLst/>
                </a:prstGeom>
              </p:spPr>
            </p:pic>
          </p:grpSp>
          <p:grpSp>
            <p:nvGrpSpPr>
              <p:cNvPr id="47" name="Group 46"/>
              <p:cNvGrpSpPr/>
              <p:nvPr/>
            </p:nvGrpSpPr>
            <p:grpSpPr>
              <a:xfrm>
                <a:off x="4880542" y="3820782"/>
                <a:ext cx="944427" cy="972683"/>
                <a:chOff x="3981885" y="2834055"/>
                <a:chExt cx="944427" cy="972683"/>
              </a:xfrm>
            </p:grpSpPr>
            <p:pic>
              <p:nvPicPr>
                <p:cNvPr id="51" name="Picture 50"/>
                <p:cNvPicPr>
                  <a:picLocks noChangeAspect="1"/>
                </p:cNvPicPr>
                <p:nvPr/>
              </p:nvPicPr>
              <p:blipFill>
                <a:blip r:embed="rId7"/>
                <a:stretch>
                  <a:fillRect/>
                </a:stretch>
              </p:blipFill>
              <p:spPr>
                <a:xfrm>
                  <a:off x="3981885" y="2967692"/>
                  <a:ext cx="477423" cy="839046"/>
                </a:xfrm>
                <a:prstGeom prst="rect">
                  <a:avLst/>
                </a:prstGeom>
              </p:spPr>
            </p:pic>
            <p:pic>
              <p:nvPicPr>
                <p:cNvPr id="52" name="Picture 51"/>
                <p:cNvPicPr>
                  <a:picLocks noChangeAspect="1"/>
                </p:cNvPicPr>
                <p:nvPr/>
              </p:nvPicPr>
              <p:blipFill>
                <a:blip r:embed="rId7"/>
                <a:stretch>
                  <a:fillRect/>
                </a:stretch>
              </p:blipFill>
              <p:spPr>
                <a:xfrm>
                  <a:off x="4269036" y="2834055"/>
                  <a:ext cx="477423" cy="839046"/>
                </a:xfrm>
                <a:prstGeom prst="rect">
                  <a:avLst/>
                </a:prstGeom>
              </p:spPr>
            </p:pic>
            <p:pic>
              <p:nvPicPr>
                <p:cNvPr id="53" name="Picture 52"/>
                <p:cNvPicPr>
                  <a:picLocks noChangeAspect="1"/>
                </p:cNvPicPr>
                <p:nvPr/>
              </p:nvPicPr>
              <p:blipFill>
                <a:blip r:embed="rId9"/>
                <a:stretch>
                  <a:fillRect/>
                </a:stretch>
              </p:blipFill>
              <p:spPr>
                <a:xfrm>
                  <a:off x="4480085" y="3260431"/>
                  <a:ext cx="446227" cy="456212"/>
                </a:xfrm>
                <a:prstGeom prst="rect">
                  <a:avLst/>
                </a:prstGeom>
              </p:spPr>
            </p:pic>
          </p:grpSp>
          <p:grpSp>
            <p:nvGrpSpPr>
              <p:cNvPr id="48" name="Group 47"/>
              <p:cNvGrpSpPr/>
              <p:nvPr/>
            </p:nvGrpSpPr>
            <p:grpSpPr>
              <a:xfrm>
                <a:off x="4383758" y="2988031"/>
                <a:ext cx="968998" cy="971748"/>
                <a:chOff x="3601101" y="2714202"/>
                <a:chExt cx="968998" cy="971748"/>
              </a:xfrm>
            </p:grpSpPr>
            <p:pic>
              <p:nvPicPr>
                <p:cNvPr id="49" name="Picture 48"/>
                <p:cNvPicPr>
                  <a:picLocks noChangeAspect="1"/>
                </p:cNvPicPr>
                <p:nvPr/>
              </p:nvPicPr>
              <p:blipFill>
                <a:blip r:embed="rId7"/>
                <a:stretch>
                  <a:fillRect/>
                </a:stretch>
              </p:blipFill>
              <p:spPr>
                <a:xfrm>
                  <a:off x="3601101" y="2846904"/>
                  <a:ext cx="477423" cy="839046"/>
                </a:xfrm>
                <a:prstGeom prst="rect">
                  <a:avLst/>
                </a:prstGeom>
              </p:spPr>
            </p:pic>
            <p:pic>
              <p:nvPicPr>
                <p:cNvPr id="50" name="Picture 49"/>
                <p:cNvPicPr>
                  <a:picLocks noChangeAspect="1"/>
                </p:cNvPicPr>
                <p:nvPr/>
              </p:nvPicPr>
              <p:blipFill>
                <a:blip r:embed="rId10"/>
                <a:stretch>
                  <a:fillRect/>
                </a:stretch>
              </p:blipFill>
              <p:spPr>
                <a:xfrm>
                  <a:off x="3875612" y="2714202"/>
                  <a:ext cx="694487" cy="898458"/>
                </a:xfrm>
                <a:prstGeom prst="rect">
                  <a:avLst/>
                </a:prstGeom>
              </p:spPr>
            </p:pic>
          </p:grpSp>
        </p:grpSp>
        <p:pic>
          <p:nvPicPr>
            <p:cNvPr id="44" name="Picture 43"/>
            <p:cNvPicPr>
              <a:picLocks noChangeAspect="1"/>
            </p:cNvPicPr>
            <p:nvPr/>
          </p:nvPicPr>
          <p:blipFill>
            <a:blip r:embed="rId11"/>
            <a:stretch>
              <a:fillRect/>
            </a:stretch>
          </p:blipFill>
          <p:spPr>
            <a:xfrm>
              <a:off x="3058769" y="976497"/>
              <a:ext cx="1485788" cy="974496"/>
            </a:xfrm>
            <a:prstGeom prst="rect">
              <a:avLst/>
            </a:prstGeom>
          </p:spPr>
        </p:pic>
      </p:grpSp>
    </p:spTree>
    <p:extLst>
      <p:ext uri="{BB962C8B-B14F-4D97-AF65-F5344CB8AC3E}">
        <p14:creationId xmlns:p14="http://schemas.microsoft.com/office/powerpoint/2010/main" val="3461683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34"/>
                                        </p:tgtEl>
                                        <p:attrNameLst>
                                          <p:attrName>style.visibility</p:attrName>
                                        </p:attrNameLst>
                                      </p:cBhvr>
                                      <p:to>
                                        <p:strVal val="visible"/>
                                      </p:to>
                                    </p:set>
                                  </p:childTnLst>
                                </p:cTn>
                              </p:par>
                            </p:childTnLst>
                          </p:cTn>
                        </p:par>
                        <p:par>
                          <p:cTn id="7" fill="hold">
                            <p:stCondLst>
                              <p:cond delay="1000"/>
                            </p:stCondLst>
                            <p:childTnLst>
                              <p:par>
                                <p:cTn id="8" presetID="1" presetClass="entr" presetSubtype="0" fill="hold" grpId="0" nodeType="afterEffect">
                                  <p:stCondLst>
                                    <p:cond delay="1000"/>
                                  </p:stCondLst>
                                  <p:childTnLst>
                                    <p:set>
                                      <p:cBhvr>
                                        <p:cTn id="9"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pt-PT" dirty="0"/>
              <a:t>Subscribe to a Webhook</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grpSp>
        <p:nvGrpSpPr>
          <p:cNvPr id="6" name="Group 5"/>
          <p:cNvGrpSpPr>
            <a:grpSpLocks noChangeAspect="1"/>
          </p:cNvGrpSpPr>
          <p:nvPr/>
        </p:nvGrpSpPr>
        <p:grpSpPr>
          <a:xfrm>
            <a:off x="9855067" y="1660568"/>
            <a:ext cx="2346963" cy="1992150"/>
            <a:chOff x="1189689" y="976497"/>
            <a:chExt cx="3486193" cy="2959150"/>
          </a:xfrm>
        </p:grpSpPr>
        <p:grpSp>
          <p:nvGrpSpPr>
            <p:cNvPr id="16" name="Group 15"/>
            <p:cNvGrpSpPr/>
            <p:nvPr/>
          </p:nvGrpSpPr>
          <p:grpSpPr>
            <a:xfrm>
              <a:off x="3605640" y="1950993"/>
              <a:ext cx="1070242" cy="1327793"/>
              <a:chOff x="1919646" y="3675113"/>
              <a:chExt cx="902998" cy="1126838"/>
            </a:xfrm>
          </p:grpSpPr>
          <p:pic>
            <p:nvPicPr>
              <p:cNvPr id="31" name="Picture 30"/>
              <p:cNvPicPr>
                <a:picLocks noChangeAspect="1"/>
              </p:cNvPicPr>
              <p:nvPr/>
            </p:nvPicPr>
            <p:blipFill>
              <a:blip r:embed="rId2"/>
              <a:stretch>
                <a:fillRect/>
              </a:stretch>
            </p:blipFill>
            <p:spPr>
              <a:xfrm>
                <a:off x="1919646" y="3675113"/>
                <a:ext cx="674964" cy="892879"/>
              </a:xfrm>
              <a:prstGeom prst="rect">
                <a:avLst/>
              </a:prstGeom>
            </p:spPr>
          </p:pic>
          <p:pic>
            <p:nvPicPr>
              <p:cNvPr id="32" name="Picture 31"/>
              <p:cNvPicPr>
                <a:picLocks noChangeAspect="1"/>
              </p:cNvPicPr>
              <p:nvPr/>
            </p:nvPicPr>
            <p:blipFill>
              <a:blip r:embed="rId3"/>
              <a:stretch>
                <a:fillRect/>
              </a:stretch>
            </p:blipFill>
            <p:spPr>
              <a:xfrm>
                <a:off x="2210824" y="4189471"/>
                <a:ext cx="611820" cy="612480"/>
              </a:xfrm>
              <a:prstGeom prst="rect">
                <a:avLst/>
              </a:prstGeom>
            </p:spPr>
          </p:pic>
        </p:grpSp>
        <p:grpSp>
          <p:nvGrpSpPr>
            <p:cNvPr id="17" name="Group 16"/>
            <p:cNvGrpSpPr/>
            <p:nvPr/>
          </p:nvGrpSpPr>
          <p:grpSpPr>
            <a:xfrm>
              <a:off x="1189689" y="1453879"/>
              <a:ext cx="2516893" cy="2481768"/>
              <a:chOff x="4383758" y="2311697"/>
              <a:chExt cx="2516893" cy="2481768"/>
            </a:xfrm>
          </p:grpSpPr>
          <p:sp>
            <p:nvSpPr>
              <p:cNvPr id="19" name="Rectangle 18"/>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00" dirty="0">
                    <a:solidFill>
                      <a:schemeClr val="tx1">
                        <a:lumMod val="65000"/>
                        <a:lumOff val="35000"/>
                      </a:schemeClr>
                    </a:solidFill>
                    <a:ea typeface="Segoe UI" pitchFamily="34" charset="0"/>
                    <a:cs typeface="Segoe UI" pitchFamily="34" charset="0"/>
                  </a:rPr>
                  <a:t>SharePoint </a:t>
                </a:r>
                <a:br>
                  <a:rPr lang="en-US" sz="1200" dirty="0">
                    <a:solidFill>
                      <a:schemeClr val="tx1">
                        <a:lumMod val="65000"/>
                        <a:lumOff val="35000"/>
                      </a:schemeClr>
                    </a:solidFill>
                    <a:ea typeface="Segoe UI" pitchFamily="34" charset="0"/>
                    <a:cs typeface="Segoe UI" pitchFamily="34" charset="0"/>
                  </a:rPr>
                </a:br>
                <a:r>
                  <a:rPr lang="en-US" sz="1200" dirty="0">
                    <a:solidFill>
                      <a:schemeClr val="tx1">
                        <a:lumMod val="65000"/>
                        <a:lumOff val="35000"/>
                      </a:schemeClr>
                    </a:solidFill>
                    <a:ea typeface="Segoe UI" pitchFamily="34" charset="0"/>
                    <a:cs typeface="Segoe UI" pitchFamily="34" charset="0"/>
                  </a:rPr>
                  <a:t>Service</a:t>
                </a:r>
              </a:p>
            </p:txBody>
          </p:sp>
          <p:grpSp>
            <p:nvGrpSpPr>
              <p:cNvPr id="20" name="Group 19"/>
              <p:cNvGrpSpPr/>
              <p:nvPr/>
            </p:nvGrpSpPr>
            <p:grpSpPr>
              <a:xfrm>
                <a:off x="5421611" y="2886866"/>
                <a:ext cx="1479040" cy="1043909"/>
                <a:chOff x="4557447" y="1721445"/>
                <a:chExt cx="1479040" cy="1043909"/>
              </a:xfrm>
            </p:grpSpPr>
            <p:pic>
              <p:nvPicPr>
                <p:cNvPr id="28" name="Picture 27"/>
                <p:cNvPicPr>
                  <a:picLocks noChangeAspect="1"/>
                </p:cNvPicPr>
                <p:nvPr/>
              </p:nvPicPr>
              <p:blipFill>
                <a:blip r:embed="rId4"/>
                <a:stretch>
                  <a:fillRect/>
                </a:stretch>
              </p:blipFill>
              <p:spPr>
                <a:xfrm>
                  <a:off x="4557447" y="1902539"/>
                  <a:ext cx="477423" cy="839046"/>
                </a:xfrm>
                <a:prstGeom prst="rect">
                  <a:avLst/>
                </a:prstGeom>
              </p:spPr>
            </p:pic>
            <p:pic>
              <p:nvPicPr>
                <p:cNvPr id="29" name="Picture 28"/>
                <p:cNvPicPr>
                  <a:picLocks noChangeAspect="1"/>
                </p:cNvPicPr>
                <p:nvPr/>
              </p:nvPicPr>
              <p:blipFill>
                <a:blip r:embed="rId4"/>
                <a:stretch>
                  <a:fillRect/>
                </a:stretch>
              </p:blipFill>
              <p:spPr>
                <a:xfrm>
                  <a:off x="4869643" y="1721445"/>
                  <a:ext cx="477423" cy="839046"/>
                </a:xfrm>
                <a:prstGeom prst="rect">
                  <a:avLst/>
                </a:prstGeom>
              </p:spPr>
            </p:pic>
            <p:pic>
              <p:nvPicPr>
                <p:cNvPr id="30" name="Picture 29"/>
                <p:cNvPicPr>
                  <a:picLocks noChangeAspect="1"/>
                </p:cNvPicPr>
                <p:nvPr/>
              </p:nvPicPr>
              <p:blipFill>
                <a:blip r:embed="rId5"/>
                <a:stretch>
                  <a:fillRect/>
                </a:stretch>
              </p:blipFill>
              <p:spPr>
                <a:xfrm>
                  <a:off x="5153580" y="1902539"/>
                  <a:ext cx="882907" cy="862815"/>
                </a:xfrm>
                <a:prstGeom prst="rect">
                  <a:avLst/>
                </a:prstGeom>
              </p:spPr>
            </p:pic>
          </p:grpSp>
          <p:grpSp>
            <p:nvGrpSpPr>
              <p:cNvPr id="21" name="Group 20"/>
              <p:cNvGrpSpPr/>
              <p:nvPr/>
            </p:nvGrpSpPr>
            <p:grpSpPr>
              <a:xfrm>
                <a:off x="4880542" y="3820782"/>
                <a:ext cx="944427" cy="972683"/>
                <a:chOff x="3981885" y="2834055"/>
                <a:chExt cx="944427" cy="972683"/>
              </a:xfrm>
            </p:grpSpPr>
            <p:pic>
              <p:nvPicPr>
                <p:cNvPr id="25" name="Picture 24"/>
                <p:cNvPicPr>
                  <a:picLocks noChangeAspect="1"/>
                </p:cNvPicPr>
                <p:nvPr/>
              </p:nvPicPr>
              <p:blipFill>
                <a:blip r:embed="rId4"/>
                <a:stretch>
                  <a:fillRect/>
                </a:stretch>
              </p:blipFill>
              <p:spPr>
                <a:xfrm>
                  <a:off x="3981885" y="2967692"/>
                  <a:ext cx="477423" cy="839046"/>
                </a:xfrm>
                <a:prstGeom prst="rect">
                  <a:avLst/>
                </a:prstGeom>
              </p:spPr>
            </p:pic>
            <p:pic>
              <p:nvPicPr>
                <p:cNvPr id="26" name="Picture 25"/>
                <p:cNvPicPr>
                  <a:picLocks noChangeAspect="1"/>
                </p:cNvPicPr>
                <p:nvPr/>
              </p:nvPicPr>
              <p:blipFill>
                <a:blip r:embed="rId4"/>
                <a:stretch>
                  <a:fillRect/>
                </a:stretch>
              </p:blipFill>
              <p:spPr>
                <a:xfrm>
                  <a:off x="4269036" y="2834055"/>
                  <a:ext cx="477423" cy="839046"/>
                </a:xfrm>
                <a:prstGeom prst="rect">
                  <a:avLst/>
                </a:prstGeom>
              </p:spPr>
            </p:pic>
            <p:pic>
              <p:nvPicPr>
                <p:cNvPr id="27" name="Picture 26"/>
                <p:cNvPicPr>
                  <a:picLocks noChangeAspect="1"/>
                </p:cNvPicPr>
                <p:nvPr/>
              </p:nvPicPr>
              <p:blipFill>
                <a:blip r:embed="rId6"/>
                <a:stretch>
                  <a:fillRect/>
                </a:stretch>
              </p:blipFill>
              <p:spPr>
                <a:xfrm>
                  <a:off x="4480085" y="3260431"/>
                  <a:ext cx="446227" cy="456212"/>
                </a:xfrm>
                <a:prstGeom prst="rect">
                  <a:avLst/>
                </a:prstGeom>
              </p:spPr>
            </p:pic>
          </p:grpSp>
          <p:grpSp>
            <p:nvGrpSpPr>
              <p:cNvPr id="22" name="Group 21"/>
              <p:cNvGrpSpPr/>
              <p:nvPr/>
            </p:nvGrpSpPr>
            <p:grpSpPr>
              <a:xfrm>
                <a:off x="4383758" y="2988031"/>
                <a:ext cx="968998" cy="971748"/>
                <a:chOff x="3601101" y="2714202"/>
                <a:chExt cx="968998" cy="971748"/>
              </a:xfrm>
            </p:grpSpPr>
            <p:pic>
              <p:nvPicPr>
                <p:cNvPr id="23" name="Picture 22"/>
                <p:cNvPicPr>
                  <a:picLocks noChangeAspect="1"/>
                </p:cNvPicPr>
                <p:nvPr/>
              </p:nvPicPr>
              <p:blipFill>
                <a:blip r:embed="rId4"/>
                <a:stretch>
                  <a:fillRect/>
                </a:stretch>
              </p:blipFill>
              <p:spPr>
                <a:xfrm>
                  <a:off x="3601101" y="2846904"/>
                  <a:ext cx="477423" cy="839046"/>
                </a:xfrm>
                <a:prstGeom prst="rect">
                  <a:avLst/>
                </a:prstGeom>
              </p:spPr>
            </p:pic>
            <p:pic>
              <p:nvPicPr>
                <p:cNvPr id="24" name="Picture 23"/>
                <p:cNvPicPr>
                  <a:picLocks noChangeAspect="1"/>
                </p:cNvPicPr>
                <p:nvPr/>
              </p:nvPicPr>
              <p:blipFill>
                <a:blip r:embed="rId7"/>
                <a:stretch>
                  <a:fillRect/>
                </a:stretch>
              </p:blipFill>
              <p:spPr>
                <a:xfrm>
                  <a:off x="3875612" y="2714202"/>
                  <a:ext cx="694487" cy="898458"/>
                </a:xfrm>
                <a:prstGeom prst="rect">
                  <a:avLst/>
                </a:prstGeom>
              </p:spPr>
            </p:pic>
          </p:grpSp>
        </p:grpSp>
        <p:pic>
          <p:nvPicPr>
            <p:cNvPr id="18" name="Picture 17"/>
            <p:cNvPicPr>
              <a:picLocks noChangeAspect="1"/>
            </p:cNvPicPr>
            <p:nvPr/>
          </p:nvPicPr>
          <p:blipFill>
            <a:blip r:embed="rId8"/>
            <a:stretch>
              <a:fillRect/>
            </a:stretch>
          </p:blipFill>
          <p:spPr>
            <a:xfrm>
              <a:off x="3058769" y="976497"/>
              <a:ext cx="1485788" cy="974496"/>
            </a:xfrm>
            <a:prstGeom prst="rect">
              <a:avLst/>
            </a:prstGeom>
          </p:spPr>
        </p:pic>
      </p:grpSp>
      <p:cxnSp>
        <p:nvCxnSpPr>
          <p:cNvPr id="14" name="Straight Arrow Connector 13"/>
          <p:cNvCxnSpPr>
            <a:cxnSpLocks/>
          </p:cNvCxnSpPr>
          <p:nvPr/>
        </p:nvCxnSpPr>
        <p:spPr>
          <a:xfrm>
            <a:off x="1707344" y="1940084"/>
            <a:ext cx="7999364" cy="0"/>
          </a:xfrm>
          <a:prstGeom prst="straightConnector1">
            <a:avLst/>
          </a:prstGeom>
          <a:ln w="28575">
            <a:solidFill>
              <a:schemeClr val="bg1">
                <a:lumMod val="50000"/>
              </a:schemeClr>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grpSp>
        <p:nvGrpSpPr>
          <p:cNvPr id="8" name="Group 7"/>
          <p:cNvGrpSpPr/>
          <p:nvPr/>
        </p:nvGrpSpPr>
        <p:grpSpPr>
          <a:xfrm>
            <a:off x="493985" y="1482505"/>
            <a:ext cx="1025995" cy="752114"/>
            <a:chOff x="113217" y="1579584"/>
            <a:chExt cx="1547984" cy="1134762"/>
          </a:xfrm>
        </p:grpSpPr>
        <p:pic>
          <p:nvPicPr>
            <p:cNvPr id="11" name="Picture 10"/>
            <p:cNvPicPr>
              <a:picLocks noChangeAspect="1"/>
            </p:cNvPicPr>
            <p:nvPr/>
          </p:nvPicPr>
          <p:blipFill>
            <a:blip r:embed="rId9"/>
            <a:stretch>
              <a:fillRect/>
            </a:stretch>
          </p:blipFill>
          <p:spPr>
            <a:xfrm>
              <a:off x="113217" y="1669234"/>
              <a:ext cx="740755" cy="583974"/>
            </a:xfrm>
            <a:prstGeom prst="rect">
              <a:avLst/>
            </a:prstGeom>
          </p:spPr>
        </p:pic>
        <p:pic>
          <p:nvPicPr>
            <p:cNvPr id="12" name="Picture 11"/>
            <p:cNvPicPr>
              <a:picLocks noChangeAspect="1"/>
            </p:cNvPicPr>
            <p:nvPr/>
          </p:nvPicPr>
          <p:blipFill>
            <a:blip r:embed="rId10"/>
            <a:stretch>
              <a:fillRect/>
            </a:stretch>
          </p:blipFill>
          <p:spPr>
            <a:xfrm>
              <a:off x="868252" y="1579584"/>
              <a:ext cx="792949" cy="763273"/>
            </a:xfrm>
            <a:prstGeom prst="rect">
              <a:avLst/>
            </a:prstGeom>
          </p:spPr>
        </p:pic>
        <p:sp>
          <p:nvSpPr>
            <p:cNvPr id="13" name="TextBox 12"/>
            <p:cNvSpPr txBox="1"/>
            <p:nvPr/>
          </p:nvSpPr>
          <p:spPr>
            <a:xfrm>
              <a:off x="196244" y="2342857"/>
              <a:ext cx="1398891" cy="371489"/>
            </a:xfrm>
            <a:prstGeom prst="rect">
              <a:avLst/>
            </a:prstGeom>
            <a:noFill/>
          </p:spPr>
          <p:txBody>
            <a:bodyPr wrap="none" lIns="0" tIns="0" rIns="0" bIns="0" rtlCol="0">
              <a:spAutoFit/>
            </a:bodyPr>
            <a:lstStyle/>
            <a:p>
              <a:r>
                <a:rPr lang="en-US" sz="1600" spc="-70" dirty="0">
                  <a:solidFill>
                    <a:schemeClr val="tx1">
                      <a:lumMod val="60000"/>
                      <a:lumOff val="40000"/>
                    </a:schemeClr>
                  </a:solidFill>
                </a:rPr>
                <a:t>Application</a:t>
              </a:r>
              <a:endParaRPr lang="en-GB" sz="1600" spc="-70" dirty="0">
                <a:solidFill>
                  <a:schemeClr val="tx1">
                    <a:lumMod val="60000"/>
                    <a:lumOff val="40000"/>
                  </a:schemeClr>
                </a:solidFill>
              </a:endParaRPr>
            </a:p>
          </p:txBody>
        </p:sp>
      </p:grpSp>
      <p:grpSp>
        <p:nvGrpSpPr>
          <p:cNvPr id="2" name="Group 1"/>
          <p:cNvGrpSpPr/>
          <p:nvPr/>
        </p:nvGrpSpPr>
        <p:grpSpPr>
          <a:xfrm>
            <a:off x="154426" y="2424694"/>
            <a:ext cx="2227057" cy="895122"/>
            <a:chOff x="154426" y="2424694"/>
            <a:chExt cx="2227057" cy="895122"/>
          </a:xfrm>
        </p:grpSpPr>
        <p:pic>
          <p:nvPicPr>
            <p:cNvPr id="36" name="Picture 35"/>
            <p:cNvPicPr>
              <a:picLocks noChangeAspect="1"/>
            </p:cNvPicPr>
            <p:nvPr/>
          </p:nvPicPr>
          <p:blipFill>
            <a:blip r:embed="rId11"/>
            <a:stretch>
              <a:fillRect/>
            </a:stretch>
          </p:blipFill>
          <p:spPr>
            <a:xfrm>
              <a:off x="1625706" y="2424694"/>
              <a:ext cx="755777" cy="895122"/>
            </a:xfrm>
            <a:prstGeom prst="rect">
              <a:avLst/>
            </a:prstGeom>
          </p:spPr>
        </p:pic>
        <p:sp>
          <p:nvSpPr>
            <p:cNvPr id="37" name="TextBox 36"/>
            <p:cNvSpPr txBox="1"/>
            <p:nvPr/>
          </p:nvSpPr>
          <p:spPr>
            <a:xfrm>
              <a:off x="154426" y="2488965"/>
              <a:ext cx="1391362" cy="738664"/>
            </a:xfrm>
            <a:prstGeom prst="rect">
              <a:avLst/>
            </a:prstGeom>
            <a:noFill/>
          </p:spPr>
          <p:txBody>
            <a:bodyPr wrap="square" lIns="0" tIns="0" rIns="0" bIns="0" rtlCol="0">
              <a:spAutoFit/>
            </a:bodyPr>
            <a:lstStyle/>
            <a:p>
              <a:pPr algn="r"/>
              <a:r>
                <a:rPr lang="en-US" sz="1600" spc="-70" dirty="0">
                  <a:solidFill>
                    <a:schemeClr val="tx1">
                      <a:lumMod val="60000"/>
                      <a:lumOff val="40000"/>
                    </a:schemeClr>
                  </a:solidFill>
                </a:rPr>
                <a:t>Your </a:t>
              </a:r>
              <a:r>
                <a:rPr lang="en-US" sz="1600" spc="-70" dirty="0" err="1">
                  <a:solidFill>
                    <a:schemeClr val="tx1">
                      <a:lumMod val="60000"/>
                      <a:lumOff val="40000"/>
                    </a:schemeClr>
                  </a:solidFill>
                </a:rPr>
                <a:t>WebHook</a:t>
              </a:r>
              <a:r>
                <a:rPr lang="en-US" sz="1600" spc="-70" dirty="0">
                  <a:solidFill>
                    <a:schemeClr val="tx1">
                      <a:lumMod val="60000"/>
                      <a:lumOff val="40000"/>
                    </a:schemeClr>
                  </a:solidFill>
                </a:rPr>
                <a:t> notification</a:t>
              </a:r>
            </a:p>
            <a:p>
              <a:pPr algn="r"/>
              <a:r>
                <a:rPr lang="en-US" sz="1600" spc="-70" dirty="0">
                  <a:solidFill>
                    <a:schemeClr val="tx1">
                      <a:lumMod val="60000"/>
                      <a:lumOff val="40000"/>
                    </a:schemeClr>
                  </a:solidFill>
                </a:rPr>
                <a:t>service endpoint</a:t>
              </a:r>
              <a:endParaRPr lang="en-GB" sz="1600" spc="-70" dirty="0">
                <a:solidFill>
                  <a:schemeClr val="tx1">
                    <a:lumMod val="60000"/>
                    <a:lumOff val="40000"/>
                  </a:schemeClr>
                </a:solidFill>
              </a:endParaRPr>
            </a:p>
          </p:txBody>
        </p:sp>
      </p:grpSp>
      <p:cxnSp>
        <p:nvCxnSpPr>
          <p:cNvPr id="38" name="Straight Arrow Connector 37"/>
          <p:cNvCxnSpPr>
            <a:cxnSpLocks/>
          </p:cNvCxnSpPr>
          <p:nvPr/>
        </p:nvCxnSpPr>
        <p:spPr>
          <a:xfrm flipH="1">
            <a:off x="2541575" y="2495030"/>
            <a:ext cx="7113208" cy="21001"/>
          </a:xfrm>
          <a:prstGeom prst="straightConnector1">
            <a:avLst/>
          </a:prstGeom>
          <a:ln w="28575">
            <a:solidFill>
              <a:schemeClr val="bg1">
                <a:lumMod val="50000"/>
              </a:schemeClr>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33" name="Straight Arrow Connector 32"/>
          <p:cNvCxnSpPr>
            <a:cxnSpLocks/>
          </p:cNvCxnSpPr>
          <p:nvPr/>
        </p:nvCxnSpPr>
        <p:spPr>
          <a:xfrm>
            <a:off x="2541575" y="3029875"/>
            <a:ext cx="7113208" cy="0"/>
          </a:xfrm>
          <a:prstGeom prst="straightConnector1">
            <a:avLst/>
          </a:prstGeom>
          <a:ln w="28575">
            <a:solidFill>
              <a:schemeClr val="bg1">
                <a:lumMod val="50000"/>
              </a:schemeClr>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34" name="Speech Bubble: Rectangle 33"/>
          <p:cNvSpPr/>
          <p:nvPr/>
        </p:nvSpPr>
        <p:spPr bwMode="auto">
          <a:xfrm>
            <a:off x="2505652" y="4198123"/>
            <a:ext cx="7201056" cy="2231101"/>
          </a:xfrm>
          <a:prstGeom prst="wedgeRectCallout">
            <a:avLst>
              <a:gd name="adj1" fmla="val 19464"/>
              <a:gd name="adj2" fmla="val -66415"/>
            </a:avLst>
          </a:prstGeom>
          <a:solidFill>
            <a:schemeClr val="bg1">
              <a:lumMod val="85000"/>
            </a:schemeClr>
          </a:solidFill>
          <a:ln>
            <a:solidFill>
              <a:schemeClr val="bg1">
                <a:lumMod val="65000"/>
              </a:schemeClr>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08000" tIns="46637" rIns="0" bIns="46637" numCol="1" rtlCol="0" anchor="ctr" anchorCtr="0" compatLnSpc="1">
            <a:prstTxWarp prst="textNoShape">
              <a:avLst/>
            </a:prstTxWarp>
          </a:bodyPr>
          <a:lstStyle/>
          <a:p>
            <a:pPr>
              <a:lnSpc>
                <a:spcPct val="90000"/>
              </a:lnSpc>
              <a:spcAft>
                <a:spcPts val="600"/>
              </a:spcAft>
            </a:pPr>
            <a:r>
              <a:rPr lang="nl-BE" sz="1600" dirty="0">
                <a:solidFill>
                  <a:schemeClr val="tx1">
                    <a:lumMod val="75000"/>
                    <a:lumOff val="25000"/>
                  </a:schemeClr>
                </a:solidFill>
                <a:latin typeface="Consolas" panose="020B0609020204030204" pitchFamily="49" charset="0"/>
              </a:rPr>
              <a:t>Content-Type: application/json</a:t>
            </a:r>
          </a:p>
          <a:p>
            <a:pPr>
              <a:lnSpc>
                <a:spcPct val="90000"/>
              </a:lnSpc>
              <a:spcAft>
                <a:spcPts val="600"/>
              </a:spcAft>
            </a:pPr>
            <a:r>
              <a:rPr lang="nl-BE" sz="1600" dirty="0">
                <a:solidFill>
                  <a:schemeClr val="tx1">
                    <a:lumMod val="75000"/>
                    <a:lumOff val="25000"/>
                  </a:schemeClr>
                </a:solidFill>
                <a:latin typeface="Consolas" panose="020B0609020204030204" pitchFamily="49" charset="0"/>
              </a:rPr>
              <a:t>{ </a:t>
            </a:r>
          </a:p>
          <a:p>
            <a:pPr>
              <a:lnSpc>
                <a:spcPct val="90000"/>
              </a:lnSpc>
              <a:spcAft>
                <a:spcPts val="600"/>
              </a:spcAft>
            </a:pPr>
            <a:r>
              <a:rPr lang="nl-BE" sz="1600" dirty="0">
                <a:solidFill>
                  <a:schemeClr val="tx1">
                    <a:lumMod val="75000"/>
                    <a:lumOff val="25000"/>
                  </a:schemeClr>
                </a:solidFill>
                <a:latin typeface="Consolas" panose="020B0609020204030204" pitchFamily="49" charset="0"/>
              </a:rPr>
              <a:t>"id": "a8e6d5e6-9f7f-497a-b97f-8ffe8f559dc7",</a:t>
            </a:r>
          </a:p>
          <a:p>
            <a:pPr>
              <a:lnSpc>
                <a:spcPct val="90000"/>
              </a:lnSpc>
              <a:spcAft>
                <a:spcPts val="600"/>
              </a:spcAft>
            </a:pPr>
            <a:r>
              <a:rPr lang="nl-BE" sz="1600" dirty="0">
                <a:solidFill>
                  <a:schemeClr val="tx1">
                    <a:lumMod val="75000"/>
                    <a:lumOff val="25000"/>
                  </a:schemeClr>
                </a:solidFill>
                <a:latin typeface="Consolas" panose="020B0609020204030204" pitchFamily="49" charset="0"/>
              </a:rPr>
              <a:t>"expirationDateTime": "2017-06-18T16:17:57Z",    </a:t>
            </a:r>
          </a:p>
          <a:p>
            <a:pPr>
              <a:lnSpc>
                <a:spcPct val="90000"/>
              </a:lnSpc>
              <a:spcAft>
                <a:spcPts val="600"/>
              </a:spcAft>
            </a:pPr>
            <a:r>
              <a:rPr lang="nl-BE" sz="1600" dirty="0">
                <a:solidFill>
                  <a:schemeClr val="tx1">
                    <a:lumMod val="75000"/>
                    <a:lumOff val="25000"/>
                  </a:schemeClr>
                </a:solidFill>
                <a:latin typeface="Consolas" panose="020B0609020204030204" pitchFamily="49" charset="0"/>
              </a:rPr>
              <a:t>"notificationUrl": "https://{your host}/your/webhook/service",</a:t>
            </a:r>
          </a:p>
          <a:p>
            <a:pPr>
              <a:lnSpc>
                <a:spcPct val="90000"/>
              </a:lnSpc>
              <a:spcAft>
                <a:spcPts val="600"/>
              </a:spcAft>
            </a:pPr>
            <a:r>
              <a:rPr lang="nl-BE" sz="1600" dirty="0">
                <a:solidFill>
                  <a:schemeClr val="tx1">
                    <a:lumMod val="75000"/>
                    <a:lumOff val="25000"/>
                  </a:schemeClr>
                </a:solidFill>
                <a:latin typeface="Consolas" panose="020B0609020204030204" pitchFamily="49" charset="0"/>
              </a:rPr>
              <a:t>"resource": "{id}" </a:t>
            </a:r>
          </a:p>
          <a:p>
            <a:pPr>
              <a:lnSpc>
                <a:spcPct val="90000"/>
              </a:lnSpc>
              <a:spcAft>
                <a:spcPts val="600"/>
              </a:spcAft>
            </a:pPr>
            <a:r>
              <a:rPr lang="nl-BE" sz="1600" dirty="0">
                <a:solidFill>
                  <a:schemeClr val="tx1">
                    <a:lumMod val="75000"/>
                    <a:lumOff val="25000"/>
                  </a:schemeClr>
                </a:solidFill>
                <a:latin typeface="Consolas" panose="020B0609020204030204" pitchFamily="49" charset="0"/>
              </a:rPr>
              <a:t>}</a:t>
            </a:r>
          </a:p>
        </p:txBody>
      </p:sp>
      <p:sp>
        <p:nvSpPr>
          <p:cNvPr id="35" name="TextBox 34"/>
          <p:cNvSpPr txBox="1"/>
          <p:nvPr/>
        </p:nvSpPr>
        <p:spPr>
          <a:xfrm>
            <a:off x="4508823" y="3430497"/>
            <a:ext cx="2396405"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HTTP/1.1 201 Created</a:t>
            </a:r>
          </a:p>
        </p:txBody>
      </p:sp>
      <p:grpSp>
        <p:nvGrpSpPr>
          <p:cNvPr id="39" name="Group 38"/>
          <p:cNvGrpSpPr/>
          <p:nvPr/>
        </p:nvGrpSpPr>
        <p:grpSpPr>
          <a:xfrm>
            <a:off x="499605" y="3537854"/>
            <a:ext cx="1025995" cy="752114"/>
            <a:chOff x="113217" y="1579584"/>
            <a:chExt cx="1547984" cy="1134762"/>
          </a:xfrm>
        </p:grpSpPr>
        <p:pic>
          <p:nvPicPr>
            <p:cNvPr id="41" name="Picture 40"/>
            <p:cNvPicPr>
              <a:picLocks noChangeAspect="1"/>
            </p:cNvPicPr>
            <p:nvPr/>
          </p:nvPicPr>
          <p:blipFill>
            <a:blip r:embed="rId9"/>
            <a:stretch>
              <a:fillRect/>
            </a:stretch>
          </p:blipFill>
          <p:spPr>
            <a:xfrm>
              <a:off x="113217" y="1669234"/>
              <a:ext cx="740755" cy="583974"/>
            </a:xfrm>
            <a:prstGeom prst="rect">
              <a:avLst/>
            </a:prstGeom>
          </p:spPr>
        </p:pic>
        <p:pic>
          <p:nvPicPr>
            <p:cNvPr id="42" name="Picture 41"/>
            <p:cNvPicPr>
              <a:picLocks noChangeAspect="1"/>
            </p:cNvPicPr>
            <p:nvPr/>
          </p:nvPicPr>
          <p:blipFill>
            <a:blip r:embed="rId10"/>
            <a:stretch>
              <a:fillRect/>
            </a:stretch>
          </p:blipFill>
          <p:spPr>
            <a:xfrm>
              <a:off x="868252" y="1579584"/>
              <a:ext cx="792949" cy="763273"/>
            </a:xfrm>
            <a:prstGeom prst="rect">
              <a:avLst/>
            </a:prstGeom>
          </p:spPr>
        </p:pic>
        <p:sp>
          <p:nvSpPr>
            <p:cNvPr id="43" name="TextBox 42"/>
            <p:cNvSpPr txBox="1"/>
            <p:nvPr/>
          </p:nvSpPr>
          <p:spPr>
            <a:xfrm>
              <a:off x="196244" y="2342857"/>
              <a:ext cx="1398891" cy="371489"/>
            </a:xfrm>
            <a:prstGeom prst="rect">
              <a:avLst/>
            </a:prstGeom>
            <a:noFill/>
          </p:spPr>
          <p:txBody>
            <a:bodyPr wrap="none" lIns="0" tIns="0" rIns="0" bIns="0" rtlCol="0">
              <a:spAutoFit/>
            </a:bodyPr>
            <a:lstStyle/>
            <a:p>
              <a:r>
                <a:rPr lang="en-US" sz="1600" spc="-70" dirty="0">
                  <a:solidFill>
                    <a:schemeClr val="tx1">
                      <a:lumMod val="60000"/>
                      <a:lumOff val="40000"/>
                    </a:schemeClr>
                  </a:solidFill>
                </a:rPr>
                <a:t>Application</a:t>
              </a:r>
              <a:endParaRPr lang="en-GB" sz="1600" spc="-70" dirty="0">
                <a:solidFill>
                  <a:schemeClr val="tx1">
                    <a:lumMod val="60000"/>
                    <a:lumOff val="40000"/>
                  </a:schemeClr>
                </a:solidFill>
              </a:endParaRPr>
            </a:p>
          </p:txBody>
        </p:sp>
      </p:grpSp>
      <p:cxnSp>
        <p:nvCxnSpPr>
          <p:cNvPr id="44" name="Straight Arrow Connector 43"/>
          <p:cNvCxnSpPr>
            <a:cxnSpLocks/>
          </p:cNvCxnSpPr>
          <p:nvPr/>
        </p:nvCxnSpPr>
        <p:spPr>
          <a:xfrm flipH="1">
            <a:off x="1707344" y="3780961"/>
            <a:ext cx="7947439" cy="23464"/>
          </a:xfrm>
          <a:prstGeom prst="straightConnector1">
            <a:avLst/>
          </a:prstGeom>
          <a:ln w="28575">
            <a:solidFill>
              <a:srgbClr val="FF8C0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1425607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pt-PT" dirty="0"/>
              <a:t>Event Notification</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grpSp>
        <p:nvGrpSpPr>
          <p:cNvPr id="6" name="Group 5"/>
          <p:cNvGrpSpPr>
            <a:grpSpLocks noChangeAspect="1"/>
          </p:cNvGrpSpPr>
          <p:nvPr/>
        </p:nvGrpSpPr>
        <p:grpSpPr>
          <a:xfrm>
            <a:off x="9855067" y="906945"/>
            <a:ext cx="2346963" cy="1992150"/>
            <a:chOff x="1189689" y="976497"/>
            <a:chExt cx="3486193" cy="2959150"/>
          </a:xfrm>
        </p:grpSpPr>
        <p:grpSp>
          <p:nvGrpSpPr>
            <p:cNvPr id="16" name="Group 15"/>
            <p:cNvGrpSpPr/>
            <p:nvPr/>
          </p:nvGrpSpPr>
          <p:grpSpPr>
            <a:xfrm>
              <a:off x="3605640" y="1950993"/>
              <a:ext cx="1070242" cy="1327793"/>
              <a:chOff x="1919646" y="3675113"/>
              <a:chExt cx="902998" cy="1126838"/>
            </a:xfrm>
          </p:grpSpPr>
          <p:pic>
            <p:nvPicPr>
              <p:cNvPr id="31" name="Picture 30"/>
              <p:cNvPicPr>
                <a:picLocks noChangeAspect="1"/>
              </p:cNvPicPr>
              <p:nvPr/>
            </p:nvPicPr>
            <p:blipFill>
              <a:blip r:embed="rId2"/>
              <a:stretch>
                <a:fillRect/>
              </a:stretch>
            </p:blipFill>
            <p:spPr>
              <a:xfrm>
                <a:off x="1919646" y="3675113"/>
                <a:ext cx="674964" cy="892879"/>
              </a:xfrm>
              <a:prstGeom prst="rect">
                <a:avLst/>
              </a:prstGeom>
            </p:spPr>
          </p:pic>
          <p:pic>
            <p:nvPicPr>
              <p:cNvPr id="32" name="Picture 31"/>
              <p:cNvPicPr>
                <a:picLocks noChangeAspect="1"/>
              </p:cNvPicPr>
              <p:nvPr/>
            </p:nvPicPr>
            <p:blipFill>
              <a:blip r:embed="rId3"/>
              <a:stretch>
                <a:fillRect/>
              </a:stretch>
            </p:blipFill>
            <p:spPr>
              <a:xfrm>
                <a:off x="2210824" y="4189471"/>
                <a:ext cx="611820" cy="612480"/>
              </a:xfrm>
              <a:prstGeom prst="rect">
                <a:avLst/>
              </a:prstGeom>
            </p:spPr>
          </p:pic>
        </p:grpSp>
        <p:grpSp>
          <p:nvGrpSpPr>
            <p:cNvPr id="17" name="Group 16"/>
            <p:cNvGrpSpPr/>
            <p:nvPr/>
          </p:nvGrpSpPr>
          <p:grpSpPr>
            <a:xfrm>
              <a:off x="1189689" y="1453879"/>
              <a:ext cx="2516893" cy="2481768"/>
              <a:chOff x="4383758" y="2311697"/>
              <a:chExt cx="2516893" cy="2481768"/>
            </a:xfrm>
          </p:grpSpPr>
          <p:sp>
            <p:nvSpPr>
              <p:cNvPr id="19" name="Rectangle 18"/>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00" dirty="0">
                    <a:solidFill>
                      <a:schemeClr val="tx1">
                        <a:lumMod val="65000"/>
                        <a:lumOff val="35000"/>
                      </a:schemeClr>
                    </a:solidFill>
                    <a:ea typeface="Segoe UI" pitchFamily="34" charset="0"/>
                    <a:cs typeface="Segoe UI" pitchFamily="34" charset="0"/>
                  </a:rPr>
                  <a:t>SharePoint </a:t>
                </a:r>
                <a:br>
                  <a:rPr lang="en-US" sz="1200" dirty="0">
                    <a:solidFill>
                      <a:schemeClr val="tx1">
                        <a:lumMod val="65000"/>
                        <a:lumOff val="35000"/>
                      </a:schemeClr>
                    </a:solidFill>
                    <a:ea typeface="Segoe UI" pitchFamily="34" charset="0"/>
                    <a:cs typeface="Segoe UI" pitchFamily="34" charset="0"/>
                  </a:rPr>
                </a:br>
                <a:r>
                  <a:rPr lang="en-US" sz="1200" dirty="0">
                    <a:solidFill>
                      <a:schemeClr val="tx1">
                        <a:lumMod val="65000"/>
                        <a:lumOff val="35000"/>
                      </a:schemeClr>
                    </a:solidFill>
                    <a:ea typeface="Segoe UI" pitchFamily="34" charset="0"/>
                    <a:cs typeface="Segoe UI" pitchFamily="34" charset="0"/>
                  </a:rPr>
                  <a:t>Service</a:t>
                </a:r>
              </a:p>
            </p:txBody>
          </p:sp>
          <p:grpSp>
            <p:nvGrpSpPr>
              <p:cNvPr id="20" name="Group 19"/>
              <p:cNvGrpSpPr/>
              <p:nvPr/>
            </p:nvGrpSpPr>
            <p:grpSpPr>
              <a:xfrm>
                <a:off x="5421611" y="2886866"/>
                <a:ext cx="1479040" cy="1043909"/>
                <a:chOff x="4557447" y="1721445"/>
                <a:chExt cx="1479040" cy="1043909"/>
              </a:xfrm>
            </p:grpSpPr>
            <p:pic>
              <p:nvPicPr>
                <p:cNvPr id="28" name="Picture 27"/>
                <p:cNvPicPr>
                  <a:picLocks noChangeAspect="1"/>
                </p:cNvPicPr>
                <p:nvPr/>
              </p:nvPicPr>
              <p:blipFill>
                <a:blip r:embed="rId4"/>
                <a:stretch>
                  <a:fillRect/>
                </a:stretch>
              </p:blipFill>
              <p:spPr>
                <a:xfrm>
                  <a:off x="4557447" y="1902539"/>
                  <a:ext cx="477423" cy="839046"/>
                </a:xfrm>
                <a:prstGeom prst="rect">
                  <a:avLst/>
                </a:prstGeom>
              </p:spPr>
            </p:pic>
            <p:pic>
              <p:nvPicPr>
                <p:cNvPr id="29" name="Picture 28"/>
                <p:cNvPicPr>
                  <a:picLocks noChangeAspect="1"/>
                </p:cNvPicPr>
                <p:nvPr/>
              </p:nvPicPr>
              <p:blipFill>
                <a:blip r:embed="rId4"/>
                <a:stretch>
                  <a:fillRect/>
                </a:stretch>
              </p:blipFill>
              <p:spPr>
                <a:xfrm>
                  <a:off x="4869643" y="1721445"/>
                  <a:ext cx="477423" cy="839046"/>
                </a:xfrm>
                <a:prstGeom prst="rect">
                  <a:avLst/>
                </a:prstGeom>
              </p:spPr>
            </p:pic>
            <p:pic>
              <p:nvPicPr>
                <p:cNvPr id="30" name="Picture 29"/>
                <p:cNvPicPr>
                  <a:picLocks noChangeAspect="1"/>
                </p:cNvPicPr>
                <p:nvPr/>
              </p:nvPicPr>
              <p:blipFill>
                <a:blip r:embed="rId5"/>
                <a:stretch>
                  <a:fillRect/>
                </a:stretch>
              </p:blipFill>
              <p:spPr>
                <a:xfrm>
                  <a:off x="5153580" y="1902539"/>
                  <a:ext cx="882907" cy="862815"/>
                </a:xfrm>
                <a:prstGeom prst="rect">
                  <a:avLst/>
                </a:prstGeom>
              </p:spPr>
            </p:pic>
          </p:grpSp>
          <p:grpSp>
            <p:nvGrpSpPr>
              <p:cNvPr id="21" name="Group 20"/>
              <p:cNvGrpSpPr/>
              <p:nvPr/>
            </p:nvGrpSpPr>
            <p:grpSpPr>
              <a:xfrm>
                <a:off x="4880542" y="3820782"/>
                <a:ext cx="944427" cy="972683"/>
                <a:chOff x="3981885" y="2834055"/>
                <a:chExt cx="944427" cy="972683"/>
              </a:xfrm>
            </p:grpSpPr>
            <p:pic>
              <p:nvPicPr>
                <p:cNvPr id="25" name="Picture 24"/>
                <p:cNvPicPr>
                  <a:picLocks noChangeAspect="1"/>
                </p:cNvPicPr>
                <p:nvPr/>
              </p:nvPicPr>
              <p:blipFill>
                <a:blip r:embed="rId4"/>
                <a:stretch>
                  <a:fillRect/>
                </a:stretch>
              </p:blipFill>
              <p:spPr>
                <a:xfrm>
                  <a:off x="3981885" y="2967692"/>
                  <a:ext cx="477423" cy="839046"/>
                </a:xfrm>
                <a:prstGeom prst="rect">
                  <a:avLst/>
                </a:prstGeom>
              </p:spPr>
            </p:pic>
            <p:pic>
              <p:nvPicPr>
                <p:cNvPr id="26" name="Picture 25"/>
                <p:cNvPicPr>
                  <a:picLocks noChangeAspect="1"/>
                </p:cNvPicPr>
                <p:nvPr/>
              </p:nvPicPr>
              <p:blipFill>
                <a:blip r:embed="rId4"/>
                <a:stretch>
                  <a:fillRect/>
                </a:stretch>
              </p:blipFill>
              <p:spPr>
                <a:xfrm>
                  <a:off x="4269036" y="2834055"/>
                  <a:ext cx="477423" cy="839046"/>
                </a:xfrm>
                <a:prstGeom prst="rect">
                  <a:avLst/>
                </a:prstGeom>
              </p:spPr>
            </p:pic>
            <p:pic>
              <p:nvPicPr>
                <p:cNvPr id="27" name="Picture 26"/>
                <p:cNvPicPr>
                  <a:picLocks noChangeAspect="1"/>
                </p:cNvPicPr>
                <p:nvPr/>
              </p:nvPicPr>
              <p:blipFill>
                <a:blip r:embed="rId6"/>
                <a:stretch>
                  <a:fillRect/>
                </a:stretch>
              </p:blipFill>
              <p:spPr>
                <a:xfrm>
                  <a:off x="4480085" y="3260431"/>
                  <a:ext cx="446227" cy="456212"/>
                </a:xfrm>
                <a:prstGeom prst="rect">
                  <a:avLst/>
                </a:prstGeom>
              </p:spPr>
            </p:pic>
          </p:grpSp>
          <p:grpSp>
            <p:nvGrpSpPr>
              <p:cNvPr id="22" name="Group 21"/>
              <p:cNvGrpSpPr/>
              <p:nvPr/>
            </p:nvGrpSpPr>
            <p:grpSpPr>
              <a:xfrm>
                <a:off x="4383758" y="2988031"/>
                <a:ext cx="968998" cy="971748"/>
                <a:chOff x="3601101" y="2714202"/>
                <a:chExt cx="968998" cy="971748"/>
              </a:xfrm>
            </p:grpSpPr>
            <p:pic>
              <p:nvPicPr>
                <p:cNvPr id="23" name="Picture 22"/>
                <p:cNvPicPr>
                  <a:picLocks noChangeAspect="1"/>
                </p:cNvPicPr>
                <p:nvPr/>
              </p:nvPicPr>
              <p:blipFill>
                <a:blip r:embed="rId4"/>
                <a:stretch>
                  <a:fillRect/>
                </a:stretch>
              </p:blipFill>
              <p:spPr>
                <a:xfrm>
                  <a:off x="3601101" y="2846904"/>
                  <a:ext cx="477423" cy="839046"/>
                </a:xfrm>
                <a:prstGeom prst="rect">
                  <a:avLst/>
                </a:prstGeom>
              </p:spPr>
            </p:pic>
            <p:pic>
              <p:nvPicPr>
                <p:cNvPr id="24" name="Picture 23"/>
                <p:cNvPicPr>
                  <a:picLocks noChangeAspect="1"/>
                </p:cNvPicPr>
                <p:nvPr/>
              </p:nvPicPr>
              <p:blipFill>
                <a:blip r:embed="rId7"/>
                <a:stretch>
                  <a:fillRect/>
                </a:stretch>
              </p:blipFill>
              <p:spPr>
                <a:xfrm>
                  <a:off x="3875612" y="2714202"/>
                  <a:ext cx="694487" cy="898458"/>
                </a:xfrm>
                <a:prstGeom prst="rect">
                  <a:avLst/>
                </a:prstGeom>
              </p:spPr>
            </p:pic>
          </p:grpSp>
        </p:grpSp>
        <p:pic>
          <p:nvPicPr>
            <p:cNvPr id="18" name="Picture 17"/>
            <p:cNvPicPr>
              <a:picLocks noChangeAspect="1"/>
            </p:cNvPicPr>
            <p:nvPr/>
          </p:nvPicPr>
          <p:blipFill>
            <a:blip r:embed="rId8"/>
            <a:stretch>
              <a:fillRect/>
            </a:stretch>
          </p:blipFill>
          <p:spPr>
            <a:xfrm>
              <a:off x="3058769" y="976497"/>
              <a:ext cx="1485788" cy="974496"/>
            </a:xfrm>
            <a:prstGeom prst="rect">
              <a:avLst/>
            </a:prstGeom>
          </p:spPr>
        </p:pic>
      </p:grpSp>
      <p:grpSp>
        <p:nvGrpSpPr>
          <p:cNvPr id="2" name="Group 1"/>
          <p:cNvGrpSpPr/>
          <p:nvPr/>
        </p:nvGrpSpPr>
        <p:grpSpPr>
          <a:xfrm>
            <a:off x="154426" y="1671071"/>
            <a:ext cx="2227057" cy="895122"/>
            <a:chOff x="154426" y="2424694"/>
            <a:chExt cx="2227057" cy="895122"/>
          </a:xfrm>
        </p:grpSpPr>
        <p:pic>
          <p:nvPicPr>
            <p:cNvPr id="36" name="Picture 35"/>
            <p:cNvPicPr>
              <a:picLocks noChangeAspect="1"/>
            </p:cNvPicPr>
            <p:nvPr/>
          </p:nvPicPr>
          <p:blipFill>
            <a:blip r:embed="rId9"/>
            <a:stretch>
              <a:fillRect/>
            </a:stretch>
          </p:blipFill>
          <p:spPr>
            <a:xfrm>
              <a:off x="1625706" y="2424694"/>
              <a:ext cx="755777" cy="895122"/>
            </a:xfrm>
            <a:prstGeom prst="rect">
              <a:avLst/>
            </a:prstGeom>
          </p:spPr>
        </p:pic>
        <p:sp>
          <p:nvSpPr>
            <p:cNvPr id="37" name="TextBox 36"/>
            <p:cNvSpPr txBox="1"/>
            <p:nvPr/>
          </p:nvSpPr>
          <p:spPr>
            <a:xfrm>
              <a:off x="154426" y="2488965"/>
              <a:ext cx="1391362" cy="738664"/>
            </a:xfrm>
            <a:prstGeom prst="rect">
              <a:avLst/>
            </a:prstGeom>
            <a:noFill/>
          </p:spPr>
          <p:txBody>
            <a:bodyPr wrap="square" lIns="0" tIns="0" rIns="0" bIns="0" rtlCol="0">
              <a:spAutoFit/>
            </a:bodyPr>
            <a:lstStyle/>
            <a:p>
              <a:pPr algn="r"/>
              <a:r>
                <a:rPr lang="en-US" sz="1600" spc="-70" dirty="0">
                  <a:solidFill>
                    <a:schemeClr val="tx1">
                      <a:lumMod val="60000"/>
                      <a:lumOff val="40000"/>
                    </a:schemeClr>
                  </a:solidFill>
                </a:rPr>
                <a:t>Your </a:t>
              </a:r>
              <a:r>
                <a:rPr lang="en-US" sz="1600" spc="-70" dirty="0" err="1">
                  <a:solidFill>
                    <a:schemeClr val="tx1">
                      <a:lumMod val="60000"/>
                      <a:lumOff val="40000"/>
                    </a:schemeClr>
                  </a:solidFill>
                </a:rPr>
                <a:t>WebHook</a:t>
              </a:r>
              <a:r>
                <a:rPr lang="en-US" sz="1600" spc="-70" dirty="0">
                  <a:solidFill>
                    <a:schemeClr val="tx1">
                      <a:lumMod val="60000"/>
                      <a:lumOff val="40000"/>
                    </a:schemeClr>
                  </a:solidFill>
                </a:rPr>
                <a:t> notification</a:t>
              </a:r>
            </a:p>
            <a:p>
              <a:pPr algn="r"/>
              <a:r>
                <a:rPr lang="en-US" sz="1600" spc="-70" dirty="0">
                  <a:solidFill>
                    <a:schemeClr val="tx1">
                      <a:lumMod val="60000"/>
                      <a:lumOff val="40000"/>
                    </a:schemeClr>
                  </a:solidFill>
                </a:rPr>
                <a:t>service endpoint</a:t>
              </a:r>
              <a:endParaRPr lang="en-GB" sz="1600" spc="-70" dirty="0">
                <a:solidFill>
                  <a:schemeClr val="tx1">
                    <a:lumMod val="60000"/>
                    <a:lumOff val="40000"/>
                  </a:schemeClr>
                </a:solidFill>
              </a:endParaRPr>
            </a:p>
          </p:txBody>
        </p:sp>
      </p:grpSp>
      <p:cxnSp>
        <p:nvCxnSpPr>
          <p:cNvPr id="38" name="Straight Arrow Connector 37"/>
          <p:cNvCxnSpPr>
            <a:cxnSpLocks/>
          </p:cNvCxnSpPr>
          <p:nvPr/>
        </p:nvCxnSpPr>
        <p:spPr>
          <a:xfrm flipH="1">
            <a:off x="2541575" y="1741407"/>
            <a:ext cx="7113208" cy="21001"/>
          </a:xfrm>
          <a:prstGeom prst="straightConnector1">
            <a:avLst/>
          </a:prstGeom>
          <a:ln w="28575">
            <a:solidFill>
              <a:srgbClr val="FF8C0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34" name="Speech Bubble: Rectangle 33"/>
          <p:cNvSpPr/>
          <p:nvPr/>
        </p:nvSpPr>
        <p:spPr bwMode="auto">
          <a:xfrm>
            <a:off x="1968421" y="2790097"/>
            <a:ext cx="7683858" cy="3424767"/>
          </a:xfrm>
          <a:prstGeom prst="wedgeRectCallout">
            <a:avLst>
              <a:gd name="adj1" fmla="val 19202"/>
              <a:gd name="adj2" fmla="val -78151"/>
            </a:avLst>
          </a:prstGeom>
          <a:solidFill>
            <a:schemeClr val="bg1">
              <a:lumMod val="85000"/>
            </a:schemeClr>
          </a:solidFill>
          <a:ln>
            <a:solidFill>
              <a:schemeClr val="bg1">
                <a:lumMod val="65000"/>
              </a:schemeClr>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108000" tIns="46637" rIns="0" bIns="46637" numCol="1" rtlCol="0" anchor="ctr" anchorCtr="0" compatLnSpc="1">
            <a:prstTxWarp prst="textNoShape">
              <a:avLst/>
            </a:prstTxWarp>
          </a:bodyPr>
          <a:lstStyle/>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"value":[</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"subscriptionId":"91779246-afe9-4525-b122-6c199ae89211",</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"clientState":"00000000-0000-0000-0000-000000000000",</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"expirationDateTime":"2017-06-18T17:27:00.0000000Z",</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"resource":"b9f6f714-9df8-470b-b22e-653855e1c181",</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"tenantId":"00000000-0000-0000-0000-000000000000",</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a:t>
            </a:r>
            <a:r>
              <a:rPr lang="fr-FR" sz="1600" dirty="0" err="1">
                <a:solidFill>
                  <a:schemeClr val="tx1">
                    <a:lumMod val="75000"/>
                    <a:lumOff val="25000"/>
                  </a:schemeClr>
                </a:solidFill>
                <a:latin typeface="Consolas" panose="020B0609020204030204" pitchFamily="49" charset="0"/>
              </a:rPr>
              <a:t>siteUrl</a:t>
            </a:r>
            <a:r>
              <a:rPr lang="fr-FR" sz="1600" dirty="0">
                <a:solidFill>
                  <a:schemeClr val="tx1">
                    <a:lumMod val="75000"/>
                    <a:lumOff val="25000"/>
                  </a:schemeClr>
                </a:solidFill>
                <a:latin typeface="Consolas" panose="020B0609020204030204" pitchFamily="49" charset="0"/>
              </a:rPr>
              <a:t>":"/",</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"webId":"dbc5a806-e4d4-46e5-951c-6344d70b62fa"</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   ]</a:t>
            </a:r>
          </a:p>
          <a:p>
            <a:pPr defTabSz="932472" fontAlgn="base">
              <a:spcBef>
                <a:spcPct val="0"/>
              </a:spcBef>
              <a:spcAft>
                <a:spcPct val="0"/>
              </a:spcAft>
            </a:pPr>
            <a:r>
              <a:rPr lang="fr-FR" sz="1600" dirty="0">
                <a:solidFill>
                  <a:schemeClr val="tx1">
                    <a:lumMod val="75000"/>
                    <a:lumOff val="25000"/>
                  </a:schemeClr>
                </a:solidFill>
                <a:latin typeface="Consolas" panose="020B0609020204030204" pitchFamily="49" charset="0"/>
              </a:rPr>
              <a:t>}</a:t>
            </a:r>
            <a:endParaRPr lang="nl-BE" sz="1600" dirty="0">
              <a:solidFill>
                <a:schemeClr val="tx1">
                  <a:lumMod val="75000"/>
                  <a:lumOff val="25000"/>
                </a:schemeClr>
              </a:solidFill>
              <a:latin typeface="Consolas" panose="020B0609020204030204" pitchFamily="49" charset="0"/>
            </a:endParaRPr>
          </a:p>
        </p:txBody>
      </p:sp>
      <p:sp>
        <p:nvSpPr>
          <p:cNvPr id="40" name="TextBox 39"/>
          <p:cNvSpPr txBox="1"/>
          <p:nvPr/>
        </p:nvSpPr>
        <p:spPr>
          <a:xfrm>
            <a:off x="3270755" y="1304459"/>
            <a:ext cx="6110326" cy="517065"/>
          </a:xfrm>
          <a:prstGeom prst="rect">
            <a:avLst/>
          </a:prstGeom>
          <a:noFill/>
        </p:spPr>
        <p:txBody>
          <a:bodyPr wrap="square" lIns="182880" tIns="146304" rIns="182880" bIns="146304"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POST https://{your host}/your/webhook/service</a:t>
            </a:r>
          </a:p>
        </p:txBody>
      </p:sp>
    </p:spTree>
    <p:extLst>
      <p:ext uri="{BB962C8B-B14F-4D97-AF65-F5344CB8AC3E}">
        <p14:creationId xmlns:p14="http://schemas.microsoft.com/office/powerpoint/2010/main" val="346334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pt-PT" dirty="0"/>
              <a:t>Event Notification</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grpSp>
        <p:nvGrpSpPr>
          <p:cNvPr id="6" name="Group 5"/>
          <p:cNvGrpSpPr>
            <a:grpSpLocks noChangeAspect="1"/>
          </p:cNvGrpSpPr>
          <p:nvPr/>
        </p:nvGrpSpPr>
        <p:grpSpPr>
          <a:xfrm>
            <a:off x="9855067" y="906945"/>
            <a:ext cx="2346963" cy="1992150"/>
            <a:chOff x="1189689" y="976497"/>
            <a:chExt cx="3486193" cy="2959150"/>
          </a:xfrm>
        </p:grpSpPr>
        <p:grpSp>
          <p:nvGrpSpPr>
            <p:cNvPr id="16" name="Group 15"/>
            <p:cNvGrpSpPr/>
            <p:nvPr/>
          </p:nvGrpSpPr>
          <p:grpSpPr>
            <a:xfrm>
              <a:off x="3605640" y="1950993"/>
              <a:ext cx="1070242" cy="1327793"/>
              <a:chOff x="1919646" y="3675113"/>
              <a:chExt cx="902998" cy="1126838"/>
            </a:xfrm>
          </p:grpSpPr>
          <p:pic>
            <p:nvPicPr>
              <p:cNvPr id="31" name="Picture 30"/>
              <p:cNvPicPr>
                <a:picLocks noChangeAspect="1"/>
              </p:cNvPicPr>
              <p:nvPr/>
            </p:nvPicPr>
            <p:blipFill>
              <a:blip r:embed="rId2"/>
              <a:stretch>
                <a:fillRect/>
              </a:stretch>
            </p:blipFill>
            <p:spPr>
              <a:xfrm>
                <a:off x="1919646" y="3675113"/>
                <a:ext cx="674964" cy="892879"/>
              </a:xfrm>
              <a:prstGeom prst="rect">
                <a:avLst/>
              </a:prstGeom>
            </p:spPr>
          </p:pic>
          <p:pic>
            <p:nvPicPr>
              <p:cNvPr id="32" name="Picture 31"/>
              <p:cNvPicPr>
                <a:picLocks noChangeAspect="1"/>
              </p:cNvPicPr>
              <p:nvPr/>
            </p:nvPicPr>
            <p:blipFill>
              <a:blip r:embed="rId3"/>
              <a:stretch>
                <a:fillRect/>
              </a:stretch>
            </p:blipFill>
            <p:spPr>
              <a:xfrm>
                <a:off x="2210824" y="4189471"/>
                <a:ext cx="611820" cy="612480"/>
              </a:xfrm>
              <a:prstGeom prst="rect">
                <a:avLst/>
              </a:prstGeom>
            </p:spPr>
          </p:pic>
        </p:grpSp>
        <p:grpSp>
          <p:nvGrpSpPr>
            <p:cNvPr id="17" name="Group 16"/>
            <p:cNvGrpSpPr/>
            <p:nvPr/>
          </p:nvGrpSpPr>
          <p:grpSpPr>
            <a:xfrm>
              <a:off x="1189689" y="1453879"/>
              <a:ext cx="2516893" cy="2481768"/>
              <a:chOff x="4383758" y="2311697"/>
              <a:chExt cx="2516893" cy="2481768"/>
            </a:xfrm>
          </p:grpSpPr>
          <p:sp>
            <p:nvSpPr>
              <p:cNvPr id="19" name="Rectangle 18"/>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00" dirty="0">
                    <a:solidFill>
                      <a:schemeClr val="tx1">
                        <a:lumMod val="65000"/>
                        <a:lumOff val="35000"/>
                      </a:schemeClr>
                    </a:solidFill>
                    <a:ea typeface="Segoe UI" pitchFamily="34" charset="0"/>
                    <a:cs typeface="Segoe UI" pitchFamily="34" charset="0"/>
                  </a:rPr>
                  <a:t>SharePoint </a:t>
                </a:r>
                <a:br>
                  <a:rPr lang="en-US" sz="1200" dirty="0">
                    <a:solidFill>
                      <a:schemeClr val="tx1">
                        <a:lumMod val="65000"/>
                        <a:lumOff val="35000"/>
                      </a:schemeClr>
                    </a:solidFill>
                    <a:ea typeface="Segoe UI" pitchFamily="34" charset="0"/>
                    <a:cs typeface="Segoe UI" pitchFamily="34" charset="0"/>
                  </a:rPr>
                </a:br>
                <a:r>
                  <a:rPr lang="en-US" sz="1200" dirty="0">
                    <a:solidFill>
                      <a:schemeClr val="tx1">
                        <a:lumMod val="65000"/>
                        <a:lumOff val="35000"/>
                      </a:schemeClr>
                    </a:solidFill>
                    <a:ea typeface="Segoe UI" pitchFamily="34" charset="0"/>
                    <a:cs typeface="Segoe UI" pitchFamily="34" charset="0"/>
                  </a:rPr>
                  <a:t>Service</a:t>
                </a:r>
              </a:p>
            </p:txBody>
          </p:sp>
          <p:grpSp>
            <p:nvGrpSpPr>
              <p:cNvPr id="20" name="Group 19"/>
              <p:cNvGrpSpPr/>
              <p:nvPr/>
            </p:nvGrpSpPr>
            <p:grpSpPr>
              <a:xfrm>
                <a:off x="5421611" y="2886866"/>
                <a:ext cx="1479040" cy="1043909"/>
                <a:chOff x="4557447" y="1721445"/>
                <a:chExt cx="1479040" cy="1043909"/>
              </a:xfrm>
            </p:grpSpPr>
            <p:pic>
              <p:nvPicPr>
                <p:cNvPr id="28" name="Picture 27"/>
                <p:cNvPicPr>
                  <a:picLocks noChangeAspect="1"/>
                </p:cNvPicPr>
                <p:nvPr/>
              </p:nvPicPr>
              <p:blipFill>
                <a:blip r:embed="rId4"/>
                <a:stretch>
                  <a:fillRect/>
                </a:stretch>
              </p:blipFill>
              <p:spPr>
                <a:xfrm>
                  <a:off x="4557447" y="1902539"/>
                  <a:ext cx="477423" cy="839046"/>
                </a:xfrm>
                <a:prstGeom prst="rect">
                  <a:avLst/>
                </a:prstGeom>
              </p:spPr>
            </p:pic>
            <p:pic>
              <p:nvPicPr>
                <p:cNvPr id="29" name="Picture 28"/>
                <p:cNvPicPr>
                  <a:picLocks noChangeAspect="1"/>
                </p:cNvPicPr>
                <p:nvPr/>
              </p:nvPicPr>
              <p:blipFill>
                <a:blip r:embed="rId4"/>
                <a:stretch>
                  <a:fillRect/>
                </a:stretch>
              </p:blipFill>
              <p:spPr>
                <a:xfrm>
                  <a:off x="4869643" y="1721445"/>
                  <a:ext cx="477423" cy="839046"/>
                </a:xfrm>
                <a:prstGeom prst="rect">
                  <a:avLst/>
                </a:prstGeom>
              </p:spPr>
            </p:pic>
            <p:pic>
              <p:nvPicPr>
                <p:cNvPr id="30" name="Picture 29"/>
                <p:cNvPicPr>
                  <a:picLocks noChangeAspect="1"/>
                </p:cNvPicPr>
                <p:nvPr/>
              </p:nvPicPr>
              <p:blipFill>
                <a:blip r:embed="rId5"/>
                <a:stretch>
                  <a:fillRect/>
                </a:stretch>
              </p:blipFill>
              <p:spPr>
                <a:xfrm>
                  <a:off x="5153580" y="1902539"/>
                  <a:ext cx="882907" cy="862815"/>
                </a:xfrm>
                <a:prstGeom prst="rect">
                  <a:avLst/>
                </a:prstGeom>
              </p:spPr>
            </p:pic>
          </p:grpSp>
          <p:grpSp>
            <p:nvGrpSpPr>
              <p:cNvPr id="21" name="Group 20"/>
              <p:cNvGrpSpPr/>
              <p:nvPr/>
            </p:nvGrpSpPr>
            <p:grpSpPr>
              <a:xfrm>
                <a:off x="4880542" y="3820782"/>
                <a:ext cx="944427" cy="972683"/>
                <a:chOff x="3981885" y="2834055"/>
                <a:chExt cx="944427" cy="972683"/>
              </a:xfrm>
            </p:grpSpPr>
            <p:pic>
              <p:nvPicPr>
                <p:cNvPr id="25" name="Picture 24"/>
                <p:cNvPicPr>
                  <a:picLocks noChangeAspect="1"/>
                </p:cNvPicPr>
                <p:nvPr/>
              </p:nvPicPr>
              <p:blipFill>
                <a:blip r:embed="rId4"/>
                <a:stretch>
                  <a:fillRect/>
                </a:stretch>
              </p:blipFill>
              <p:spPr>
                <a:xfrm>
                  <a:off x="3981885" y="2967692"/>
                  <a:ext cx="477423" cy="839046"/>
                </a:xfrm>
                <a:prstGeom prst="rect">
                  <a:avLst/>
                </a:prstGeom>
              </p:spPr>
            </p:pic>
            <p:pic>
              <p:nvPicPr>
                <p:cNvPr id="26" name="Picture 25"/>
                <p:cNvPicPr>
                  <a:picLocks noChangeAspect="1"/>
                </p:cNvPicPr>
                <p:nvPr/>
              </p:nvPicPr>
              <p:blipFill>
                <a:blip r:embed="rId4"/>
                <a:stretch>
                  <a:fillRect/>
                </a:stretch>
              </p:blipFill>
              <p:spPr>
                <a:xfrm>
                  <a:off x="4269036" y="2834055"/>
                  <a:ext cx="477423" cy="839046"/>
                </a:xfrm>
                <a:prstGeom prst="rect">
                  <a:avLst/>
                </a:prstGeom>
              </p:spPr>
            </p:pic>
            <p:pic>
              <p:nvPicPr>
                <p:cNvPr id="27" name="Picture 26"/>
                <p:cNvPicPr>
                  <a:picLocks noChangeAspect="1"/>
                </p:cNvPicPr>
                <p:nvPr/>
              </p:nvPicPr>
              <p:blipFill>
                <a:blip r:embed="rId6"/>
                <a:stretch>
                  <a:fillRect/>
                </a:stretch>
              </p:blipFill>
              <p:spPr>
                <a:xfrm>
                  <a:off x="4480085" y="3260431"/>
                  <a:ext cx="446227" cy="456212"/>
                </a:xfrm>
                <a:prstGeom prst="rect">
                  <a:avLst/>
                </a:prstGeom>
              </p:spPr>
            </p:pic>
          </p:grpSp>
          <p:grpSp>
            <p:nvGrpSpPr>
              <p:cNvPr id="22" name="Group 21"/>
              <p:cNvGrpSpPr/>
              <p:nvPr/>
            </p:nvGrpSpPr>
            <p:grpSpPr>
              <a:xfrm>
                <a:off x="4383758" y="2988031"/>
                <a:ext cx="968998" cy="971748"/>
                <a:chOff x="3601101" y="2714202"/>
                <a:chExt cx="968998" cy="971748"/>
              </a:xfrm>
            </p:grpSpPr>
            <p:pic>
              <p:nvPicPr>
                <p:cNvPr id="23" name="Picture 22"/>
                <p:cNvPicPr>
                  <a:picLocks noChangeAspect="1"/>
                </p:cNvPicPr>
                <p:nvPr/>
              </p:nvPicPr>
              <p:blipFill>
                <a:blip r:embed="rId4"/>
                <a:stretch>
                  <a:fillRect/>
                </a:stretch>
              </p:blipFill>
              <p:spPr>
                <a:xfrm>
                  <a:off x="3601101" y="2846904"/>
                  <a:ext cx="477423" cy="839046"/>
                </a:xfrm>
                <a:prstGeom prst="rect">
                  <a:avLst/>
                </a:prstGeom>
              </p:spPr>
            </p:pic>
            <p:pic>
              <p:nvPicPr>
                <p:cNvPr id="24" name="Picture 23"/>
                <p:cNvPicPr>
                  <a:picLocks noChangeAspect="1"/>
                </p:cNvPicPr>
                <p:nvPr/>
              </p:nvPicPr>
              <p:blipFill>
                <a:blip r:embed="rId7"/>
                <a:stretch>
                  <a:fillRect/>
                </a:stretch>
              </p:blipFill>
              <p:spPr>
                <a:xfrm>
                  <a:off x="3875612" y="2714202"/>
                  <a:ext cx="694487" cy="898458"/>
                </a:xfrm>
                <a:prstGeom prst="rect">
                  <a:avLst/>
                </a:prstGeom>
              </p:spPr>
            </p:pic>
          </p:grpSp>
        </p:grpSp>
        <p:pic>
          <p:nvPicPr>
            <p:cNvPr id="18" name="Picture 17"/>
            <p:cNvPicPr>
              <a:picLocks noChangeAspect="1"/>
            </p:cNvPicPr>
            <p:nvPr/>
          </p:nvPicPr>
          <p:blipFill>
            <a:blip r:embed="rId8"/>
            <a:stretch>
              <a:fillRect/>
            </a:stretch>
          </p:blipFill>
          <p:spPr>
            <a:xfrm>
              <a:off x="3058769" y="976497"/>
              <a:ext cx="1485788" cy="974496"/>
            </a:xfrm>
            <a:prstGeom prst="rect">
              <a:avLst/>
            </a:prstGeom>
          </p:spPr>
        </p:pic>
      </p:grpSp>
      <p:grpSp>
        <p:nvGrpSpPr>
          <p:cNvPr id="2" name="Group 1"/>
          <p:cNvGrpSpPr/>
          <p:nvPr/>
        </p:nvGrpSpPr>
        <p:grpSpPr>
          <a:xfrm>
            <a:off x="154426" y="1671071"/>
            <a:ext cx="2227057" cy="895122"/>
            <a:chOff x="154426" y="2424694"/>
            <a:chExt cx="2227057" cy="895122"/>
          </a:xfrm>
        </p:grpSpPr>
        <p:pic>
          <p:nvPicPr>
            <p:cNvPr id="36" name="Picture 35"/>
            <p:cNvPicPr>
              <a:picLocks noChangeAspect="1"/>
            </p:cNvPicPr>
            <p:nvPr/>
          </p:nvPicPr>
          <p:blipFill>
            <a:blip r:embed="rId9"/>
            <a:stretch>
              <a:fillRect/>
            </a:stretch>
          </p:blipFill>
          <p:spPr>
            <a:xfrm>
              <a:off x="1625706" y="2424694"/>
              <a:ext cx="755777" cy="895122"/>
            </a:xfrm>
            <a:prstGeom prst="rect">
              <a:avLst/>
            </a:prstGeom>
          </p:spPr>
        </p:pic>
        <p:sp>
          <p:nvSpPr>
            <p:cNvPr id="37" name="TextBox 36"/>
            <p:cNvSpPr txBox="1"/>
            <p:nvPr/>
          </p:nvSpPr>
          <p:spPr>
            <a:xfrm>
              <a:off x="154426" y="2488965"/>
              <a:ext cx="1391362" cy="738664"/>
            </a:xfrm>
            <a:prstGeom prst="rect">
              <a:avLst/>
            </a:prstGeom>
            <a:noFill/>
          </p:spPr>
          <p:txBody>
            <a:bodyPr wrap="square" lIns="0" tIns="0" rIns="0" bIns="0" rtlCol="0">
              <a:spAutoFit/>
            </a:bodyPr>
            <a:lstStyle/>
            <a:p>
              <a:pPr algn="r"/>
              <a:r>
                <a:rPr lang="en-US" sz="1600" spc="-70" dirty="0">
                  <a:solidFill>
                    <a:schemeClr val="tx1">
                      <a:lumMod val="60000"/>
                      <a:lumOff val="40000"/>
                    </a:schemeClr>
                  </a:solidFill>
                </a:rPr>
                <a:t>Your </a:t>
              </a:r>
              <a:r>
                <a:rPr lang="en-US" sz="1600" spc="-70" dirty="0" err="1">
                  <a:solidFill>
                    <a:schemeClr val="tx1">
                      <a:lumMod val="60000"/>
                      <a:lumOff val="40000"/>
                    </a:schemeClr>
                  </a:solidFill>
                </a:rPr>
                <a:t>WebHook</a:t>
              </a:r>
              <a:r>
                <a:rPr lang="en-US" sz="1600" spc="-70" dirty="0">
                  <a:solidFill>
                    <a:schemeClr val="tx1">
                      <a:lumMod val="60000"/>
                      <a:lumOff val="40000"/>
                    </a:schemeClr>
                  </a:solidFill>
                </a:rPr>
                <a:t> notification</a:t>
              </a:r>
            </a:p>
            <a:p>
              <a:pPr algn="r"/>
              <a:r>
                <a:rPr lang="en-US" sz="1600" spc="-70" dirty="0">
                  <a:solidFill>
                    <a:schemeClr val="tx1">
                      <a:lumMod val="60000"/>
                      <a:lumOff val="40000"/>
                    </a:schemeClr>
                  </a:solidFill>
                </a:rPr>
                <a:t>service endpoint</a:t>
              </a:r>
              <a:endParaRPr lang="en-GB" sz="1600" spc="-70" dirty="0">
                <a:solidFill>
                  <a:schemeClr val="tx1">
                    <a:lumMod val="60000"/>
                    <a:lumOff val="40000"/>
                  </a:schemeClr>
                </a:solidFill>
              </a:endParaRPr>
            </a:p>
          </p:txBody>
        </p:sp>
      </p:grpSp>
      <p:cxnSp>
        <p:nvCxnSpPr>
          <p:cNvPr id="38" name="Straight Arrow Connector 37"/>
          <p:cNvCxnSpPr>
            <a:cxnSpLocks/>
          </p:cNvCxnSpPr>
          <p:nvPr/>
        </p:nvCxnSpPr>
        <p:spPr>
          <a:xfrm flipH="1">
            <a:off x="2541575" y="1741407"/>
            <a:ext cx="7113208" cy="21001"/>
          </a:xfrm>
          <a:prstGeom prst="straightConnector1">
            <a:avLst/>
          </a:prstGeom>
          <a:ln w="28575">
            <a:solidFill>
              <a:schemeClr val="bg1">
                <a:lumMod val="50000"/>
              </a:schemeClr>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33" name="Straight Arrow Connector 32"/>
          <p:cNvCxnSpPr>
            <a:cxnSpLocks/>
          </p:cNvCxnSpPr>
          <p:nvPr/>
        </p:nvCxnSpPr>
        <p:spPr>
          <a:xfrm>
            <a:off x="2541575" y="2276252"/>
            <a:ext cx="7113208" cy="0"/>
          </a:xfrm>
          <a:prstGeom prst="straightConnector1">
            <a:avLst/>
          </a:prstGeom>
          <a:ln w="28575">
            <a:solidFill>
              <a:srgbClr val="FF8C0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35" name="TextBox 34"/>
          <p:cNvSpPr txBox="1"/>
          <p:nvPr/>
        </p:nvSpPr>
        <p:spPr>
          <a:xfrm>
            <a:off x="4881442" y="1935311"/>
            <a:ext cx="1857815"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HTTP/1.1 200 OK</a:t>
            </a:r>
          </a:p>
        </p:txBody>
      </p:sp>
      <p:sp>
        <p:nvSpPr>
          <p:cNvPr id="39" name="Speech Bubble: Rectangle 38"/>
          <p:cNvSpPr/>
          <p:nvPr/>
        </p:nvSpPr>
        <p:spPr bwMode="auto">
          <a:xfrm>
            <a:off x="4148098" y="2622693"/>
            <a:ext cx="2434567" cy="431498"/>
          </a:xfrm>
          <a:prstGeom prst="wedgeRectCallout">
            <a:avLst>
              <a:gd name="adj1" fmla="val 20784"/>
              <a:gd name="adj2" fmla="val -112042"/>
            </a:avLst>
          </a:prstGeom>
          <a:solidFill>
            <a:schemeClr val="accent3"/>
          </a:solidFill>
          <a:ln>
            <a:solidFill>
              <a:schemeClr val="accent3"/>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dirty="0">
                <a:gradFill>
                  <a:gsLst>
                    <a:gs pos="0">
                      <a:srgbClr val="FFFFFF"/>
                    </a:gs>
                    <a:gs pos="100000">
                      <a:srgbClr val="FFFFFF"/>
                    </a:gs>
                  </a:gsLst>
                  <a:lin ang="5400000" scaled="0"/>
                </a:gradFill>
              </a:rPr>
              <a:t>Respond in &lt;5 seconds!</a:t>
            </a:r>
            <a:endParaRPr lang="nl-BE" sz="16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12346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100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pt-PT" dirty="0"/>
              <a:t>Event Processing</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grpSp>
        <p:nvGrpSpPr>
          <p:cNvPr id="6" name="Group 5"/>
          <p:cNvGrpSpPr>
            <a:grpSpLocks noChangeAspect="1"/>
          </p:cNvGrpSpPr>
          <p:nvPr/>
        </p:nvGrpSpPr>
        <p:grpSpPr>
          <a:xfrm>
            <a:off x="9855067" y="906945"/>
            <a:ext cx="2346963" cy="1992150"/>
            <a:chOff x="1189689" y="976497"/>
            <a:chExt cx="3486193" cy="2959150"/>
          </a:xfrm>
        </p:grpSpPr>
        <p:grpSp>
          <p:nvGrpSpPr>
            <p:cNvPr id="16" name="Group 15"/>
            <p:cNvGrpSpPr/>
            <p:nvPr/>
          </p:nvGrpSpPr>
          <p:grpSpPr>
            <a:xfrm>
              <a:off x="3605640" y="1950993"/>
              <a:ext cx="1070242" cy="1327793"/>
              <a:chOff x="1919646" y="3675113"/>
              <a:chExt cx="902998" cy="1126838"/>
            </a:xfrm>
          </p:grpSpPr>
          <p:pic>
            <p:nvPicPr>
              <p:cNvPr id="31" name="Picture 30"/>
              <p:cNvPicPr>
                <a:picLocks noChangeAspect="1"/>
              </p:cNvPicPr>
              <p:nvPr/>
            </p:nvPicPr>
            <p:blipFill>
              <a:blip r:embed="rId2"/>
              <a:stretch>
                <a:fillRect/>
              </a:stretch>
            </p:blipFill>
            <p:spPr>
              <a:xfrm>
                <a:off x="1919646" y="3675113"/>
                <a:ext cx="674964" cy="892879"/>
              </a:xfrm>
              <a:prstGeom prst="rect">
                <a:avLst/>
              </a:prstGeom>
            </p:spPr>
          </p:pic>
          <p:pic>
            <p:nvPicPr>
              <p:cNvPr id="32" name="Picture 31"/>
              <p:cNvPicPr>
                <a:picLocks noChangeAspect="1"/>
              </p:cNvPicPr>
              <p:nvPr/>
            </p:nvPicPr>
            <p:blipFill>
              <a:blip r:embed="rId3"/>
              <a:stretch>
                <a:fillRect/>
              </a:stretch>
            </p:blipFill>
            <p:spPr>
              <a:xfrm>
                <a:off x="2210824" y="4189471"/>
                <a:ext cx="611820" cy="612480"/>
              </a:xfrm>
              <a:prstGeom prst="rect">
                <a:avLst/>
              </a:prstGeom>
            </p:spPr>
          </p:pic>
        </p:grpSp>
        <p:grpSp>
          <p:nvGrpSpPr>
            <p:cNvPr id="17" name="Group 16"/>
            <p:cNvGrpSpPr/>
            <p:nvPr/>
          </p:nvGrpSpPr>
          <p:grpSpPr>
            <a:xfrm>
              <a:off x="1189689" y="1453879"/>
              <a:ext cx="2516893" cy="2481768"/>
              <a:chOff x="4383758" y="2311697"/>
              <a:chExt cx="2516893" cy="2481768"/>
            </a:xfrm>
          </p:grpSpPr>
          <p:sp>
            <p:nvSpPr>
              <p:cNvPr id="19" name="Rectangle 18"/>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00" dirty="0">
                    <a:solidFill>
                      <a:schemeClr val="tx1">
                        <a:lumMod val="65000"/>
                        <a:lumOff val="35000"/>
                      </a:schemeClr>
                    </a:solidFill>
                    <a:ea typeface="Segoe UI" pitchFamily="34" charset="0"/>
                    <a:cs typeface="Segoe UI" pitchFamily="34" charset="0"/>
                  </a:rPr>
                  <a:t>SharePoint </a:t>
                </a:r>
                <a:br>
                  <a:rPr lang="en-US" sz="1200" dirty="0">
                    <a:solidFill>
                      <a:schemeClr val="tx1">
                        <a:lumMod val="65000"/>
                        <a:lumOff val="35000"/>
                      </a:schemeClr>
                    </a:solidFill>
                    <a:ea typeface="Segoe UI" pitchFamily="34" charset="0"/>
                    <a:cs typeface="Segoe UI" pitchFamily="34" charset="0"/>
                  </a:rPr>
                </a:br>
                <a:r>
                  <a:rPr lang="en-US" sz="1200" dirty="0">
                    <a:solidFill>
                      <a:schemeClr val="tx1">
                        <a:lumMod val="65000"/>
                        <a:lumOff val="35000"/>
                      </a:schemeClr>
                    </a:solidFill>
                    <a:ea typeface="Segoe UI" pitchFamily="34" charset="0"/>
                    <a:cs typeface="Segoe UI" pitchFamily="34" charset="0"/>
                  </a:rPr>
                  <a:t>Service</a:t>
                </a:r>
              </a:p>
            </p:txBody>
          </p:sp>
          <p:grpSp>
            <p:nvGrpSpPr>
              <p:cNvPr id="20" name="Group 19"/>
              <p:cNvGrpSpPr/>
              <p:nvPr/>
            </p:nvGrpSpPr>
            <p:grpSpPr>
              <a:xfrm>
                <a:off x="5421611" y="2886866"/>
                <a:ext cx="1479040" cy="1043909"/>
                <a:chOff x="4557447" y="1721445"/>
                <a:chExt cx="1479040" cy="1043909"/>
              </a:xfrm>
            </p:grpSpPr>
            <p:pic>
              <p:nvPicPr>
                <p:cNvPr id="28" name="Picture 27"/>
                <p:cNvPicPr>
                  <a:picLocks noChangeAspect="1"/>
                </p:cNvPicPr>
                <p:nvPr/>
              </p:nvPicPr>
              <p:blipFill>
                <a:blip r:embed="rId4"/>
                <a:stretch>
                  <a:fillRect/>
                </a:stretch>
              </p:blipFill>
              <p:spPr>
                <a:xfrm>
                  <a:off x="4557447" y="1902539"/>
                  <a:ext cx="477423" cy="839046"/>
                </a:xfrm>
                <a:prstGeom prst="rect">
                  <a:avLst/>
                </a:prstGeom>
              </p:spPr>
            </p:pic>
            <p:pic>
              <p:nvPicPr>
                <p:cNvPr id="29" name="Picture 28"/>
                <p:cNvPicPr>
                  <a:picLocks noChangeAspect="1"/>
                </p:cNvPicPr>
                <p:nvPr/>
              </p:nvPicPr>
              <p:blipFill>
                <a:blip r:embed="rId4"/>
                <a:stretch>
                  <a:fillRect/>
                </a:stretch>
              </p:blipFill>
              <p:spPr>
                <a:xfrm>
                  <a:off x="4869643" y="1721445"/>
                  <a:ext cx="477423" cy="839046"/>
                </a:xfrm>
                <a:prstGeom prst="rect">
                  <a:avLst/>
                </a:prstGeom>
              </p:spPr>
            </p:pic>
            <p:pic>
              <p:nvPicPr>
                <p:cNvPr id="30" name="Picture 29"/>
                <p:cNvPicPr>
                  <a:picLocks noChangeAspect="1"/>
                </p:cNvPicPr>
                <p:nvPr/>
              </p:nvPicPr>
              <p:blipFill>
                <a:blip r:embed="rId5"/>
                <a:stretch>
                  <a:fillRect/>
                </a:stretch>
              </p:blipFill>
              <p:spPr>
                <a:xfrm>
                  <a:off x="5153580" y="1902539"/>
                  <a:ext cx="882907" cy="862815"/>
                </a:xfrm>
                <a:prstGeom prst="rect">
                  <a:avLst/>
                </a:prstGeom>
              </p:spPr>
            </p:pic>
          </p:grpSp>
          <p:grpSp>
            <p:nvGrpSpPr>
              <p:cNvPr id="21" name="Group 20"/>
              <p:cNvGrpSpPr/>
              <p:nvPr/>
            </p:nvGrpSpPr>
            <p:grpSpPr>
              <a:xfrm>
                <a:off x="4880542" y="3820782"/>
                <a:ext cx="944427" cy="972683"/>
                <a:chOff x="3981885" y="2834055"/>
                <a:chExt cx="944427" cy="972683"/>
              </a:xfrm>
            </p:grpSpPr>
            <p:pic>
              <p:nvPicPr>
                <p:cNvPr id="25" name="Picture 24"/>
                <p:cNvPicPr>
                  <a:picLocks noChangeAspect="1"/>
                </p:cNvPicPr>
                <p:nvPr/>
              </p:nvPicPr>
              <p:blipFill>
                <a:blip r:embed="rId4"/>
                <a:stretch>
                  <a:fillRect/>
                </a:stretch>
              </p:blipFill>
              <p:spPr>
                <a:xfrm>
                  <a:off x="3981885" y="2967692"/>
                  <a:ext cx="477423" cy="839046"/>
                </a:xfrm>
                <a:prstGeom prst="rect">
                  <a:avLst/>
                </a:prstGeom>
              </p:spPr>
            </p:pic>
            <p:pic>
              <p:nvPicPr>
                <p:cNvPr id="26" name="Picture 25"/>
                <p:cNvPicPr>
                  <a:picLocks noChangeAspect="1"/>
                </p:cNvPicPr>
                <p:nvPr/>
              </p:nvPicPr>
              <p:blipFill>
                <a:blip r:embed="rId4"/>
                <a:stretch>
                  <a:fillRect/>
                </a:stretch>
              </p:blipFill>
              <p:spPr>
                <a:xfrm>
                  <a:off x="4269036" y="2834055"/>
                  <a:ext cx="477423" cy="839046"/>
                </a:xfrm>
                <a:prstGeom prst="rect">
                  <a:avLst/>
                </a:prstGeom>
              </p:spPr>
            </p:pic>
            <p:pic>
              <p:nvPicPr>
                <p:cNvPr id="27" name="Picture 26"/>
                <p:cNvPicPr>
                  <a:picLocks noChangeAspect="1"/>
                </p:cNvPicPr>
                <p:nvPr/>
              </p:nvPicPr>
              <p:blipFill>
                <a:blip r:embed="rId6"/>
                <a:stretch>
                  <a:fillRect/>
                </a:stretch>
              </p:blipFill>
              <p:spPr>
                <a:xfrm>
                  <a:off x="4480085" y="3260431"/>
                  <a:ext cx="446227" cy="456212"/>
                </a:xfrm>
                <a:prstGeom prst="rect">
                  <a:avLst/>
                </a:prstGeom>
              </p:spPr>
            </p:pic>
          </p:grpSp>
          <p:grpSp>
            <p:nvGrpSpPr>
              <p:cNvPr id="22" name="Group 21"/>
              <p:cNvGrpSpPr/>
              <p:nvPr/>
            </p:nvGrpSpPr>
            <p:grpSpPr>
              <a:xfrm>
                <a:off x="4383758" y="2988031"/>
                <a:ext cx="968998" cy="971748"/>
                <a:chOff x="3601101" y="2714202"/>
                <a:chExt cx="968998" cy="971748"/>
              </a:xfrm>
            </p:grpSpPr>
            <p:pic>
              <p:nvPicPr>
                <p:cNvPr id="23" name="Picture 22"/>
                <p:cNvPicPr>
                  <a:picLocks noChangeAspect="1"/>
                </p:cNvPicPr>
                <p:nvPr/>
              </p:nvPicPr>
              <p:blipFill>
                <a:blip r:embed="rId4"/>
                <a:stretch>
                  <a:fillRect/>
                </a:stretch>
              </p:blipFill>
              <p:spPr>
                <a:xfrm>
                  <a:off x="3601101" y="2846904"/>
                  <a:ext cx="477423" cy="839046"/>
                </a:xfrm>
                <a:prstGeom prst="rect">
                  <a:avLst/>
                </a:prstGeom>
              </p:spPr>
            </p:pic>
            <p:pic>
              <p:nvPicPr>
                <p:cNvPr id="24" name="Picture 23"/>
                <p:cNvPicPr>
                  <a:picLocks noChangeAspect="1"/>
                </p:cNvPicPr>
                <p:nvPr/>
              </p:nvPicPr>
              <p:blipFill>
                <a:blip r:embed="rId7"/>
                <a:stretch>
                  <a:fillRect/>
                </a:stretch>
              </p:blipFill>
              <p:spPr>
                <a:xfrm>
                  <a:off x="3875612" y="2714202"/>
                  <a:ext cx="694487" cy="898458"/>
                </a:xfrm>
                <a:prstGeom prst="rect">
                  <a:avLst/>
                </a:prstGeom>
              </p:spPr>
            </p:pic>
          </p:grpSp>
        </p:grpSp>
        <p:pic>
          <p:nvPicPr>
            <p:cNvPr id="18" name="Picture 17"/>
            <p:cNvPicPr>
              <a:picLocks noChangeAspect="1"/>
            </p:cNvPicPr>
            <p:nvPr/>
          </p:nvPicPr>
          <p:blipFill>
            <a:blip r:embed="rId8"/>
            <a:stretch>
              <a:fillRect/>
            </a:stretch>
          </p:blipFill>
          <p:spPr>
            <a:xfrm>
              <a:off x="3058769" y="976497"/>
              <a:ext cx="1485788" cy="974496"/>
            </a:xfrm>
            <a:prstGeom prst="rect">
              <a:avLst/>
            </a:prstGeom>
          </p:spPr>
        </p:pic>
      </p:grpSp>
      <p:grpSp>
        <p:nvGrpSpPr>
          <p:cNvPr id="2" name="Group 1"/>
          <p:cNvGrpSpPr/>
          <p:nvPr/>
        </p:nvGrpSpPr>
        <p:grpSpPr>
          <a:xfrm>
            <a:off x="154426" y="1671071"/>
            <a:ext cx="2227057" cy="895122"/>
            <a:chOff x="154426" y="2424694"/>
            <a:chExt cx="2227057" cy="895122"/>
          </a:xfrm>
        </p:grpSpPr>
        <p:pic>
          <p:nvPicPr>
            <p:cNvPr id="36" name="Picture 35"/>
            <p:cNvPicPr>
              <a:picLocks noChangeAspect="1"/>
            </p:cNvPicPr>
            <p:nvPr/>
          </p:nvPicPr>
          <p:blipFill>
            <a:blip r:embed="rId9"/>
            <a:stretch>
              <a:fillRect/>
            </a:stretch>
          </p:blipFill>
          <p:spPr>
            <a:xfrm>
              <a:off x="1625706" y="2424694"/>
              <a:ext cx="755777" cy="895122"/>
            </a:xfrm>
            <a:prstGeom prst="rect">
              <a:avLst/>
            </a:prstGeom>
          </p:spPr>
        </p:pic>
        <p:sp>
          <p:nvSpPr>
            <p:cNvPr id="37" name="TextBox 36"/>
            <p:cNvSpPr txBox="1"/>
            <p:nvPr/>
          </p:nvSpPr>
          <p:spPr>
            <a:xfrm>
              <a:off x="154426" y="2488965"/>
              <a:ext cx="1391362" cy="738664"/>
            </a:xfrm>
            <a:prstGeom prst="rect">
              <a:avLst/>
            </a:prstGeom>
            <a:noFill/>
          </p:spPr>
          <p:txBody>
            <a:bodyPr wrap="square" lIns="0" tIns="0" rIns="0" bIns="0" rtlCol="0">
              <a:spAutoFit/>
            </a:bodyPr>
            <a:lstStyle/>
            <a:p>
              <a:pPr algn="r"/>
              <a:r>
                <a:rPr lang="en-US" sz="1600" spc="-70" dirty="0">
                  <a:solidFill>
                    <a:schemeClr val="tx1">
                      <a:lumMod val="60000"/>
                      <a:lumOff val="40000"/>
                    </a:schemeClr>
                  </a:solidFill>
                </a:rPr>
                <a:t>Your </a:t>
              </a:r>
              <a:r>
                <a:rPr lang="en-US" sz="1600" spc="-70" dirty="0" err="1">
                  <a:solidFill>
                    <a:schemeClr val="tx1">
                      <a:lumMod val="60000"/>
                      <a:lumOff val="40000"/>
                    </a:schemeClr>
                  </a:solidFill>
                </a:rPr>
                <a:t>WebHook</a:t>
              </a:r>
              <a:r>
                <a:rPr lang="en-US" sz="1600" spc="-70" dirty="0">
                  <a:solidFill>
                    <a:schemeClr val="tx1">
                      <a:lumMod val="60000"/>
                      <a:lumOff val="40000"/>
                    </a:schemeClr>
                  </a:solidFill>
                </a:rPr>
                <a:t> notification</a:t>
              </a:r>
            </a:p>
            <a:p>
              <a:pPr algn="r"/>
              <a:r>
                <a:rPr lang="en-US" sz="1600" spc="-70" dirty="0">
                  <a:solidFill>
                    <a:schemeClr val="tx1">
                      <a:lumMod val="60000"/>
                      <a:lumOff val="40000"/>
                    </a:schemeClr>
                  </a:solidFill>
                </a:rPr>
                <a:t>service endpoint</a:t>
              </a:r>
              <a:endParaRPr lang="en-GB" sz="1600" spc="-70" dirty="0">
                <a:solidFill>
                  <a:schemeClr val="tx1">
                    <a:lumMod val="60000"/>
                    <a:lumOff val="40000"/>
                  </a:schemeClr>
                </a:solidFill>
              </a:endParaRPr>
            </a:p>
          </p:txBody>
        </p:sp>
      </p:grpSp>
      <p:cxnSp>
        <p:nvCxnSpPr>
          <p:cNvPr id="38" name="Straight Arrow Connector 37"/>
          <p:cNvCxnSpPr>
            <a:cxnSpLocks/>
          </p:cNvCxnSpPr>
          <p:nvPr/>
        </p:nvCxnSpPr>
        <p:spPr>
          <a:xfrm flipH="1">
            <a:off x="2541575" y="1741407"/>
            <a:ext cx="7113208" cy="21001"/>
          </a:xfrm>
          <a:prstGeom prst="straightConnector1">
            <a:avLst/>
          </a:prstGeom>
          <a:ln w="28575">
            <a:solidFill>
              <a:srgbClr val="FF8C0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33" name="Straight Arrow Connector 32"/>
          <p:cNvCxnSpPr>
            <a:cxnSpLocks/>
          </p:cNvCxnSpPr>
          <p:nvPr/>
        </p:nvCxnSpPr>
        <p:spPr>
          <a:xfrm>
            <a:off x="2541575" y="2276252"/>
            <a:ext cx="7113208" cy="0"/>
          </a:xfrm>
          <a:prstGeom prst="straightConnector1">
            <a:avLst/>
          </a:prstGeom>
          <a:ln w="28575">
            <a:solidFill>
              <a:srgbClr val="FF8C0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35" name="TextBox 34"/>
          <p:cNvSpPr txBox="1"/>
          <p:nvPr/>
        </p:nvSpPr>
        <p:spPr>
          <a:xfrm>
            <a:off x="4881442" y="1935311"/>
            <a:ext cx="1857815"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HTTP/1.1 200 OK</a:t>
            </a:r>
          </a:p>
        </p:txBody>
      </p:sp>
      <p:sp>
        <p:nvSpPr>
          <p:cNvPr id="53" name="TextBox 52"/>
          <p:cNvSpPr txBox="1"/>
          <p:nvPr/>
        </p:nvSpPr>
        <p:spPr>
          <a:xfrm>
            <a:off x="3270755" y="1304459"/>
            <a:ext cx="6110326" cy="517065"/>
          </a:xfrm>
          <a:prstGeom prst="rect">
            <a:avLst/>
          </a:prstGeom>
          <a:noFill/>
        </p:spPr>
        <p:txBody>
          <a:bodyPr wrap="square" lIns="182880" tIns="146304" rIns="182880" bIns="146304"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POST https://{your host}/your/webhook/service</a:t>
            </a:r>
          </a:p>
        </p:txBody>
      </p:sp>
      <p:grpSp>
        <p:nvGrpSpPr>
          <p:cNvPr id="69" name="Group 68"/>
          <p:cNvGrpSpPr/>
          <p:nvPr/>
        </p:nvGrpSpPr>
        <p:grpSpPr>
          <a:xfrm>
            <a:off x="2139885" y="3187521"/>
            <a:ext cx="1716625" cy="1748192"/>
            <a:chOff x="2139885" y="3187521"/>
            <a:chExt cx="1716625" cy="1748192"/>
          </a:xfrm>
        </p:grpSpPr>
        <p:grpSp>
          <p:nvGrpSpPr>
            <p:cNvPr id="5" name="Group 4"/>
            <p:cNvGrpSpPr/>
            <p:nvPr/>
          </p:nvGrpSpPr>
          <p:grpSpPr>
            <a:xfrm>
              <a:off x="2139885" y="3187521"/>
              <a:ext cx="1716625" cy="1261878"/>
              <a:chOff x="5121824" y="3080813"/>
              <a:chExt cx="1716625" cy="1261878"/>
            </a:xfrm>
          </p:grpSpPr>
          <p:sp>
            <p:nvSpPr>
              <p:cNvPr id="3" name="Cloud 2"/>
              <p:cNvSpPr/>
              <p:nvPr/>
            </p:nvSpPr>
            <p:spPr bwMode="auto">
              <a:xfrm>
                <a:off x="5121824" y="3080813"/>
                <a:ext cx="1716625" cy="1261878"/>
              </a:xfrm>
              <a:prstGeom prst="cloud">
                <a:avLst/>
              </a:prstGeom>
              <a:solidFill>
                <a:schemeClr val="bg1">
                  <a:lumMod val="95000"/>
                </a:schemeClr>
              </a:solidFill>
              <a:ln>
                <a:solidFill>
                  <a:schemeClr val="tx1">
                    <a:lumMod val="50000"/>
                    <a:lumOff val="50000"/>
                  </a:schemeClr>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4" name="Picture 53"/>
              <p:cNvPicPr>
                <a:picLocks noChangeAspect="1"/>
              </p:cNvPicPr>
              <p:nvPr/>
            </p:nvPicPr>
            <p:blipFill>
              <a:blip r:embed="rId10"/>
              <a:stretch>
                <a:fillRect/>
              </a:stretch>
            </p:blipFill>
            <p:spPr>
              <a:xfrm>
                <a:off x="5566723" y="3351574"/>
                <a:ext cx="826825" cy="720000"/>
              </a:xfrm>
              <a:prstGeom prst="rect">
                <a:avLst/>
              </a:prstGeom>
            </p:spPr>
          </p:pic>
        </p:grpSp>
        <p:sp>
          <p:nvSpPr>
            <p:cNvPr id="8" name="TextBox 7"/>
            <p:cNvSpPr txBox="1"/>
            <p:nvPr/>
          </p:nvSpPr>
          <p:spPr>
            <a:xfrm>
              <a:off x="2219539" y="4446348"/>
              <a:ext cx="1557314" cy="489365"/>
            </a:xfrm>
            <a:prstGeom prst="rect">
              <a:avLst/>
            </a:prstGeom>
            <a:noFill/>
          </p:spPr>
          <p:txBody>
            <a:bodyPr wrap="square" lIns="182880" tIns="146304" rIns="182880" bIns="146304" rtlCol="0">
              <a:spAutoFit/>
            </a:bodyPr>
            <a:lstStyle/>
            <a:p>
              <a:pPr>
                <a:lnSpc>
                  <a:spcPct val="90000"/>
                </a:lnSpc>
                <a:spcAft>
                  <a:spcPts val="600"/>
                </a:spcAft>
              </a:pPr>
              <a:r>
                <a:rPr lang="pt-PT" sz="1400" dirty="0">
                  <a:solidFill>
                    <a:schemeClr val="tx1">
                      <a:lumMod val="75000"/>
                      <a:lumOff val="25000"/>
                    </a:schemeClr>
                  </a:solidFill>
                </a:rPr>
                <a:t>Storage Queue</a:t>
              </a:r>
              <a:endParaRPr lang="en-US" sz="1400" dirty="0" err="1">
                <a:solidFill>
                  <a:schemeClr val="tx1">
                    <a:lumMod val="75000"/>
                    <a:lumOff val="25000"/>
                  </a:schemeClr>
                </a:solidFill>
              </a:endParaRPr>
            </a:p>
          </p:txBody>
        </p:sp>
      </p:grpSp>
      <p:grpSp>
        <p:nvGrpSpPr>
          <p:cNvPr id="70" name="Group 69"/>
          <p:cNvGrpSpPr/>
          <p:nvPr/>
        </p:nvGrpSpPr>
        <p:grpSpPr>
          <a:xfrm>
            <a:off x="4881442" y="4304774"/>
            <a:ext cx="1716625" cy="1751243"/>
            <a:chOff x="4881442" y="4304774"/>
            <a:chExt cx="1716625" cy="1751243"/>
          </a:xfrm>
        </p:grpSpPr>
        <p:grpSp>
          <p:nvGrpSpPr>
            <p:cNvPr id="7" name="Group 6"/>
            <p:cNvGrpSpPr/>
            <p:nvPr/>
          </p:nvGrpSpPr>
          <p:grpSpPr>
            <a:xfrm>
              <a:off x="4881442" y="4304774"/>
              <a:ext cx="1716625" cy="1261878"/>
              <a:chOff x="7624786" y="4179526"/>
              <a:chExt cx="1716625" cy="1261878"/>
            </a:xfrm>
          </p:grpSpPr>
          <p:sp>
            <p:nvSpPr>
              <p:cNvPr id="56" name="Cloud 55"/>
              <p:cNvSpPr/>
              <p:nvPr/>
            </p:nvSpPr>
            <p:spPr bwMode="auto">
              <a:xfrm>
                <a:off x="7624786" y="4179526"/>
                <a:ext cx="1716625" cy="1261878"/>
              </a:xfrm>
              <a:prstGeom prst="cloud">
                <a:avLst/>
              </a:prstGeom>
              <a:solidFill>
                <a:schemeClr val="bg1">
                  <a:lumMod val="95000"/>
                </a:schemeClr>
              </a:solidFill>
              <a:ln>
                <a:solidFill>
                  <a:schemeClr val="tx1">
                    <a:lumMod val="50000"/>
                    <a:lumOff val="50000"/>
                  </a:schemeClr>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57" name="Picture 56"/>
              <p:cNvPicPr>
                <a:picLocks noChangeAspect="1"/>
              </p:cNvPicPr>
              <p:nvPr/>
            </p:nvPicPr>
            <p:blipFill>
              <a:blip r:embed="rId11"/>
              <a:stretch>
                <a:fillRect/>
              </a:stretch>
            </p:blipFill>
            <p:spPr>
              <a:xfrm>
                <a:off x="8151876" y="4450465"/>
                <a:ext cx="662444" cy="720000"/>
              </a:xfrm>
              <a:prstGeom prst="rect">
                <a:avLst/>
              </a:prstGeom>
            </p:spPr>
          </p:pic>
        </p:grpSp>
        <p:sp>
          <p:nvSpPr>
            <p:cNvPr id="58" name="TextBox 57"/>
            <p:cNvSpPr txBox="1"/>
            <p:nvPr/>
          </p:nvSpPr>
          <p:spPr>
            <a:xfrm>
              <a:off x="5236380" y="5566652"/>
              <a:ext cx="1006748" cy="489365"/>
            </a:xfrm>
            <a:prstGeom prst="rect">
              <a:avLst/>
            </a:prstGeom>
            <a:noFill/>
          </p:spPr>
          <p:txBody>
            <a:bodyPr wrap="square" lIns="182880" tIns="146304" rIns="182880" bIns="146304" rtlCol="0">
              <a:spAutoFit/>
            </a:bodyPr>
            <a:lstStyle/>
            <a:p>
              <a:pPr>
                <a:lnSpc>
                  <a:spcPct val="90000"/>
                </a:lnSpc>
                <a:spcAft>
                  <a:spcPts val="600"/>
                </a:spcAft>
              </a:pPr>
              <a:r>
                <a:rPr lang="pt-PT" sz="1400" dirty="0">
                  <a:solidFill>
                    <a:schemeClr val="tx1">
                      <a:lumMod val="75000"/>
                      <a:lumOff val="25000"/>
                    </a:schemeClr>
                  </a:solidFill>
                </a:rPr>
                <a:t>WebJob</a:t>
              </a:r>
              <a:endParaRPr lang="en-US" sz="1400" dirty="0" err="1">
                <a:solidFill>
                  <a:schemeClr val="tx1">
                    <a:lumMod val="75000"/>
                    <a:lumOff val="25000"/>
                  </a:schemeClr>
                </a:solidFill>
              </a:endParaRPr>
            </a:p>
          </p:txBody>
        </p:sp>
      </p:grpSp>
      <p:cxnSp>
        <p:nvCxnSpPr>
          <p:cNvPr id="41" name="Straight Arrow Connector 40"/>
          <p:cNvCxnSpPr>
            <a:cxnSpLocks/>
          </p:cNvCxnSpPr>
          <p:nvPr/>
        </p:nvCxnSpPr>
        <p:spPr>
          <a:xfrm>
            <a:off x="2166107" y="2637962"/>
            <a:ext cx="418677" cy="711369"/>
          </a:xfrm>
          <a:prstGeom prst="straightConnector1">
            <a:avLst/>
          </a:prstGeom>
          <a:ln w="28575">
            <a:solidFill>
              <a:srgbClr val="FF8C0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48" name="Straight Arrow Connector 47"/>
          <p:cNvCxnSpPr>
            <a:cxnSpLocks/>
          </p:cNvCxnSpPr>
          <p:nvPr/>
        </p:nvCxnSpPr>
        <p:spPr>
          <a:xfrm flipH="1" flipV="1">
            <a:off x="3454576" y="4012798"/>
            <a:ext cx="1881099" cy="761646"/>
          </a:xfrm>
          <a:prstGeom prst="straightConnector1">
            <a:avLst/>
          </a:prstGeom>
          <a:ln w="28575">
            <a:solidFill>
              <a:srgbClr val="FF8C00"/>
            </a:solidFill>
            <a:prstDash val="sysDash"/>
            <a:headEnd type="stealth" w="lg" len="lg"/>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62" name="Straight Arrow Connector 61"/>
          <p:cNvCxnSpPr>
            <a:cxnSpLocks/>
          </p:cNvCxnSpPr>
          <p:nvPr/>
        </p:nvCxnSpPr>
        <p:spPr>
          <a:xfrm flipV="1">
            <a:off x="6143833" y="2637962"/>
            <a:ext cx="3711234" cy="2053068"/>
          </a:xfrm>
          <a:prstGeom prst="straightConnector1">
            <a:avLst/>
          </a:prstGeom>
          <a:ln w="28575">
            <a:solidFill>
              <a:srgbClr val="FF8C00"/>
            </a:solidFill>
            <a:prstDash val="sysDash"/>
            <a:headEnd type="stealth" w="lg" len="lg"/>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66" name="Straight Arrow Connector 65"/>
          <p:cNvCxnSpPr>
            <a:cxnSpLocks/>
          </p:cNvCxnSpPr>
          <p:nvPr/>
        </p:nvCxnSpPr>
        <p:spPr>
          <a:xfrm flipV="1">
            <a:off x="6195554" y="3026480"/>
            <a:ext cx="3711234" cy="2053068"/>
          </a:xfrm>
          <a:prstGeom prst="straightConnector1">
            <a:avLst/>
          </a:prstGeom>
          <a:ln w="28575">
            <a:solidFill>
              <a:srgbClr val="FF8C00"/>
            </a:solidFill>
            <a:prstDash val="sysDash"/>
            <a:headEnd type="stealth" w="lg" len="lg"/>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67" name="TextBox 66"/>
          <p:cNvSpPr txBox="1"/>
          <p:nvPr/>
        </p:nvSpPr>
        <p:spPr>
          <a:xfrm rot="19849443">
            <a:off x="6991179" y="3389656"/>
            <a:ext cx="1503537"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GetChanges()</a:t>
            </a:r>
          </a:p>
        </p:txBody>
      </p:sp>
      <p:sp>
        <p:nvSpPr>
          <p:cNvPr id="68" name="TextBox 67"/>
          <p:cNvSpPr txBox="1"/>
          <p:nvPr/>
        </p:nvSpPr>
        <p:spPr>
          <a:xfrm rot="19849443">
            <a:off x="7221017" y="4018815"/>
            <a:ext cx="1923874"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Process Changes</a:t>
            </a:r>
          </a:p>
        </p:txBody>
      </p:sp>
    </p:spTree>
    <p:extLst>
      <p:ext uri="{BB962C8B-B14F-4D97-AF65-F5344CB8AC3E}">
        <p14:creationId xmlns:p14="http://schemas.microsoft.com/office/powerpoint/2010/main" val="2652752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childTnLst>
                          </p:cTn>
                        </p:par>
                      </p:childTnLst>
                    </p:cTn>
                  </p:par>
                  <p:par>
                    <p:cTn id="11" fill="hold">
                      <p:stCondLst>
                        <p:cond delay="indefinite"/>
                      </p:stCondLst>
                      <p:childTnLst>
                        <p:par>
                          <p:cTn id="12" fill="hold">
                            <p:stCondLst>
                              <p:cond delay="0"/>
                            </p:stCondLst>
                            <p:childTnLst>
                              <p:par>
                                <p:cTn id="13" presetID="7" presetClass="emph" presetSubtype="2" fill="hold" nodeType="clickEffect">
                                  <p:stCondLst>
                                    <p:cond delay="0"/>
                                  </p:stCondLst>
                                  <p:childTnLst>
                                    <p:animClr clrSpc="rgb" dir="cw">
                                      <p:cBhvr>
                                        <p:cTn id="14" dur="500" fill="hold"/>
                                        <p:tgtEl>
                                          <p:spTgt spid="38"/>
                                        </p:tgtEl>
                                        <p:attrNameLst>
                                          <p:attrName>stroke.color</p:attrName>
                                        </p:attrNameLst>
                                      </p:cBhvr>
                                      <p:to>
                                        <a:schemeClr val="bg2"/>
                                      </p:to>
                                    </p:animClr>
                                    <p:set>
                                      <p:cBhvr>
                                        <p:cTn id="15" dur="500" fill="hold"/>
                                        <p:tgtEl>
                                          <p:spTgt spid="38"/>
                                        </p:tgtEl>
                                        <p:attrNameLst>
                                          <p:attrName>stroke.on</p:attrName>
                                        </p:attrNameLst>
                                      </p:cBhvr>
                                      <p:to>
                                        <p:strVal val="true"/>
                                      </p:to>
                                    </p:set>
                                  </p:childTnLst>
                                </p:cTn>
                              </p:par>
                              <p:par>
                                <p:cTn id="16" presetID="3" presetClass="emph" presetSubtype="2" fill="hold" grpId="2" nodeType="withEffect">
                                  <p:stCondLst>
                                    <p:cond delay="0"/>
                                  </p:stCondLst>
                                  <p:childTnLst>
                                    <p:animClr clrSpc="rgb" dir="cw">
                                      <p:cBhvr override="childStyle">
                                        <p:cTn id="17" dur="500" fill="hold"/>
                                        <p:tgtEl>
                                          <p:spTgt spid="53"/>
                                        </p:tgtEl>
                                        <p:attrNameLst>
                                          <p:attrName>style.color</p:attrName>
                                        </p:attrNameLst>
                                      </p:cBhvr>
                                      <p:to>
                                        <a:schemeClr val="bg2"/>
                                      </p:to>
                                    </p:animClr>
                                  </p:childTnLst>
                                </p:cTn>
                              </p:par>
                              <p:par>
                                <p:cTn id="18" presetID="10" presetClass="entr" presetSubtype="0" fill="hold" nodeType="withEffect">
                                  <p:stCondLst>
                                    <p:cond delay="0"/>
                                  </p:stCondLst>
                                  <p:childTnLst>
                                    <p:set>
                                      <p:cBhvr>
                                        <p:cTn id="19" dur="1" fill="hold">
                                          <p:stCondLst>
                                            <p:cond delay="0"/>
                                          </p:stCondLst>
                                        </p:cTn>
                                        <p:tgtEl>
                                          <p:spTgt spid="69"/>
                                        </p:tgtEl>
                                        <p:attrNameLst>
                                          <p:attrName>style.visibility</p:attrName>
                                        </p:attrNameLst>
                                      </p:cBhvr>
                                      <p:to>
                                        <p:strVal val="visible"/>
                                      </p:to>
                                    </p:set>
                                    <p:animEffect transition="in" filter="fade">
                                      <p:cBhvr>
                                        <p:cTn id="20" dur="500"/>
                                        <p:tgtEl>
                                          <p:spTgt spid="69"/>
                                        </p:tgtEl>
                                      </p:cBhvr>
                                    </p:animEffect>
                                  </p:childTnLst>
                                </p:cTn>
                              </p:par>
                              <p:par>
                                <p:cTn id="21" presetID="10" presetClass="entr" presetSubtype="0" fill="hold" nodeType="with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500"/>
                                        <p:tgtEl>
                                          <p:spTgt spid="41"/>
                                        </p:tgtEl>
                                      </p:cBhvr>
                                    </p:animEffect>
                                  </p:childTnLst>
                                </p:cTn>
                              </p:par>
                            </p:childTnLst>
                          </p:cTn>
                        </p:par>
                        <p:par>
                          <p:cTn id="24" fill="hold">
                            <p:stCondLst>
                              <p:cond delay="500"/>
                            </p:stCondLst>
                            <p:childTnLst>
                              <p:par>
                                <p:cTn id="25" presetID="10" presetClass="entr" presetSubtype="0" fill="hold" nodeType="after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fade">
                                      <p:cBhvr>
                                        <p:cTn id="27" dur="500"/>
                                        <p:tgtEl>
                                          <p:spTgt spid="3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fade">
                                      <p:cBhvr>
                                        <p:cTn id="30" dur="500"/>
                                        <p:tgtEl>
                                          <p:spTgt spid="35"/>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fade">
                                      <p:cBhvr>
                                        <p:cTn id="35" dur="500"/>
                                        <p:tgtEl>
                                          <p:spTgt spid="48"/>
                                        </p:tgtEl>
                                      </p:cBhvr>
                                    </p:animEffect>
                                  </p:childTnLst>
                                </p:cTn>
                              </p:par>
                              <p:par>
                                <p:cTn id="36" presetID="10" presetClass="entr" presetSubtype="0" fill="hold" nodeType="withEffect">
                                  <p:stCondLst>
                                    <p:cond delay="0"/>
                                  </p:stCondLst>
                                  <p:childTnLst>
                                    <p:set>
                                      <p:cBhvr>
                                        <p:cTn id="37" dur="1" fill="hold">
                                          <p:stCondLst>
                                            <p:cond delay="0"/>
                                          </p:stCondLst>
                                        </p:cTn>
                                        <p:tgtEl>
                                          <p:spTgt spid="70"/>
                                        </p:tgtEl>
                                        <p:attrNameLst>
                                          <p:attrName>style.visibility</p:attrName>
                                        </p:attrNameLst>
                                      </p:cBhvr>
                                      <p:to>
                                        <p:strVal val="visible"/>
                                      </p:to>
                                    </p:set>
                                    <p:animEffect transition="in" filter="fade">
                                      <p:cBhvr>
                                        <p:cTn id="38" dur="500"/>
                                        <p:tgtEl>
                                          <p:spTgt spid="70"/>
                                        </p:tgtEl>
                                      </p:cBhvr>
                                    </p:animEffect>
                                  </p:childTnLst>
                                </p:cTn>
                              </p:par>
                              <p:par>
                                <p:cTn id="39" presetID="3" presetClass="emph" presetSubtype="2" fill="hold" grpId="2" nodeType="withEffect">
                                  <p:stCondLst>
                                    <p:cond delay="0"/>
                                  </p:stCondLst>
                                  <p:childTnLst>
                                    <p:animClr clrSpc="rgb" dir="cw">
                                      <p:cBhvr override="childStyle">
                                        <p:cTn id="40" dur="500" fill="hold"/>
                                        <p:tgtEl>
                                          <p:spTgt spid="35"/>
                                        </p:tgtEl>
                                        <p:attrNameLst>
                                          <p:attrName>style.color</p:attrName>
                                        </p:attrNameLst>
                                      </p:cBhvr>
                                      <p:to>
                                        <a:schemeClr val="bg2"/>
                                      </p:to>
                                    </p:animClr>
                                  </p:childTnLst>
                                </p:cTn>
                              </p:par>
                              <p:par>
                                <p:cTn id="41" presetID="7" presetClass="emph" presetSubtype="2" fill="hold" nodeType="withEffect">
                                  <p:stCondLst>
                                    <p:cond delay="0"/>
                                  </p:stCondLst>
                                  <p:childTnLst>
                                    <p:animClr clrSpc="rgb" dir="cw">
                                      <p:cBhvr>
                                        <p:cTn id="42" dur="500" fill="hold"/>
                                        <p:tgtEl>
                                          <p:spTgt spid="33"/>
                                        </p:tgtEl>
                                        <p:attrNameLst>
                                          <p:attrName>stroke.color</p:attrName>
                                        </p:attrNameLst>
                                      </p:cBhvr>
                                      <p:to>
                                        <a:schemeClr val="bg2"/>
                                      </p:to>
                                    </p:animClr>
                                    <p:set>
                                      <p:cBhvr>
                                        <p:cTn id="43" dur="500" fill="hold"/>
                                        <p:tgtEl>
                                          <p:spTgt spid="33"/>
                                        </p:tgtEl>
                                        <p:attrNameLst>
                                          <p:attrName>stroke.on</p:attrName>
                                        </p:attrNameLst>
                                      </p:cBhvr>
                                      <p:to>
                                        <p:strVal val="true"/>
                                      </p:to>
                                    </p:set>
                                  </p:childTnLst>
                                </p:cTn>
                              </p:par>
                              <p:par>
                                <p:cTn id="44" presetID="7" presetClass="emph" presetSubtype="2" fill="hold" nodeType="withEffect">
                                  <p:stCondLst>
                                    <p:cond delay="0"/>
                                  </p:stCondLst>
                                  <p:childTnLst>
                                    <p:animClr clrSpc="rgb" dir="cw">
                                      <p:cBhvr>
                                        <p:cTn id="45" dur="500" fill="hold"/>
                                        <p:tgtEl>
                                          <p:spTgt spid="41"/>
                                        </p:tgtEl>
                                        <p:attrNameLst>
                                          <p:attrName>stroke.color</p:attrName>
                                        </p:attrNameLst>
                                      </p:cBhvr>
                                      <p:to>
                                        <a:schemeClr val="bg2"/>
                                      </p:to>
                                    </p:animClr>
                                    <p:set>
                                      <p:cBhvr>
                                        <p:cTn id="46" dur="500" fill="hold"/>
                                        <p:tgtEl>
                                          <p:spTgt spid="41"/>
                                        </p:tgtEl>
                                        <p:attrNameLst>
                                          <p:attrName>stroke.on</p:attrName>
                                        </p:attrNameLst>
                                      </p:cBhvr>
                                      <p:to>
                                        <p:strVal val="true"/>
                                      </p:to>
                                    </p:se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62"/>
                                        </p:tgtEl>
                                        <p:attrNameLst>
                                          <p:attrName>style.visibility</p:attrName>
                                        </p:attrNameLst>
                                      </p:cBhvr>
                                      <p:to>
                                        <p:strVal val="visible"/>
                                      </p:to>
                                    </p:set>
                                    <p:animEffect transition="in" filter="fade">
                                      <p:cBhvr>
                                        <p:cTn id="51" dur="500"/>
                                        <p:tgtEl>
                                          <p:spTgt spid="62"/>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7"/>
                                        </p:tgtEl>
                                        <p:attrNameLst>
                                          <p:attrName>style.visibility</p:attrName>
                                        </p:attrNameLst>
                                      </p:cBhvr>
                                      <p:to>
                                        <p:strVal val="visible"/>
                                      </p:to>
                                    </p:set>
                                    <p:animEffect transition="in" filter="fade">
                                      <p:cBhvr>
                                        <p:cTn id="54" dur="500"/>
                                        <p:tgtEl>
                                          <p:spTgt spid="67"/>
                                        </p:tgtEl>
                                      </p:cBhvr>
                                    </p:animEffect>
                                  </p:childTnLst>
                                </p:cTn>
                              </p:par>
                              <p:par>
                                <p:cTn id="55" presetID="7" presetClass="emph" presetSubtype="2" fill="hold" nodeType="withEffect">
                                  <p:stCondLst>
                                    <p:cond delay="0"/>
                                  </p:stCondLst>
                                  <p:childTnLst>
                                    <p:animClr clrSpc="rgb" dir="cw">
                                      <p:cBhvr>
                                        <p:cTn id="56" dur="500" fill="hold"/>
                                        <p:tgtEl>
                                          <p:spTgt spid="48"/>
                                        </p:tgtEl>
                                        <p:attrNameLst>
                                          <p:attrName>stroke.color</p:attrName>
                                        </p:attrNameLst>
                                      </p:cBhvr>
                                      <p:to>
                                        <a:schemeClr val="bg2"/>
                                      </p:to>
                                    </p:animClr>
                                    <p:set>
                                      <p:cBhvr>
                                        <p:cTn id="57" dur="500" fill="hold"/>
                                        <p:tgtEl>
                                          <p:spTgt spid="48"/>
                                        </p:tgtEl>
                                        <p:attrNameLst>
                                          <p:attrName>stroke.on</p:attrName>
                                        </p:attrNameLst>
                                      </p:cBhvr>
                                      <p:to>
                                        <p:strVal val="true"/>
                                      </p:to>
                                    </p:se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6"/>
                                        </p:tgtEl>
                                        <p:attrNameLst>
                                          <p:attrName>style.visibility</p:attrName>
                                        </p:attrNameLst>
                                      </p:cBhvr>
                                      <p:to>
                                        <p:strVal val="visible"/>
                                      </p:to>
                                    </p:set>
                                    <p:animEffect transition="in" filter="fade">
                                      <p:cBhvr>
                                        <p:cTn id="62" dur="500"/>
                                        <p:tgtEl>
                                          <p:spTgt spid="6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68"/>
                                        </p:tgtEl>
                                        <p:attrNameLst>
                                          <p:attrName>style.visibility</p:attrName>
                                        </p:attrNameLst>
                                      </p:cBhvr>
                                      <p:to>
                                        <p:strVal val="visible"/>
                                      </p:to>
                                    </p:set>
                                    <p:animEffect transition="in" filter="fade">
                                      <p:cBhvr>
                                        <p:cTn id="65" dur="500"/>
                                        <p:tgtEl>
                                          <p:spTgt spid="68"/>
                                        </p:tgtEl>
                                      </p:cBhvr>
                                    </p:animEffect>
                                  </p:childTnLst>
                                </p:cTn>
                              </p:par>
                              <p:par>
                                <p:cTn id="66" presetID="3" presetClass="emph" presetSubtype="2" fill="hold" grpId="2" nodeType="withEffect">
                                  <p:stCondLst>
                                    <p:cond delay="0"/>
                                  </p:stCondLst>
                                  <p:childTnLst>
                                    <p:animClr clrSpc="rgb" dir="cw">
                                      <p:cBhvr override="childStyle">
                                        <p:cTn id="67" dur="500" fill="hold"/>
                                        <p:tgtEl>
                                          <p:spTgt spid="67"/>
                                        </p:tgtEl>
                                        <p:attrNameLst>
                                          <p:attrName>style.color</p:attrName>
                                        </p:attrNameLst>
                                      </p:cBhvr>
                                      <p:to>
                                        <a:schemeClr val="bg2"/>
                                      </p:to>
                                    </p:animClr>
                                  </p:childTnLst>
                                </p:cTn>
                              </p:par>
                              <p:par>
                                <p:cTn id="68" presetID="7" presetClass="emph" presetSubtype="2" fill="hold" nodeType="withEffect">
                                  <p:stCondLst>
                                    <p:cond delay="0"/>
                                  </p:stCondLst>
                                  <p:childTnLst>
                                    <p:animClr clrSpc="rgb" dir="cw">
                                      <p:cBhvr>
                                        <p:cTn id="69" dur="500" fill="hold"/>
                                        <p:tgtEl>
                                          <p:spTgt spid="62"/>
                                        </p:tgtEl>
                                        <p:attrNameLst>
                                          <p:attrName>stroke.color</p:attrName>
                                        </p:attrNameLst>
                                      </p:cBhvr>
                                      <p:to>
                                        <a:schemeClr val="bg2"/>
                                      </p:to>
                                    </p:animClr>
                                    <p:set>
                                      <p:cBhvr>
                                        <p:cTn id="70" dur="500" fill="hold"/>
                                        <p:tgtEl>
                                          <p:spTgt spid="62"/>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5" grpId="2"/>
      <p:bldP spid="53" grpId="0"/>
      <p:bldP spid="53" grpId="2"/>
      <p:bldP spid="67" grpId="0"/>
      <p:bldP spid="67" grpId="2"/>
      <p:bldP spid="68"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pt-PT" dirty="0"/>
              <a:t>GetChanges Pattern</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grpSp>
        <p:nvGrpSpPr>
          <p:cNvPr id="5" name="Group 4"/>
          <p:cNvGrpSpPr>
            <a:grpSpLocks noChangeAspect="1"/>
          </p:cNvGrpSpPr>
          <p:nvPr/>
        </p:nvGrpSpPr>
        <p:grpSpPr>
          <a:xfrm>
            <a:off x="9855067" y="906945"/>
            <a:ext cx="2346963" cy="1992150"/>
            <a:chOff x="1189689" y="976497"/>
            <a:chExt cx="3486193" cy="2959150"/>
          </a:xfrm>
        </p:grpSpPr>
        <p:grpSp>
          <p:nvGrpSpPr>
            <p:cNvPr id="6" name="Group 5"/>
            <p:cNvGrpSpPr/>
            <p:nvPr/>
          </p:nvGrpSpPr>
          <p:grpSpPr>
            <a:xfrm>
              <a:off x="3605640" y="1950993"/>
              <a:ext cx="1070242" cy="1327793"/>
              <a:chOff x="1919646" y="3675113"/>
              <a:chExt cx="902998" cy="1126838"/>
            </a:xfrm>
          </p:grpSpPr>
          <p:pic>
            <p:nvPicPr>
              <p:cNvPr id="23" name="Picture 22"/>
              <p:cNvPicPr>
                <a:picLocks noChangeAspect="1"/>
              </p:cNvPicPr>
              <p:nvPr/>
            </p:nvPicPr>
            <p:blipFill>
              <a:blip r:embed="rId2"/>
              <a:stretch>
                <a:fillRect/>
              </a:stretch>
            </p:blipFill>
            <p:spPr>
              <a:xfrm>
                <a:off x="1919646" y="3675113"/>
                <a:ext cx="674964" cy="892879"/>
              </a:xfrm>
              <a:prstGeom prst="rect">
                <a:avLst/>
              </a:prstGeom>
            </p:spPr>
          </p:pic>
          <p:pic>
            <p:nvPicPr>
              <p:cNvPr id="24" name="Picture 23"/>
              <p:cNvPicPr>
                <a:picLocks noChangeAspect="1"/>
              </p:cNvPicPr>
              <p:nvPr/>
            </p:nvPicPr>
            <p:blipFill>
              <a:blip r:embed="rId3"/>
              <a:stretch>
                <a:fillRect/>
              </a:stretch>
            </p:blipFill>
            <p:spPr>
              <a:xfrm>
                <a:off x="2210824" y="4189471"/>
                <a:ext cx="611820" cy="612480"/>
              </a:xfrm>
              <a:prstGeom prst="rect">
                <a:avLst/>
              </a:prstGeom>
            </p:spPr>
          </p:pic>
        </p:grpSp>
        <p:grpSp>
          <p:nvGrpSpPr>
            <p:cNvPr id="7" name="Group 6"/>
            <p:cNvGrpSpPr/>
            <p:nvPr/>
          </p:nvGrpSpPr>
          <p:grpSpPr>
            <a:xfrm>
              <a:off x="1189689" y="1453879"/>
              <a:ext cx="2516893" cy="2481768"/>
              <a:chOff x="4383758" y="2311697"/>
              <a:chExt cx="2516893" cy="2481768"/>
            </a:xfrm>
          </p:grpSpPr>
          <p:sp>
            <p:nvSpPr>
              <p:cNvPr id="11" name="Rectangle 10"/>
              <p:cNvSpPr/>
              <p:nvPr/>
            </p:nvSpPr>
            <p:spPr bwMode="auto">
              <a:xfrm>
                <a:off x="4537410" y="2311697"/>
                <a:ext cx="2017543" cy="2200147"/>
              </a:xfrm>
              <a:prstGeom prst="rect">
                <a:avLst/>
              </a:prstGeom>
              <a:solidFill>
                <a:schemeClr val="bg2">
                  <a:lumMod val="20000"/>
                  <a:lumOff val="80000"/>
                  <a:alpha val="75000"/>
                </a:schemeClr>
              </a:solidFill>
              <a:ln>
                <a:solidFill>
                  <a:schemeClr val="bg1">
                    <a:lumMod val="65000"/>
                  </a:schemeClr>
                </a:solidFill>
                <a:headEnd type="none" w="med" len="med"/>
                <a:tailEnd type="none" w="med" len="med"/>
              </a:ln>
            </p:spPr>
            <p:style>
              <a:lnRef idx="2">
                <a:schemeClr val="accent5"/>
              </a:lnRef>
              <a:fillRef idx="1">
                <a:schemeClr val="lt1"/>
              </a:fillRef>
              <a:effectRef idx="0">
                <a:schemeClr val="accent5"/>
              </a:effectRef>
              <a:fontRef idx="minor">
                <a:schemeClr val="dk1"/>
              </a:fontRef>
            </p:style>
            <p:txBody>
              <a:bodyPr rot="0" spcFirstLastPara="0" vertOverflow="overflow" horzOverflow="overflow" vert="horz" wrap="square" lIns="46630" tIns="46630" rIns="46630" bIns="46630" numCol="1" spcCol="0" rtlCol="0" fromWordArt="0" anchor="t" anchorCtr="0" forceAA="0" compatLnSpc="1">
                <a:prstTxWarp prst="textNoShape">
                  <a:avLst/>
                </a:prstTxWarp>
                <a:noAutofit/>
              </a:bodyPr>
              <a:lstStyle/>
              <a:p>
                <a:pPr defTabSz="932290" fontAlgn="base">
                  <a:spcBef>
                    <a:spcPct val="0"/>
                  </a:spcBef>
                  <a:spcAft>
                    <a:spcPct val="0"/>
                  </a:spcAft>
                </a:pPr>
                <a:r>
                  <a:rPr lang="en-US" sz="1200" dirty="0">
                    <a:solidFill>
                      <a:schemeClr val="tx1">
                        <a:lumMod val="65000"/>
                        <a:lumOff val="35000"/>
                      </a:schemeClr>
                    </a:solidFill>
                    <a:ea typeface="Segoe UI" pitchFamily="34" charset="0"/>
                    <a:cs typeface="Segoe UI" pitchFamily="34" charset="0"/>
                  </a:rPr>
                  <a:t>SharePoint </a:t>
                </a:r>
                <a:br>
                  <a:rPr lang="en-US" sz="1200" dirty="0">
                    <a:solidFill>
                      <a:schemeClr val="tx1">
                        <a:lumMod val="65000"/>
                        <a:lumOff val="35000"/>
                      </a:schemeClr>
                    </a:solidFill>
                    <a:ea typeface="Segoe UI" pitchFamily="34" charset="0"/>
                    <a:cs typeface="Segoe UI" pitchFamily="34" charset="0"/>
                  </a:rPr>
                </a:br>
                <a:r>
                  <a:rPr lang="en-US" sz="1200" dirty="0">
                    <a:solidFill>
                      <a:schemeClr val="tx1">
                        <a:lumMod val="65000"/>
                        <a:lumOff val="35000"/>
                      </a:schemeClr>
                    </a:solidFill>
                    <a:ea typeface="Segoe UI" pitchFamily="34" charset="0"/>
                    <a:cs typeface="Segoe UI" pitchFamily="34" charset="0"/>
                  </a:rPr>
                  <a:t>Service</a:t>
                </a:r>
              </a:p>
            </p:txBody>
          </p:sp>
          <p:grpSp>
            <p:nvGrpSpPr>
              <p:cNvPr id="12" name="Group 11"/>
              <p:cNvGrpSpPr/>
              <p:nvPr/>
            </p:nvGrpSpPr>
            <p:grpSpPr>
              <a:xfrm>
                <a:off x="5421611" y="2886866"/>
                <a:ext cx="1479040" cy="1043909"/>
                <a:chOff x="4557447" y="1721445"/>
                <a:chExt cx="1479040" cy="1043909"/>
              </a:xfrm>
            </p:grpSpPr>
            <p:pic>
              <p:nvPicPr>
                <p:cNvPr id="20" name="Picture 19"/>
                <p:cNvPicPr>
                  <a:picLocks noChangeAspect="1"/>
                </p:cNvPicPr>
                <p:nvPr/>
              </p:nvPicPr>
              <p:blipFill>
                <a:blip r:embed="rId4"/>
                <a:stretch>
                  <a:fillRect/>
                </a:stretch>
              </p:blipFill>
              <p:spPr>
                <a:xfrm>
                  <a:off x="4557447" y="1902539"/>
                  <a:ext cx="477423" cy="839046"/>
                </a:xfrm>
                <a:prstGeom prst="rect">
                  <a:avLst/>
                </a:prstGeom>
              </p:spPr>
            </p:pic>
            <p:pic>
              <p:nvPicPr>
                <p:cNvPr id="21" name="Picture 20"/>
                <p:cNvPicPr>
                  <a:picLocks noChangeAspect="1"/>
                </p:cNvPicPr>
                <p:nvPr/>
              </p:nvPicPr>
              <p:blipFill>
                <a:blip r:embed="rId4"/>
                <a:stretch>
                  <a:fillRect/>
                </a:stretch>
              </p:blipFill>
              <p:spPr>
                <a:xfrm>
                  <a:off x="4869643" y="1721445"/>
                  <a:ext cx="477423" cy="839046"/>
                </a:xfrm>
                <a:prstGeom prst="rect">
                  <a:avLst/>
                </a:prstGeom>
              </p:spPr>
            </p:pic>
            <p:pic>
              <p:nvPicPr>
                <p:cNvPr id="22" name="Picture 21"/>
                <p:cNvPicPr>
                  <a:picLocks noChangeAspect="1"/>
                </p:cNvPicPr>
                <p:nvPr/>
              </p:nvPicPr>
              <p:blipFill>
                <a:blip r:embed="rId5"/>
                <a:stretch>
                  <a:fillRect/>
                </a:stretch>
              </p:blipFill>
              <p:spPr>
                <a:xfrm>
                  <a:off x="5153580" y="1902539"/>
                  <a:ext cx="882907" cy="862815"/>
                </a:xfrm>
                <a:prstGeom prst="rect">
                  <a:avLst/>
                </a:prstGeom>
              </p:spPr>
            </p:pic>
          </p:grpSp>
          <p:grpSp>
            <p:nvGrpSpPr>
              <p:cNvPr id="13" name="Group 12"/>
              <p:cNvGrpSpPr/>
              <p:nvPr/>
            </p:nvGrpSpPr>
            <p:grpSpPr>
              <a:xfrm>
                <a:off x="4880542" y="3820782"/>
                <a:ext cx="944427" cy="972683"/>
                <a:chOff x="3981885" y="2834055"/>
                <a:chExt cx="944427" cy="972683"/>
              </a:xfrm>
            </p:grpSpPr>
            <p:pic>
              <p:nvPicPr>
                <p:cNvPr id="17" name="Picture 16"/>
                <p:cNvPicPr>
                  <a:picLocks noChangeAspect="1"/>
                </p:cNvPicPr>
                <p:nvPr/>
              </p:nvPicPr>
              <p:blipFill>
                <a:blip r:embed="rId4"/>
                <a:stretch>
                  <a:fillRect/>
                </a:stretch>
              </p:blipFill>
              <p:spPr>
                <a:xfrm>
                  <a:off x="3981885" y="2967692"/>
                  <a:ext cx="477423" cy="839046"/>
                </a:xfrm>
                <a:prstGeom prst="rect">
                  <a:avLst/>
                </a:prstGeom>
              </p:spPr>
            </p:pic>
            <p:pic>
              <p:nvPicPr>
                <p:cNvPr id="18" name="Picture 17"/>
                <p:cNvPicPr>
                  <a:picLocks noChangeAspect="1"/>
                </p:cNvPicPr>
                <p:nvPr/>
              </p:nvPicPr>
              <p:blipFill>
                <a:blip r:embed="rId4"/>
                <a:stretch>
                  <a:fillRect/>
                </a:stretch>
              </p:blipFill>
              <p:spPr>
                <a:xfrm>
                  <a:off x="4269036" y="2834055"/>
                  <a:ext cx="477423" cy="839046"/>
                </a:xfrm>
                <a:prstGeom prst="rect">
                  <a:avLst/>
                </a:prstGeom>
              </p:spPr>
            </p:pic>
            <p:pic>
              <p:nvPicPr>
                <p:cNvPr id="19" name="Picture 18"/>
                <p:cNvPicPr>
                  <a:picLocks noChangeAspect="1"/>
                </p:cNvPicPr>
                <p:nvPr/>
              </p:nvPicPr>
              <p:blipFill>
                <a:blip r:embed="rId6"/>
                <a:stretch>
                  <a:fillRect/>
                </a:stretch>
              </p:blipFill>
              <p:spPr>
                <a:xfrm>
                  <a:off x="4480085" y="3260431"/>
                  <a:ext cx="446227" cy="456212"/>
                </a:xfrm>
                <a:prstGeom prst="rect">
                  <a:avLst/>
                </a:prstGeom>
              </p:spPr>
            </p:pic>
          </p:grpSp>
          <p:grpSp>
            <p:nvGrpSpPr>
              <p:cNvPr id="14" name="Group 13"/>
              <p:cNvGrpSpPr/>
              <p:nvPr/>
            </p:nvGrpSpPr>
            <p:grpSpPr>
              <a:xfrm>
                <a:off x="4383758" y="2988031"/>
                <a:ext cx="968998" cy="971748"/>
                <a:chOff x="3601101" y="2714202"/>
                <a:chExt cx="968998" cy="971748"/>
              </a:xfrm>
            </p:grpSpPr>
            <p:pic>
              <p:nvPicPr>
                <p:cNvPr id="15" name="Picture 14"/>
                <p:cNvPicPr>
                  <a:picLocks noChangeAspect="1"/>
                </p:cNvPicPr>
                <p:nvPr/>
              </p:nvPicPr>
              <p:blipFill>
                <a:blip r:embed="rId4"/>
                <a:stretch>
                  <a:fillRect/>
                </a:stretch>
              </p:blipFill>
              <p:spPr>
                <a:xfrm>
                  <a:off x="3601101" y="2846904"/>
                  <a:ext cx="477423" cy="839046"/>
                </a:xfrm>
                <a:prstGeom prst="rect">
                  <a:avLst/>
                </a:prstGeom>
              </p:spPr>
            </p:pic>
            <p:pic>
              <p:nvPicPr>
                <p:cNvPr id="16" name="Picture 15"/>
                <p:cNvPicPr>
                  <a:picLocks noChangeAspect="1"/>
                </p:cNvPicPr>
                <p:nvPr/>
              </p:nvPicPr>
              <p:blipFill>
                <a:blip r:embed="rId7"/>
                <a:stretch>
                  <a:fillRect/>
                </a:stretch>
              </p:blipFill>
              <p:spPr>
                <a:xfrm>
                  <a:off x="3875612" y="2714202"/>
                  <a:ext cx="694487" cy="898458"/>
                </a:xfrm>
                <a:prstGeom prst="rect">
                  <a:avLst/>
                </a:prstGeom>
              </p:spPr>
            </p:pic>
          </p:grpSp>
        </p:grpSp>
        <p:pic>
          <p:nvPicPr>
            <p:cNvPr id="8" name="Picture 7"/>
            <p:cNvPicPr>
              <a:picLocks noChangeAspect="1"/>
            </p:cNvPicPr>
            <p:nvPr/>
          </p:nvPicPr>
          <p:blipFill>
            <a:blip r:embed="rId8"/>
            <a:stretch>
              <a:fillRect/>
            </a:stretch>
          </p:blipFill>
          <p:spPr>
            <a:xfrm>
              <a:off x="3058769" y="976497"/>
              <a:ext cx="1485788" cy="974496"/>
            </a:xfrm>
            <a:prstGeom prst="rect">
              <a:avLst/>
            </a:prstGeom>
          </p:spPr>
        </p:pic>
      </p:grpSp>
      <p:grpSp>
        <p:nvGrpSpPr>
          <p:cNvPr id="25" name="Group 24"/>
          <p:cNvGrpSpPr/>
          <p:nvPr/>
        </p:nvGrpSpPr>
        <p:grpSpPr>
          <a:xfrm>
            <a:off x="274639" y="5210684"/>
            <a:ext cx="2227057" cy="895122"/>
            <a:chOff x="154426" y="2424694"/>
            <a:chExt cx="2227057" cy="895122"/>
          </a:xfrm>
        </p:grpSpPr>
        <p:pic>
          <p:nvPicPr>
            <p:cNvPr id="26" name="Picture 25"/>
            <p:cNvPicPr>
              <a:picLocks noChangeAspect="1"/>
            </p:cNvPicPr>
            <p:nvPr/>
          </p:nvPicPr>
          <p:blipFill>
            <a:blip r:embed="rId9"/>
            <a:stretch>
              <a:fillRect/>
            </a:stretch>
          </p:blipFill>
          <p:spPr>
            <a:xfrm>
              <a:off x="1625706" y="2424694"/>
              <a:ext cx="755777" cy="895122"/>
            </a:xfrm>
            <a:prstGeom prst="rect">
              <a:avLst/>
            </a:prstGeom>
          </p:spPr>
        </p:pic>
        <p:sp>
          <p:nvSpPr>
            <p:cNvPr id="27" name="TextBox 26"/>
            <p:cNvSpPr txBox="1"/>
            <p:nvPr/>
          </p:nvSpPr>
          <p:spPr>
            <a:xfrm>
              <a:off x="154426" y="2488965"/>
              <a:ext cx="1391362" cy="738664"/>
            </a:xfrm>
            <a:prstGeom prst="rect">
              <a:avLst/>
            </a:prstGeom>
            <a:noFill/>
          </p:spPr>
          <p:txBody>
            <a:bodyPr wrap="square" lIns="0" tIns="0" rIns="0" bIns="0" rtlCol="0">
              <a:spAutoFit/>
            </a:bodyPr>
            <a:lstStyle/>
            <a:p>
              <a:pPr algn="r"/>
              <a:r>
                <a:rPr lang="en-US" sz="1600" spc="-70" dirty="0">
                  <a:solidFill>
                    <a:schemeClr val="tx1">
                      <a:lumMod val="60000"/>
                      <a:lumOff val="40000"/>
                    </a:schemeClr>
                  </a:solidFill>
                </a:rPr>
                <a:t>Your </a:t>
              </a:r>
              <a:r>
                <a:rPr lang="en-US" sz="1600" spc="-70" dirty="0" err="1">
                  <a:solidFill>
                    <a:schemeClr val="tx1">
                      <a:lumMod val="60000"/>
                      <a:lumOff val="40000"/>
                    </a:schemeClr>
                  </a:solidFill>
                </a:rPr>
                <a:t>WebHook</a:t>
              </a:r>
              <a:r>
                <a:rPr lang="en-US" sz="1600" spc="-70" dirty="0">
                  <a:solidFill>
                    <a:schemeClr val="tx1">
                      <a:lumMod val="60000"/>
                      <a:lumOff val="40000"/>
                    </a:schemeClr>
                  </a:solidFill>
                </a:rPr>
                <a:t> notification</a:t>
              </a:r>
            </a:p>
            <a:p>
              <a:pPr algn="r"/>
              <a:r>
                <a:rPr lang="en-US" sz="1600" spc="-70" dirty="0">
                  <a:solidFill>
                    <a:schemeClr val="tx1">
                      <a:lumMod val="60000"/>
                      <a:lumOff val="40000"/>
                    </a:schemeClr>
                  </a:solidFill>
                </a:rPr>
                <a:t>service endpoint</a:t>
              </a:r>
              <a:endParaRPr lang="en-GB" sz="1600" spc="-70" dirty="0">
                <a:solidFill>
                  <a:schemeClr val="tx1">
                    <a:lumMod val="60000"/>
                    <a:lumOff val="40000"/>
                  </a:schemeClr>
                </a:solidFill>
              </a:endParaRPr>
            </a:p>
          </p:txBody>
        </p:sp>
      </p:grpSp>
      <p:grpSp>
        <p:nvGrpSpPr>
          <p:cNvPr id="28" name="Group 27"/>
          <p:cNvGrpSpPr/>
          <p:nvPr/>
        </p:nvGrpSpPr>
        <p:grpSpPr>
          <a:xfrm>
            <a:off x="493985" y="1482505"/>
            <a:ext cx="1025995" cy="752114"/>
            <a:chOff x="113217" y="1579584"/>
            <a:chExt cx="1547984" cy="1134762"/>
          </a:xfrm>
        </p:grpSpPr>
        <p:pic>
          <p:nvPicPr>
            <p:cNvPr id="29" name="Picture 28"/>
            <p:cNvPicPr>
              <a:picLocks noChangeAspect="1"/>
            </p:cNvPicPr>
            <p:nvPr/>
          </p:nvPicPr>
          <p:blipFill>
            <a:blip r:embed="rId10"/>
            <a:stretch>
              <a:fillRect/>
            </a:stretch>
          </p:blipFill>
          <p:spPr>
            <a:xfrm>
              <a:off x="113217" y="1669234"/>
              <a:ext cx="740755" cy="583974"/>
            </a:xfrm>
            <a:prstGeom prst="rect">
              <a:avLst/>
            </a:prstGeom>
          </p:spPr>
        </p:pic>
        <p:pic>
          <p:nvPicPr>
            <p:cNvPr id="30" name="Picture 29"/>
            <p:cNvPicPr>
              <a:picLocks noChangeAspect="1"/>
            </p:cNvPicPr>
            <p:nvPr/>
          </p:nvPicPr>
          <p:blipFill>
            <a:blip r:embed="rId11"/>
            <a:stretch>
              <a:fillRect/>
            </a:stretch>
          </p:blipFill>
          <p:spPr>
            <a:xfrm>
              <a:off x="868252" y="1579584"/>
              <a:ext cx="792949" cy="763273"/>
            </a:xfrm>
            <a:prstGeom prst="rect">
              <a:avLst/>
            </a:prstGeom>
          </p:spPr>
        </p:pic>
        <p:sp>
          <p:nvSpPr>
            <p:cNvPr id="31" name="TextBox 30"/>
            <p:cNvSpPr txBox="1"/>
            <p:nvPr/>
          </p:nvSpPr>
          <p:spPr>
            <a:xfrm>
              <a:off x="196244" y="2342857"/>
              <a:ext cx="1398891" cy="371489"/>
            </a:xfrm>
            <a:prstGeom prst="rect">
              <a:avLst/>
            </a:prstGeom>
            <a:noFill/>
          </p:spPr>
          <p:txBody>
            <a:bodyPr wrap="none" lIns="0" tIns="0" rIns="0" bIns="0" rtlCol="0">
              <a:spAutoFit/>
            </a:bodyPr>
            <a:lstStyle/>
            <a:p>
              <a:r>
                <a:rPr lang="en-US" sz="1600" spc="-70" dirty="0">
                  <a:solidFill>
                    <a:schemeClr val="tx1">
                      <a:lumMod val="60000"/>
                      <a:lumOff val="40000"/>
                    </a:schemeClr>
                  </a:solidFill>
                </a:rPr>
                <a:t>Application</a:t>
              </a:r>
              <a:endParaRPr lang="en-GB" sz="1600" spc="-70" dirty="0">
                <a:solidFill>
                  <a:schemeClr val="tx1">
                    <a:lumMod val="60000"/>
                    <a:lumOff val="40000"/>
                  </a:schemeClr>
                </a:solidFill>
              </a:endParaRPr>
            </a:p>
          </p:txBody>
        </p:sp>
      </p:grpSp>
      <p:grpSp>
        <p:nvGrpSpPr>
          <p:cNvPr id="32" name="Group 31"/>
          <p:cNvGrpSpPr/>
          <p:nvPr/>
        </p:nvGrpSpPr>
        <p:grpSpPr>
          <a:xfrm>
            <a:off x="3283232" y="3925224"/>
            <a:ext cx="1716625" cy="1649872"/>
            <a:chOff x="2139885" y="3187521"/>
            <a:chExt cx="1716625" cy="1649872"/>
          </a:xfrm>
        </p:grpSpPr>
        <p:grpSp>
          <p:nvGrpSpPr>
            <p:cNvPr id="33" name="Group 32"/>
            <p:cNvGrpSpPr/>
            <p:nvPr/>
          </p:nvGrpSpPr>
          <p:grpSpPr>
            <a:xfrm>
              <a:off x="2139885" y="3187521"/>
              <a:ext cx="1716625" cy="1261878"/>
              <a:chOff x="5121824" y="3080813"/>
              <a:chExt cx="1716625" cy="1261878"/>
            </a:xfrm>
          </p:grpSpPr>
          <p:sp>
            <p:nvSpPr>
              <p:cNvPr id="35" name="Cloud 34"/>
              <p:cNvSpPr/>
              <p:nvPr/>
            </p:nvSpPr>
            <p:spPr bwMode="auto">
              <a:xfrm>
                <a:off x="5121824" y="3080813"/>
                <a:ext cx="1716625" cy="1261878"/>
              </a:xfrm>
              <a:prstGeom prst="cloud">
                <a:avLst/>
              </a:prstGeom>
              <a:solidFill>
                <a:schemeClr val="bg1">
                  <a:lumMod val="95000"/>
                </a:schemeClr>
              </a:solidFill>
              <a:ln>
                <a:solidFill>
                  <a:schemeClr val="tx1">
                    <a:lumMod val="50000"/>
                    <a:lumOff val="50000"/>
                  </a:schemeClr>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36" name="Picture 35"/>
              <p:cNvPicPr>
                <a:picLocks noChangeAspect="1"/>
              </p:cNvPicPr>
              <p:nvPr/>
            </p:nvPicPr>
            <p:blipFill>
              <a:blip r:embed="rId12"/>
              <a:stretch>
                <a:fillRect/>
              </a:stretch>
            </p:blipFill>
            <p:spPr>
              <a:xfrm>
                <a:off x="5566723" y="3351574"/>
                <a:ext cx="826825" cy="720000"/>
              </a:xfrm>
              <a:prstGeom prst="rect">
                <a:avLst/>
              </a:prstGeom>
            </p:spPr>
          </p:pic>
        </p:grpSp>
        <p:sp>
          <p:nvSpPr>
            <p:cNvPr id="34" name="TextBox 33"/>
            <p:cNvSpPr txBox="1"/>
            <p:nvPr/>
          </p:nvSpPr>
          <p:spPr>
            <a:xfrm>
              <a:off x="2219539" y="4348028"/>
              <a:ext cx="1557314" cy="489365"/>
            </a:xfrm>
            <a:prstGeom prst="rect">
              <a:avLst/>
            </a:prstGeom>
            <a:noFill/>
          </p:spPr>
          <p:txBody>
            <a:bodyPr wrap="square" lIns="182880" tIns="146304" rIns="182880" bIns="146304" rtlCol="0">
              <a:spAutoFit/>
            </a:bodyPr>
            <a:lstStyle/>
            <a:p>
              <a:pPr>
                <a:lnSpc>
                  <a:spcPct val="90000"/>
                </a:lnSpc>
                <a:spcAft>
                  <a:spcPts val="600"/>
                </a:spcAft>
              </a:pPr>
              <a:r>
                <a:rPr lang="pt-PT" sz="1400" dirty="0">
                  <a:solidFill>
                    <a:schemeClr val="tx1">
                      <a:lumMod val="75000"/>
                      <a:lumOff val="25000"/>
                    </a:schemeClr>
                  </a:solidFill>
                </a:rPr>
                <a:t>Storage Queue</a:t>
              </a:r>
              <a:endParaRPr lang="en-US" sz="1400" dirty="0" err="1">
                <a:solidFill>
                  <a:schemeClr val="tx1">
                    <a:lumMod val="75000"/>
                    <a:lumOff val="25000"/>
                  </a:schemeClr>
                </a:solidFill>
              </a:endParaRPr>
            </a:p>
          </p:txBody>
        </p:sp>
      </p:grpSp>
      <p:grpSp>
        <p:nvGrpSpPr>
          <p:cNvPr id="37" name="Group 36"/>
          <p:cNvGrpSpPr/>
          <p:nvPr/>
        </p:nvGrpSpPr>
        <p:grpSpPr>
          <a:xfrm>
            <a:off x="7085104" y="3901712"/>
            <a:ext cx="1716625" cy="1672587"/>
            <a:chOff x="4881442" y="4304774"/>
            <a:chExt cx="1716625" cy="1672587"/>
          </a:xfrm>
        </p:grpSpPr>
        <p:grpSp>
          <p:nvGrpSpPr>
            <p:cNvPr id="38" name="Group 37"/>
            <p:cNvGrpSpPr/>
            <p:nvPr/>
          </p:nvGrpSpPr>
          <p:grpSpPr>
            <a:xfrm>
              <a:off x="4881442" y="4304774"/>
              <a:ext cx="1716625" cy="1261878"/>
              <a:chOff x="7624786" y="4179526"/>
              <a:chExt cx="1716625" cy="1261878"/>
            </a:xfrm>
          </p:grpSpPr>
          <p:sp>
            <p:nvSpPr>
              <p:cNvPr id="40" name="Cloud 39"/>
              <p:cNvSpPr/>
              <p:nvPr/>
            </p:nvSpPr>
            <p:spPr bwMode="auto">
              <a:xfrm>
                <a:off x="7624786" y="4179526"/>
                <a:ext cx="1716625" cy="1261878"/>
              </a:xfrm>
              <a:prstGeom prst="cloud">
                <a:avLst/>
              </a:prstGeom>
              <a:solidFill>
                <a:schemeClr val="bg1">
                  <a:lumMod val="95000"/>
                </a:schemeClr>
              </a:solidFill>
              <a:ln>
                <a:solidFill>
                  <a:schemeClr val="tx1">
                    <a:lumMod val="50000"/>
                    <a:lumOff val="50000"/>
                  </a:schemeClr>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41" name="Picture 40"/>
              <p:cNvPicPr>
                <a:picLocks noChangeAspect="1"/>
              </p:cNvPicPr>
              <p:nvPr/>
            </p:nvPicPr>
            <p:blipFill>
              <a:blip r:embed="rId13"/>
              <a:stretch>
                <a:fillRect/>
              </a:stretch>
            </p:blipFill>
            <p:spPr>
              <a:xfrm>
                <a:off x="8151876" y="4450465"/>
                <a:ext cx="662444" cy="720000"/>
              </a:xfrm>
              <a:prstGeom prst="rect">
                <a:avLst/>
              </a:prstGeom>
            </p:spPr>
          </p:pic>
        </p:grpSp>
        <p:sp>
          <p:nvSpPr>
            <p:cNvPr id="39" name="TextBox 38"/>
            <p:cNvSpPr txBox="1"/>
            <p:nvPr/>
          </p:nvSpPr>
          <p:spPr>
            <a:xfrm>
              <a:off x="5236380" y="5487996"/>
              <a:ext cx="1006748" cy="489365"/>
            </a:xfrm>
            <a:prstGeom prst="rect">
              <a:avLst/>
            </a:prstGeom>
            <a:noFill/>
          </p:spPr>
          <p:txBody>
            <a:bodyPr wrap="square" lIns="182880" tIns="146304" rIns="182880" bIns="146304" rtlCol="0">
              <a:spAutoFit/>
            </a:bodyPr>
            <a:lstStyle/>
            <a:p>
              <a:pPr>
                <a:lnSpc>
                  <a:spcPct val="90000"/>
                </a:lnSpc>
                <a:spcAft>
                  <a:spcPts val="600"/>
                </a:spcAft>
              </a:pPr>
              <a:r>
                <a:rPr lang="pt-PT" sz="1400" dirty="0">
                  <a:solidFill>
                    <a:schemeClr val="tx1">
                      <a:lumMod val="75000"/>
                      <a:lumOff val="25000"/>
                    </a:schemeClr>
                  </a:solidFill>
                </a:rPr>
                <a:t>WebJob</a:t>
              </a:r>
              <a:endParaRPr lang="en-US" sz="1400" dirty="0" err="1">
                <a:solidFill>
                  <a:schemeClr val="tx1">
                    <a:lumMod val="75000"/>
                    <a:lumOff val="25000"/>
                  </a:schemeClr>
                </a:solidFill>
              </a:endParaRPr>
            </a:p>
          </p:txBody>
        </p:sp>
      </p:grpSp>
      <p:grpSp>
        <p:nvGrpSpPr>
          <p:cNvPr id="3" name="Group 2"/>
          <p:cNvGrpSpPr/>
          <p:nvPr/>
        </p:nvGrpSpPr>
        <p:grpSpPr>
          <a:xfrm>
            <a:off x="1933482" y="2384813"/>
            <a:ext cx="1716625" cy="1641940"/>
            <a:chOff x="3283233" y="2283284"/>
            <a:chExt cx="1716625" cy="1641940"/>
          </a:xfrm>
        </p:grpSpPr>
        <p:grpSp>
          <p:nvGrpSpPr>
            <p:cNvPr id="2" name="Group 1"/>
            <p:cNvGrpSpPr/>
            <p:nvPr/>
          </p:nvGrpSpPr>
          <p:grpSpPr>
            <a:xfrm>
              <a:off x="3283233" y="2283284"/>
              <a:ext cx="1716625" cy="1261878"/>
              <a:chOff x="3283233" y="2283284"/>
              <a:chExt cx="1716625" cy="1261878"/>
            </a:xfrm>
          </p:grpSpPr>
          <p:sp>
            <p:nvSpPr>
              <p:cNvPr id="45" name="Cloud 44"/>
              <p:cNvSpPr/>
              <p:nvPr/>
            </p:nvSpPr>
            <p:spPr bwMode="auto">
              <a:xfrm>
                <a:off x="3283233" y="2283284"/>
                <a:ext cx="1716625" cy="1261878"/>
              </a:xfrm>
              <a:prstGeom prst="cloud">
                <a:avLst/>
              </a:prstGeom>
              <a:solidFill>
                <a:schemeClr val="bg1">
                  <a:lumMod val="95000"/>
                </a:schemeClr>
              </a:solidFill>
              <a:ln>
                <a:solidFill>
                  <a:schemeClr val="tx1">
                    <a:lumMod val="50000"/>
                    <a:lumOff val="50000"/>
                  </a:schemeClr>
                </a:solid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47" name="Picture 46"/>
              <p:cNvPicPr>
                <a:picLocks noChangeAspect="1"/>
              </p:cNvPicPr>
              <p:nvPr/>
            </p:nvPicPr>
            <p:blipFill>
              <a:blip r:embed="rId2">
                <a:clrChange>
                  <a:clrFrom>
                    <a:srgbClr val="FFFFFF"/>
                  </a:clrFrom>
                  <a:clrTo>
                    <a:srgbClr val="FFFFFF">
                      <a:alpha val="0"/>
                    </a:srgbClr>
                  </a:clrTo>
                </a:clrChange>
              </a:blip>
              <a:stretch>
                <a:fillRect/>
              </a:stretch>
            </p:blipFill>
            <p:spPr>
              <a:xfrm>
                <a:off x="3915760" y="2552698"/>
                <a:ext cx="544277" cy="720000"/>
              </a:xfrm>
              <a:prstGeom prst="rect">
                <a:avLst/>
              </a:prstGeom>
            </p:spPr>
          </p:pic>
        </p:grpSp>
        <p:sp>
          <p:nvSpPr>
            <p:cNvPr id="44" name="TextBox 43"/>
            <p:cNvSpPr txBox="1"/>
            <p:nvPr/>
          </p:nvSpPr>
          <p:spPr>
            <a:xfrm>
              <a:off x="3362888" y="3435859"/>
              <a:ext cx="1557314" cy="489365"/>
            </a:xfrm>
            <a:prstGeom prst="rect">
              <a:avLst/>
            </a:prstGeom>
            <a:noFill/>
          </p:spPr>
          <p:txBody>
            <a:bodyPr wrap="square" lIns="182880" tIns="146304" rIns="182880" bIns="146304" rtlCol="0">
              <a:spAutoFit/>
            </a:bodyPr>
            <a:lstStyle/>
            <a:p>
              <a:pPr>
                <a:lnSpc>
                  <a:spcPct val="90000"/>
                </a:lnSpc>
                <a:spcAft>
                  <a:spcPts val="600"/>
                </a:spcAft>
              </a:pPr>
              <a:r>
                <a:rPr lang="pt-PT" sz="1400" dirty="0">
                  <a:solidFill>
                    <a:schemeClr val="tx1">
                      <a:lumMod val="75000"/>
                      <a:lumOff val="25000"/>
                    </a:schemeClr>
                  </a:solidFill>
                </a:rPr>
                <a:t>SQL Azure DB</a:t>
              </a:r>
              <a:endParaRPr lang="en-US" sz="1400" dirty="0" err="1">
                <a:solidFill>
                  <a:schemeClr val="tx1">
                    <a:lumMod val="75000"/>
                    <a:lumOff val="25000"/>
                  </a:schemeClr>
                </a:solidFill>
              </a:endParaRPr>
            </a:p>
          </p:txBody>
        </p:sp>
      </p:grpSp>
      <p:cxnSp>
        <p:nvCxnSpPr>
          <p:cNvPr id="48" name="Straight Arrow Connector 47"/>
          <p:cNvCxnSpPr>
            <a:cxnSpLocks/>
          </p:cNvCxnSpPr>
          <p:nvPr/>
        </p:nvCxnSpPr>
        <p:spPr>
          <a:xfrm flipH="1">
            <a:off x="1784812" y="1490318"/>
            <a:ext cx="7908864" cy="23350"/>
          </a:xfrm>
          <a:prstGeom prst="straightConnector1">
            <a:avLst/>
          </a:prstGeom>
          <a:ln w="28575">
            <a:solidFill>
              <a:srgbClr val="FF8C00"/>
            </a:solidFill>
            <a:prstDash val="sysDash"/>
            <a:headEnd type="stealth" w="lg" len="lg"/>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50" name="Straight Arrow Connector 49"/>
          <p:cNvCxnSpPr>
            <a:cxnSpLocks/>
          </p:cNvCxnSpPr>
          <p:nvPr/>
        </p:nvCxnSpPr>
        <p:spPr>
          <a:xfrm flipH="1">
            <a:off x="1784812" y="1924377"/>
            <a:ext cx="7908864" cy="23350"/>
          </a:xfrm>
          <a:prstGeom prst="straightConnector1">
            <a:avLst/>
          </a:prstGeom>
          <a:ln w="28575">
            <a:solidFill>
              <a:srgbClr val="FF8C00"/>
            </a:solidFill>
            <a:prstDash val="sysDash"/>
            <a:headEnd type="stealth" w="lg" len="lg"/>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52" name="Connector: Elbow 51"/>
          <p:cNvCxnSpPr>
            <a:cxnSpLocks/>
          </p:cNvCxnSpPr>
          <p:nvPr/>
        </p:nvCxnSpPr>
        <p:spPr>
          <a:xfrm>
            <a:off x="858609" y="2334235"/>
            <a:ext cx="1586320" cy="812895"/>
          </a:xfrm>
          <a:prstGeom prst="bentConnector3">
            <a:avLst>
              <a:gd name="adj1" fmla="val 592"/>
            </a:avLst>
          </a:prstGeom>
          <a:ln w="28575">
            <a:solidFill>
              <a:srgbClr val="FF8C00"/>
            </a:solidFill>
            <a:prstDash val="sysDash"/>
            <a:headEnd type="none" w="lg" len="lg"/>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53" name="Straight Arrow Connector 52"/>
          <p:cNvCxnSpPr>
            <a:cxnSpLocks/>
          </p:cNvCxnSpPr>
          <p:nvPr/>
        </p:nvCxnSpPr>
        <p:spPr>
          <a:xfrm flipV="1">
            <a:off x="2366489" y="4705669"/>
            <a:ext cx="1281985" cy="624745"/>
          </a:xfrm>
          <a:prstGeom prst="straightConnector1">
            <a:avLst/>
          </a:prstGeom>
          <a:ln w="28575">
            <a:solidFill>
              <a:srgbClr val="FF8C00"/>
            </a:solidFill>
            <a:prstDash val="sysDash"/>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60" name="Straight Arrow Connector 59"/>
          <p:cNvCxnSpPr>
            <a:cxnSpLocks/>
          </p:cNvCxnSpPr>
          <p:nvPr/>
        </p:nvCxnSpPr>
        <p:spPr>
          <a:xfrm flipH="1">
            <a:off x="4692581" y="4521758"/>
            <a:ext cx="2747461" cy="0"/>
          </a:xfrm>
          <a:prstGeom prst="straightConnector1">
            <a:avLst/>
          </a:prstGeom>
          <a:ln w="28575">
            <a:solidFill>
              <a:srgbClr val="FF8C00"/>
            </a:solidFill>
            <a:prstDash val="sysDash"/>
            <a:headEnd type="stealth" w="lg" len="lg"/>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63" name="Connector: Elbow 62"/>
          <p:cNvCxnSpPr>
            <a:cxnSpLocks/>
          </p:cNvCxnSpPr>
          <p:nvPr/>
        </p:nvCxnSpPr>
        <p:spPr>
          <a:xfrm flipV="1">
            <a:off x="2593352" y="2897977"/>
            <a:ext cx="8491999" cy="3042039"/>
          </a:xfrm>
          <a:prstGeom prst="bentConnector3">
            <a:avLst>
              <a:gd name="adj1" fmla="val 100052"/>
            </a:avLst>
          </a:prstGeom>
          <a:ln w="28575">
            <a:solidFill>
              <a:srgbClr val="FF8C00"/>
            </a:solidFill>
            <a:prstDash val="sysDash"/>
            <a:headEnd type="stealth" w="lg" len="lg"/>
            <a:tailEnd type="none"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68" name="Straight Arrow Connector 67"/>
          <p:cNvCxnSpPr>
            <a:cxnSpLocks/>
          </p:cNvCxnSpPr>
          <p:nvPr/>
        </p:nvCxnSpPr>
        <p:spPr>
          <a:xfrm flipH="1">
            <a:off x="8366294" y="3026916"/>
            <a:ext cx="2187473" cy="1367715"/>
          </a:xfrm>
          <a:prstGeom prst="straightConnector1">
            <a:avLst/>
          </a:prstGeom>
          <a:ln w="28575">
            <a:solidFill>
              <a:srgbClr val="FF8C00"/>
            </a:solidFill>
            <a:prstDash val="sysDash"/>
            <a:headEnd type="stealth" w="lg" len="lg"/>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75" name="Connector: Elbow 74"/>
          <p:cNvCxnSpPr>
            <a:cxnSpLocks/>
          </p:cNvCxnSpPr>
          <p:nvPr/>
        </p:nvCxnSpPr>
        <p:spPr>
          <a:xfrm>
            <a:off x="3307035" y="3246858"/>
            <a:ext cx="4294741" cy="958109"/>
          </a:xfrm>
          <a:prstGeom prst="bentConnector2">
            <a:avLst/>
          </a:prstGeom>
          <a:ln w="28575">
            <a:solidFill>
              <a:srgbClr val="FF8C00"/>
            </a:solidFill>
            <a:prstDash val="sysDash"/>
            <a:headEnd type="none" w="lg" len="lg"/>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cxnSp>
        <p:nvCxnSpPr>
          <p:cNvPr id="78" name="Connector: Elbow 77"/>
          <p:cNvCxnSpPr>
            <a:cxnSpLocks/>
          </p:cNvCxnSpPr>
          <p:nvPr/>
        </p:nvCxnSpPr>
        <p:spPr>
          <a:xfrm rot="10800000">
            <a:off x="3307036" y="2809129"/>
            <a:ext cx="4892686" cy="1252602"/>
          </a:xfrm>
          <a:prstGeom prst="bentConnector3">
            <a:avLst>
              <a:gd name="adj1" fmla="val 94"/>
            </a:avLst>
          </a:prstGeom>
          <a:ln w="28575">
            <a:solidFill>
              <a:srgbClr val="FF8C00"/>
            </a:solidFill>
            <a:prstDash val="sysDash"/>
            <a:headEnd type="none" w="lg" len="lg"/>
            <a:tailEnd type="stealth" w="lg" len="lg"/>
          </a:ln>
          <a:effectLst>
            <a:outerShdw blurRad="50800" dist="38100" dir="2700000" algn="tl" rotWithShape="0">
              <a:schemeClr val="bg1">
                <a:alpha val="40000"/>
              </a:schemeClr>
            </a:outerShdw>
          </a:effectLst>
        </p:spPr>
        <p:style>
          <a:lnRef idx="1">
            <a:schemeClr val="accent4"/>
          </a:lnRef>
          <a:fillRef idx="0">
            <a:schemeClr val="accent4"/>
          </a:fillRef>
          <a:effectRef idx="0">
            <a:schemeClr val="accent4"/>
          </a:effectRef>
          <a:fontRef idx="minor">
            <a:schemeClr val="tx1"/>
          </a:fontRef>
        </p:style>
      </p:cxnSp>
      <p:sp>
        <p:nvSpPr>
          <p:cNvPr id="84" name="TextBox 83"/>
          <p:cNvSpPr txBox="1"/>
          <p:nvPr/>
        </p:nvSpPr>
        <p:spPr>
          <a:xfrm>
            <a:off x="4141543" y="5953971"/>
            <a:ext cx="5209715"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POST https://{your host}/your/webhook/service</a:t>
            </a:r>
          </a:p>
        </p:txBody>
      </p:sp>
      <p:sp>
        <p:nvSpPr>
          <p:cNvPr id="85" name="TextBox 84"/>
          <p:cNvSpPr txBox="1"/>
          <p:nvPr/>
        </p:nvSpPr>
        <p:spPr>
          <a:xfrm rot="19674307">
            <a:off x="9011934" y="3585144"/>
            <a:ext cx="1493908"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GetChanges()</a:t>
            </a:r>
          </a:p>
        </p:txBody>
      </p:sp>
      <p:sp>
        <p:nvSpPr>
          <p:cNvPr id="86" name="TextBox 85"/>
          <p:cNvSpPr txBox="1"/>
          <p:nvPr/>
        </p:nvSpPr>
        <p:spPr>
          <a:xfrm>
            <a:off x="3362886" y="1122655"/>
            <a:ext cx="5209715"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latin typeface="Consolas" panose="020B0609020204030204" pitchFamily="49" charset="0"/>
              </a:rPr>
              <a:t>POST /_api/web/lists('list-id')/subscriptions</a:t>
            </a:r>
          </a:p>
        </p:txBody>
      </p:sp>
      <p:sp>
        <p:nvSpPr>
          <p:cNvPr id="87" name="TextBox 86"/>
          <p:cNvSpPr txBox="1"/>
          <p:nvPr/>
        </p:nvSpPr>
        <p:spPr>
          <a:xfrm>
            <a:off x="3842087" y="1587745"/>
            <a:ext cx="3451267"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rPr>
              <a:t>Grab “CurrentChangeToken” from list</a:t>
            </a:r>
          </a:p>
        </p:txBody>
      </p:sp>
      <p:sp>
        <p:nvSpPr>
          <p:cNvPr id="88" name="TextBox 87"/>
          <p:cNvSpPr txBox="1"/>
          <p:nvPr/>
        </p:nvSpPr>
        <p:spPr>
          <a:xfrm>
            <a:off x="232809" y="3166181"/>
            <a:ext cx="1944326" cy="5886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rPr>
              <a:t>Persist token per subscription</a:t>
            </a:r>
          </a:p>
        </p:txBody>
      </p:sp>
      <p:sp>
        <p:nvSpPr>
          <p:cNvPr id="89" name="TextBox 88"/>
          <p:cNvSpPr txBox="1"/>
          <p:nvPr/>
        </p:nvSpPr>
        <p:spPr>
          <a:xfrm>
            <a:off x="4038981" y="2455518"/>
            <a:ext cx="3711911"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rPr>
              <a:t>Persist last used token per subscription</a:t>
            </a:r>
          </a:p>
        </p:txBody>
      </p:sp>
      <p:sp>
        <p:nvSpPr>
          <p:cNvPr id="90" name="TextBox 89"/>
          <p:cNvSpPr txBox="1"/>
          <p:nvPr/>
        </p:nvSpPr>
        <p:spPr>
          <a:xfrm>
            <a:off x="4192699" y="3251926"/>
            <a:ext cx="2990081" cy="367005"/>
          </a:xfrm>
          <a:prstGeom prst="rect">
            <a:avLst/>
          </a:prstGeom>
          <a:noFill/>
        </p:spPr>
        <p:txBody>
          <a:bodyPr wrap="square" lIns="72000" tIns="72000" rIns="72000" bIns="72000" rtlCol="0">
            <a:spAutoFit/>
          </a:bodyPr>
          <a:lstStyle/>
          <a:p>
            <a:pPr>
              <a:lnSpc>
                <a:spcPct val="90000"/>
              </a:lnSpc>
              <a:spcAft>
                <a:spcPts val="600"/>
              </a:spcAft>
            </a:pPr>
            <a:r>
              <a:rPr lang="nl-BE" sz="1600" dirty="0">
                <a:solidFill>
                  <a:schemeClr val="accent3">
                    <a:lumMod val="75000"/>
                  </a:schemeClr>
                </a:solidFill>
              </a:rPr>
              <a:t>Grab change token from DB</a:t>
            </a:r>
          </a:p>
        </p:txBody>
      </p:sp>
    </p:spTree>
    <p:extLst>
      <p:ext uri="{BB962C8B-B14F-4D97-AF65-F5344CB8AC3E}">
        <p14:creationId xmlns:p14="http://schemas.microsoft.com/office/powerpoint/2010/main" val="1054014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500"/>
                                        <p:tgtEl>
                                          <p:spTgt spid="86"/>
                                        </p:tgtEl>
                                      </p:cBhvr>
                                    </p:animEffect>
                                  </p:childTnLst>
                                </p:cTn>
                              </p:par>
                              <p:par>
                                <p:cTn id="8" presetID="10" presetClass="entr" presetSubtype="0" fill="hold"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fade">
                                      <p:cBhvr>
                                        <p:cTn id="10" dur="500"/>
                                        <p:tgtEl>
                                          <p:spTgt spid="4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7"/>
                                        </p:tgtEl>
                                        <p:attrNameLst>
                                          <p:attrName>style.visibility</p:attrName>
                                        </p:attrNameLst>
                                      </p:cBhvr>
                                      <p:to>
                                        <p:strVal val="visible"/>
                                      </p:to>
                                    </p:set>
                                    <p:animEffect transition="in" filter="fade">
                                      <p:cBhvr>
                                        <p:cTn id="15" dur="500"/>
                                        <p:tgtEl>
                                          <p:spTgt spid="87"/>
                                        </p:tgtEl>
                                      </p:cBhvr>
                                    </p:animEffect>
                                  </p:childTnLst>
                                </p:cTn>
                              </p:par>
                              <p:par>
                                <p:cTn id="16" presetID="10" presetClass="entr" presetSubtype="0" fill="hold" nodeType="with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fade">
                                      <p:cBhvr>
                                        <p:cTn id="18" dur="500"/>
                                        <p:tgtEl>
                                          <p:spTgt spid="50"/>
                                        </p:tgtEl>
                                      </p:cBhvr>
                                    </p:animEffect>
                                  </p:childTnLst>
                                </p:cTn>
                              </p:par>
                              <p:par>
                                <p:cTn id="19" presetID="7" presetClass="emph" presetSubtype="2" fill="hold" nodeType="withEffect">
                                  <p:stCondLst>
                                    <p:cond delay="0"/>
                                  </p:stCondLst>
                                  <p:childTnLst>
                                    <p:animClr clrSpc="rgb" dir="cw">
                                      <p:cBhvr>
                                        <p:cTn id="20" dur="500" fill="hold"/>
                                        <p:tgtEl>
                                          <p:spTgt spid="48"/>
                                        </p:tgtEl>
                                        <p:attrNameLst>
                                          <p:attrName>stroke.color</p:attrName>
                                        </p:attrNameLst>
                                      </p:cBhvr>
                                      <p:to>
                                        <a:schemeClr val="bg2"/>
                                      </p:to>
                                    </p:animClr>
                                    <p:set>
                                      <p:cBhvr>
                                        <p:cTn id="21" dur="500" fill="hold"/>
                                        <p:tgtEl>
                                          <p:spTgt spid="48"/>
                                        </p:tgtEl>
                                        <p:attrNameLst>
                                          <p:attrName>stroke.on</p:attrName>
                                        </p:attrNameLst>
                                      </p:cBhvr>
                                      <p:to>
                                        <p:strVal val="true"/>
                                      </p:to>
                                    </p:set>
                                  </p:childTnLst>
                                </p:cTn>
                              </p:par>
                              <p:par>
                                <p:cTn id="22" presetID="3" presetClass="emph" presetSubtype="2" fill="hold" grpId="1" nodeType="withEffect">
                                  <p:stCondLst>
                                    <p:cond delay="0"/>
                                  </p:stCondLst>
                                  <p:childTnLst>
                                    <p:animClr clrSpc="rgb" dir="cw">
                                      <p:cBhvr override="childStyle">
                                        <p:cTn id="23" dur="500" fill="hold"/>
                                        <p:tgtEl>
                                          <p:spTgt spid="86"/>
                                        </p:tgtEl>
                                        <p:attrNameLst>
                                          <p:attrName>style.color</p:attrName>
                                        </p:attrNameLst>
                                      </p:cBhvr>
                                      <p:to>
                                        <a:schemeClr val="bg2"/>
                                      </p:to>
                                    </p:animClr>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2"/>
                                        </p:tgtEl>
                                        <p:attrNameLst>
                                          <p:attrName>style.visibility</p:attrName>
                                        </p:attrNameLst>
                                      </p:cBhvr>
                                      <p:to>
                                        <p:strVal val="visible"/>
                                      </p:to>
                                    </p:set>
                                    <p:animEffect transition="in" filter="fade">
                                      <p:cBhvr>
                                        <p:cTn id="28" dur="500"/>
                                        <p:tgtEl>
                                          <p:spTgt spid="5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88"/>
                                        </p:tgtEl>
                                        <p:attrNameLst>
                                          <p:attrName>style.visibility</p:attrName>
                                        </p:attrNameLst>
                                      </p:cBhvr>
                                      <p:to>
                                        <p:strVal val="visible"/>
                                      </p:to>
                                    </p:set>
                                    <p:animEffect transition="in" filter="fade">
                                      <p:cBhvr>
                                        <p:cTn id="31" dur="500"/>
                                        <p:tgtEl>
                                          <p:spTgt spid="88"/>
                                        </p:tgtEl>
                                      </p:cBhvr>
                                    </p:animEffect>
                                  </p:childTnLst>
                                </p:cTn>
                              </p:par>
                              <p:par>
                                <p:cTn id="32" presetID="10" presetClass="entr" presetSubtype="0" fill="hold" nodeType="with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500"/>
                                        <p:tgtEl>
                                          <p:spTgt spid="3"/>
                                        </p:tgtEl>
                                      </p:cBhvr>
                                    </p:animEffect>
                                  </p:childTnLst>
                                </p:cTn>
                              </p:par>
                              <p:par>
                                <p:cTn id="35" presetID="3" presetClass="emph" presetSubtype="2" fill="hold" grpId="1" nodeType="withEffect">
                                  <p:stCondLst>
                                    <p:cond delay="0"/>
                                  </p:stCondLst>
                                  <p:childTnLst>
                                    <p:animClr clrSpc="rgb" dir="cw">
                                      <p:cBhvr override="childStyle">
                                        <p:cTn id="36" dur="500" fill="hold"/>
                                        <p:tgtEl>
                                          <p:spTgt spid="87"/>
                                        </p:tgtEl>
                                        <p:attrNameLst>
                                          <p:attrName>style.color</p:attrName>
                                        </p:attrNameLst>
                                      </p:cBhvr>
                                      <p:to>
                                        <a:schemeClr val="bg2"/>
                                      </p:to>
                                    </p:animClr>
                                  </p:childTnLst>
                                </p:cTn>
                              </p:par>
                              <p:par>
                                <p:cTn id="37" presetID="7" presetClass="emph" presetSubtype="2" fill="hold" nodeType="withEffect">
                                  <p:stCondLst>
                                    <p:cond delay="0"/>
                                  </p:stCondLst>
                                  <p:childTnLst>
                                    <p:animClr clrSpc="rgb" dir="cw">
                                      <p:cBhvr>
                                        <p:cTn id="38" dur="500" fill="hold"/>
                                        <p:tgtEl>
                                          <p:spTgt spid="50"/>
                                        </p:tgtEl>
                                        <p:attrNameLst>
                                          <p:attrName>stroke.color</p:attrName>
                                        </p:attrNameLst>
                                      </p:cBhvr>
                                      <p:to>
                                        <a:schemeClr val="bg2"/>
                                      </p:to>
                                    </p:animClr>
                                    <p:set>
                                      <p:cBhvr>
                                        <p:cTn id="39" dur="500" fill="hold"/>
                                        <p:tgtEl>
                                          <p:spTgt spid="50"/>
                                        </p:tgtEl>
                                        <p:attrNameLst>
                                          <p:attrName>stroke.on</p:attrName>
                                        </p:attrNameLst>
                                      </p:cBhvr>
                                      <p:to>
                                        <p:strVal val="true"/>
                                      </p:to>
                                    </p:se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63"/>
                                        </p:tgtEl>
                                        <p:attrNameLst>
                                          <p:attrName>style.visibility</p:attrName>
                                        </p:attrNameLst>
                                      </p:cBhvr>
                                      <p:to>
                                        <p:strVal val="visible"/>
                                      </p:to>
                                    </p:set>
                                    <p:animEffect transition="in" filter="fade">
                                      <p:cBhvr>
                                        <p:cTn id="44" dur="500"/>
                                        <p:tgtEl>
                                          <p:spTgt spid="63"/>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84"/>
                                        </p:tgtEl>
                                        <p:attrNameLst>
                                          <p:attrName>style.visibility</p:attrName>
                                        </p:attrNameLst>
                                      </p:cBhvr>
                                      <p:to>
                                        <p:strVal val="visible"/>
                                      </p:to>
                                    </p:set>
                                    <p:animEffect transition="in" filter="fade">
                                      <p:cBhvr>
                                        <p:cTn id="47" dur="500"/>
                                        <p:tgtEl>
                                          <p:spTgt spid="84"/>
                                        </p:tgtEl>
                                      </p:cBhvr>
                                    </p:animEffect>
                                  </p:childTnLst>
                                </p:cTn>
                              </p:par>
                              <p:par>
                                <p:cTn id="48" presetID="3" presetClass="emph" presetSubtype="2" fill="hold" grpId="1" nodeType="withEffect">
                                  <p:stCondLst>
                                    <p:cond delay="0"/>
                                  </p:stCondLst>
                                  <p:childTnLst>
                                    <p:animClr clrSpc="rgb" dir="cw">
                                      <p:cBhvr override="childStyle">
                                        <p:cTn id="49" dur="500" fill="hold"/>
                                        <p:tgtEl>
                                          <p:spTgt spid="88"/>
                                        </p:tgtEl>
                                        <p:attrNameLst>
                                          <p:attrName>style.color</p:attrName>
                                        </p:attrNameLst>
                                      </p:cBhvr>
                                      <p:to>
                                        <a:schemeClr val="bg2"/>
                                      </p:to>
                                    </p:animClr>
                                  </p:childTnLst>
                                </p:cTn>
                              </p:par>
                              <p:par>
                                <p:cTn id="50" presetID="7" presetClass="emph" presetSubtype="2" fill="hold" nodeType="withEffect">
                                  <p:stCondLst>
                                    <p:cond delay="0"/>
                                  </p:stCondLst>
                                  <p:childTnLst>
                                    <p:animClr clrSpc="rgb" dir="cw">
                                      <p:cBhvr>
                                        <p:cTn id="51" dur="500" fill="hold"/>
                                        <p:tgtEl>
                                          <p:spTgt spid="52"/>
                                        </p:tgtEl>
                                        <p:attrNameLst>
                                          <p:attrName>stroke.color</p:attrName>
                                        </p:attrNameLst>
                                      </p:cBhvr>
                                      <p:to>
                                        <a:schemeClr val="bg2"/>
                                      </p:to>
                                    </p:animClr>
                                    <p:set>
                                      <p:cBhvr>
                                        <p:cTn id="52" dur="500" fill="hold"/>
                                        <p:tgtEl>
                                          <p:spTgt spid="52"/>
                                        </p:tgtEl>
                                        <p:attrNameLst>
                                          <p:attrName>stroke.on</p:attrName>
                                        </p:attrNameLst>
                                      </p:cBhvr>
                                      <p:to>
                                        <p:strVal val="true"/>
                                      </p:to>
                                    </p:se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53"/>
                                        </p:tgtEl>
                                        <p:attrNameLst>
                                          <p:attrName>style.visibility</p:attrName>
                                        </p:attrNameLst>
                                      </p:cBhvr>
                                      <p:to>
                                        <p:strVal val="visible"/>
                                      </p:to>
                                    </p:set>
                                    <p:animEffect transition="in" filter="fade">
                                      <p:cBhvr>
                                        <p:cTn id="57" dur="500"/>
                                        <p:tgtEl>
                                          <p:spTgt spid="53"/>
                                        </p:tgtEl>
                                      </p:cBhvr>
                                    </p:animEffect>
                                  </p:childTnLst>
                                </p:cTn>
                              </p:par>
                              <p:par>
                                <p:cTn id="58" presetID="10" presetClass="entr" presetSubtype="0" fill="hold" nodeType="with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fade">
                                      <p:cBhvr>
                                        <p:cTn id="60" dur="500"/>
                                        <p:tgtEl>
                                          <p:spTgt spid="32"/>
                                        </p:tgtEl>
                                      </p:cBhvr>
                                    </p:animEffect>
                                  </p:childTnLst>
                                </p:cTn>
                              </p:par>
                              <p:par>
                                <p:cTn id="61" presetID="7" presetClass="emph" presetSubtype="2" fill="hold" nodeType="withEffect">
                                  <p:stCondLst>
                                    <p:cond delay="0"/>
                                  </p:stCondLst>
                                  <p:childTnLst>
                                    <p:animClr clrSpc="rgb" dir="cw">
                                      <p:cBhvr>
                                        <p:cTn id="62" dur="500" fill="hold"/>
                                        <p:tgtEl>
                                          <p:spTgt spid="63"/>
                                        </p:tgtEl>
                                        <p:attrNameLst>
                                          <p:attrName>stroke.color</p:attrName>
                                        </p:attrNameLst>
                                      </p:cBhvr>
                                      <p:to>
                                        <a:schemeClr val="bg2"/>
                                      </p:to>
                                    </p:animClr>
                                    <p:set>
                                      <p:cBhvr>
                                        <p:cTn id="63" dur="500" fill="hold"/>
                                        <p:tgtEl>
                                          <p:spTgt spid="63"/>
                                        </p:tgtEl>
                                        <p:attrNameLst>
                                          <p:attrName>stroke.on</p:attrName>
                                        </p:attrNameLst>
                                      </p:cBhvr>
                                      <p:to>
                                        <p:strVal val="true"/>
                                      </p:to>
                                    </p:set>
                                  </p:childTnLst>
                                </p:cTn>
                              </p:par>
                              <p:par>
                                <p:cTn id="64" presetID="3" presetClass="emph" presetSubtype="2" fill="hold" grpId="1" nodeType="withEffect">
                                  <p:stCondLst>
                                    <p:cond delay="0"/>
                                  </p:stCondLst>
                                  <p:childTnLst>
                                    <p:animClr clrSpc="rgb" dir="cw">
                                      <p:cBhvr override="childStyle">
                                        <p:cTn id="65" dur="500" fill="hold"/>
                                        <p:tgtEl>
                                          <p:spTgt spid="84"/>
                                        </p:tgtEl>
                                        <p:attrNameLst>
                                          <p:attrName>style.color</p:attrName>
                                        </p:attrNameLst>
                                      </p:cBhvr>
                                      <p:to>
                                        <a:schemeClr val="bg2"/>
                                      </p:to>
                                    </p:animClr>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60"/>
                                        </p:tgtEl>
                                        <p:attrNameLst>
                                          <p:attrName>style.visibility</p:attrName>
                                        </p:attrNameLst>
                                      </p:cBhvr>
                                      <p:to>
                                        <p:strVal val="visible"/>
                                      </p:to>
                                    </p:set>
                                    <p:animEffect transition="in" filter="fade">
                                      <p:cBhvr>
                                        <p:cTn id="70" dur="500"/>
                                        <p:tgtEl>
                                          <p:spTgt spid="60"/>
                                        </p:tgtEl>
                                      </p:cBhvr>
                                    </p:animEffect>
                                  </p:childTnLst>
                                </p:cTn>
                              </p:par>
                              <p:par>
                                <p:cTn id="71" presetID="10" presetClass="entr" presetSubtype="0" fill="hold" nodeType="withEffect">
                                  <p:stCondLst>
                                    <p:cond delay="0"/>
                                  </p:stCondLst>
                                  <p:childTnLst>
                                    <p:set>
                                      <p:cBhvr>
                                        <p:cTn id="72" dur="1" fill="hold">
                                          <p:stCondLst>
                                            <p:cond delay="0"/>
                                          </p:stCondLst>
                                        </p:cTn>
                                        <p:tgtEl>
                                          <p:spTgt spid="37"/>
                                        </p:tgtEl>
                                        <p:attrNameLst>
                                          <p:attrName>style.visibility</p:attrName>
                                        </p:attrNameLst>
                                      </p:cBhvr>
                                      <p:to>
                                        <p:strVal val="visible"/>
                                      </p:to>
                                    </p:set>
                                    <p:animEffect transition="in" filter="fade">
                                      <p:cBhvr>
                                        <p:cTn id="73" dur="500"/>
                                        <p:tgtEl>
                                          <p:spTgt spid="37"/>
                                        </p:tgtEl>
                                      </p:cBhvr>
                                    </p:animEffect>
                                  </p:childTnLst>
                                </p:cTn>
                              </p:par>
                              <p:par>
                                <p:cTn id="74" presetID="7" presetClass="emph" presetSubtype="2" fill="hold" nodeType="withEffect">
                                  <p:stCondLst>
                                    <p:cond delay="0"/>
                                  </p:stCondLst>
                                  <p:childTnLst>
                                    <p:animClr clrSpc="rgb" dir="cw">
                                      <p:cBhvr>
                                        <p:cTn id="75" dur="500" fill="hold"/>
                                        <p:tgtEl>
                                          <p:spTgt spid="53"/>
                                        </p:tgtEl>
                                        <p:attrNameLst>
                                          <p:attrName>stroke.color</p:attrName>
                                        </p:attrNameLst>
                                      </p:cBhvr>
                                      <p:to>
                                        <a:schemeClr val="bg2"/>
                                      </p:to>
                                    </p:animClr>
                                    <p:set>
                                      <p:cBhvr>
                                        <p:cTn id="76" dur="500" fill="hold"/>
                                        <p:tgtEl>
                                          <p:spTgt spid="53"/>
                                        </p:tgtEl>
                                        <p:attrNameLst>
                                          <p:attrName>stroke.on</p:attrName>
                                        </p:attrNameLst>
                                      </p:cBhvr>
                                      <p:to>
                                        <p:strVal val="true"/>
                                      </p:to>
                                    </p:set>
                                  </p:childTnLst>
                                </p:cTn>
                              </p:par>
                            </p:childTnLst>
                          </p:cTn>
                        </p:par>
                        <p:par>
                          <p:cTn id="77" fill="hold">
                            <p:stCondLst>
                              <p:cond delay="500"/>
                            </p:stCondLst>
                            <p:childTnLst>
                              <p:par>
                                <p:cTn id="78" presetID="10" presetClass="entr" presetSubtype="0" fill="hold" grpId="0" nodeType="afterEffect">
                                  <p:stCondLst>
                                    <p:cond delay="500"/>
                                  </p:stCondLst>
                                  <p:childTnLst>
                                    <p:set>
                                      <p:cBhvr>
                                        <p:cTn id="79" dur="1" fill="hold">
                                          <p:stCondLst>
                                            <p:cond delay="0"/>
                                          </p:stCondLst>
                                        </p:cTn>
                                        <p:tgtEl>
                                          <p:spTgt spid="90"/>
                                        </p:tgtEl>
                                        <p:attrNameLst>
                                          <p:attrName>style.visibility</p:attrName>
                                        </p:attrNameLst>
                                      </p:cBhvr>
                                      <p:to>
                                        <p:strVal val="visible"/>
                                      </p:to>
                                    </p:set>
                                    <p:animEffect transition="in" filter="fade">
                                      <p:cBhvr>
                                        <p:cTn id="80" dur="500"/>
                                        <p:tgtEl>
                                          <p:spTgt spid="90"/>
                                        </p:tgtEl>
                                      </p:cBhvr>
                                    </p:animEffect>
                                  </p:childTnLst>
                                </p:cTn>
                              </p:par>
                              <p:par>
                                <p:cTn id="81" presetID="10" presetClass="entr" presetSubtype="0" fill="hold" nodeType="withEffect">
                                  <p:stCondLst>
                                    <p:cond delay="500"/>
                                  </p:stCondLst>
                                  <p:childTnLst>
                                    <p:set>
                                      <p:cBhvr>
                                        <p:cTn id="82" dur="1" fill="hold">
                                          <p:stCondLst>
                                            <p:cond delay="0"/>
                                          </p:stCondLst>
                                        </p:cTn>
                                        <p:tgtEl>
                                          <p:spTgt spid="75"/>
                                        </p:tgtEl>
                                        <p:attrNameLst>
                                          <p:attrName>style.visibility</p:attrName>
                                        </p:attrNameLst>
                                      </p:cBhvr>
                                      <p:to>
                                        <p:strVal val="visible"/>
                                      </p:to>
                                    </p:set>
                                    <p:animEffect transition="in" filter="fade">
                                      <p:cBhvr>
                                        <p:cTn id="83" dur="500"/>
                                        <p:tgtEl>
                                          <p:spTgt spid="75"/>
                                        </p:tgtEl>
                                      </p:cBhvr>
                                    </p:animEffect>
                                  </p:childTnLst>
                                </p:cTn>
                              </p:par>
                            </p:childTnLst>
                          </p:cTn>
                        </p:par>
                      </p:childTnLst>
                    </p:cTn>
                  </p:par>
                  <p:par>
                    <p:cTn id="84" fill="hold">
                      <p:stCondLst>
                        <p:cond delay="indefinite"/>
                      </p:stCondLst>
                      <p:childTnLst>
                        <p:par>
                          <p:cTn id="85" fill="hold">
                            <p:stCondLst>
                              <p:cond delay="0"/>
                            </p:stCondLst>
                            <p:childTnLst>
                              <p:par>
                                <p:cTn id="86" presetID="10" presetClass="entr" presetSubtype="0" fill="hold" nodeType="clickEffect">
                                  <p:stCondLst>
                                    <p:cond delay="0"/>
                                  </p:stCondLst>
                                  <p:childTnLst>
                                    <p:set>
                                      <p:cBhvr>
                                        <p:cTn id="87" dur="1" fill="hold">
                                          <p:stCondLst>
                                            <p:cond delay="0"/>
                                          </p:stCondLst>
                                        </p:cTn>
                                        <p:tgtEl>
                                          <p:spTgt spid="68"/>
                                        </p:tgtEl>
                                        <p:attrNameLst>
                                          <p:attrName>style.visibility</p:attrName>
                                        </p:attrNameLst>
                                      </p:cBhvr>
                                      <p:to>
                                        <p:strVal val="visible"/>
                                      </p:to>
                                    </p:set>
                                    <p:animEffect transition="in" filter="fade">
                                      <p:cBhvr>
                                        <p:cTn id="88" dur="500"/>
                                        <p:tgtEl>
                                          <p:spTgt spid="68"/>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85"/>
                                        </p:tgtEl>
                                        <p:attrNameLst>
                                          <p:attrName>style.visibility</p:attrName>
                                        </p:attrNameLst>
                                      </p:cBhvr>
                                      <p:to>
                                        <p:strVal val="visible"/>
                                      </p:to>
                                    </p:set>
                                    <p:animEffect transition="in" filter="fade">
                                      <p:cBhvr>
                                        <p:cTn id="91" dur="500"/>
                                        <p:tgtEl>
                                          <p:spTgt spid="85"/>
                                        </p:tgtEl>
                                      </p:cBhvr>
                                    </p:animEffect>
                                  </p:childTnLst>
                                </p:cTn>
                              </p:par>
                              <p:par>
                                <p:cTn id="92" presetID="7" presetClass="emph" presetSubtype="2" fill="hold" nodeType="withEffect">
                                  <p:stCondLst>
                                    <p:cond delay="0"/>
                                  </p:stCondLst>
                                  <p:childTnLst>
                                    <p:animClr clrSpc="rgb" dir="cw">
                                      <p:cBhvr>
                                        <p:cTn id="93" dur="500" fill="hold"/>
                                        <p:tgtEl>
                                          <p:spTgt spid="75"/>
                                        </p:tgtEl>
                                        <p:attrNameLst>
                                          <p:attrName>stroke.color</p:attrName>
                                        </p:attrNameLst>
                                      </p:cBhvr>
                                      <p:to>
                                        <a:schemeClr val="bg2"/>
                                      </p:to>
                                    </p:animClr>
                                    <p:set>
                                      <p:cBhvr>
                                        <p:cTn id="94" dur="500" fill="hold"/>
                                        <p:tgtEl>
                                          <p:spTgt spid="75"/>
                                        </p:tgtEl>
                                        <p:attrNameLst>
                                          <p:attrName>stroke.on</p:attrName>
                                        </p:attrNameLst>
                                      </p:cBhvr>
                                      <p:to>
                                        <p:strVal val="true"/>
                                      </p:to>
                                    </p:set>
                                  </p:childTnLst>
                                </p:cTn>
                              </p:par>
                              <p:par>
                                <p:cTn id="95" presetID="7" presetClass="emph" presetSubtype="2" fill="hold" nodeType="withEffect">
                                  <p:stCondLst>
                                    <p:cond delay="0"/>
                                  </p:stCondLst>
                                  <p:childTnLst>
                                    <p:animClr clrSpc="rgb" dir="cw">
                                      <p:cBhvr>
                                        <p:cTn id="96" dur="500" fill="hold"/>
                                        <p:tgtEl>
                                          <p:spTgt spid="60"/>
                                        </p:tgtEl>
                                        <p:attrNameLst>
                                          <p:attrName>stroke.color</p:attrName>
                                        </p:attrNameLst>
                                      </p:cBhvr>
                                      <p:to>
                                        <a:schemeClr val="bg2"/>
                                      </p:to>
                                    </p:animClr>
                                    <p:set>
                                      <p:cBhvr>
                                        <p:cTn id="97" dur="500" fill="hold"/>
                                        <p:tgtEl>
                                          <p:spTgt spid="60"/>
                                        </p:tgtEl>
                                        <p:attrNameLst>
                                          <p:attrName>stroke.on</p:attrName>
                                        </p:attrNameLst>
                                      </p:cBhvr>
                                      <p:to>
                                        <p:strVal val="true"/>
                                      </p:to>
                                    </p:set>
                                  </p:childTnLst>
                                </p:cTn>
                              </p:par>
                              <p:par>
                                <p:cTn id="98" presetID="3" presetClass="emph" presetSubtype="2" fill="hold" grpId="1" nodeType="withEffect">
                                  <p:stCondLst>
                                    <p:cond delay="0"/>
                                  </p:stCondLst>
                                  <p:childTnLst>
                                    <p:animClr clrSpc="rgb" dir="cw">
                                      <p:cBhvr override="childStyle">
                                        <p:cTn id="99" dur="500" fill="hold"/>
                                        <p:tgtEl>
                                          <p:spTgt spid="90"/>
                                        </p:tgtEl>
                                        <p:attrNameLst>
                                          <p:attrName>style.color</p:attrName>
                                        </p:attrNameLst>
                                      </p:cBhvr>
                                      <p:to>
                                        <a:schemeClr val="bg2"/>
                                      </p:to>
                                    </p:animClr>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78"/>
                                        </p:tgtEl>
                                        <p:attrNameLst>
                                          <p:attrName>style.visibility</p:attrName>
                                        </p:attrNameLst>
                                      </p:cBhvr>
                                      <p:to>
                                        <p:strVal val="visible"/>
                                      </p:to>
                                    </p:set>
                                    <p:animEffect transition="in" filter="fade">
                                      <p:cBhvr>
                                        <p:cTn id="104" dur="500"/>
                                        <p:tgtEl>
                                          <p:spTgt spid="78"/>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89"/>
                                        </p:tgtEl>
                                        <p:attrNameLst>
                                          <p:attrName>style.visibility</p:attrName>
                                        </p:attrNameLst>
                                      </p:cBhvr>
                                      <p:to>
                                        <p:strVal val="visible"/>
                                      </p:to>
                                    </p:set>
                                    <p:animEffect transition="in" filter="fade">
                                      <p:cBhvr>
                                        <p:cTn id="107" dur="500"/>
                                        <p:tgtEl>
                                          <p:spTgt spid="89"/>
                                        </p:tgtEl>
                                      </p:cBhvr>
                                    </p:animEffect>
                                  </p:childTnLst>
                                </p:cTn>
                              </p:par>
                              <p:par>
                                <p:cTn id="108" presetID="7" presetClass="emph" presetSubtype="2" fill="hold" nodeType="withEffect">
                                  <p:stCondLst>
                                    <p:cond delay="0"/>
                                  </p:stCondLst>
                                  <p:childTnLst>
                                    <p:animClr clrSpc="rgb" dir="cw">
                                      <p:cBhvr>
                                        <p:cTn id="109" dur="500" fill="hold"/>
                                        <p:tgtEl>
                                          <p:spTgt spid="68"/>
                                        </p:tgtEl>
                                        <p:attrNameLst>
                                          <p:attrName>stroke.color</p:attrName>
                                        </p:attrNameLst>
                                      </p:cBhvr>
                                      <p:to>
                                        <a:schemeClr val="bg2"/>
                                      </p:to>
                                    </p:animClr>
                                    <p:set>
                                      <p:cBhvr>
                                        <p:cTn id="110" dur="500" fill="hold"/>
                                        <p:tgtEl>
                                          <p:spTgt spid="68"/>
                                        </p:tgtEl>
                                        <p:attrNameLst>
                                          <p:attrName>stroke.on</p:attrName>
                                        </p:attrNameLst>
                                      </p:cBhvr>
                                      <p:to>
                                        <p:strVal val="true"/>
                                      </p:to>
                                    </p:set>
                                  </p:childTnLst>
                                </p:cTn>
                              </p:par>
                              <p:par>
                                <p:cTn id="111" presetID="3" presetClass="emph" presetSubtype="2" fill="hold" grpId="1" nodeType="withEffect">
                                  <p:stCondLst>
                                    <p:cond delay="0"/>
                                  </p:stCondLst>
                                  <p:childTnLst>
                                    <p:animClr clrSpc="rgb" dir="cw">
                                      <p:cBhvr override="childStyle">
                                        <p:cTn id="112" dur="500" fill="hold"/>
                                        <p:tgtEl>
                                          <p:spTgt spid="85"/>
                                        </p:tgtEl>
                                        <p:attrNameLst>
                                          <p:attrName>style.color</p:attrName>
                                        </p:attrNameLst>
                                      </p:cBhvr>
                                      <p:to>
                                        <a:schemeClr val="bg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84" grpId="1"/>
      <p:bldP spid="85" grpId="0"/>
      <p:bldP spid="85" grpId="1"/>
      <p:bldP spid="86" grpId="0"/>
      <p:bldP spid="86" grpId="1"/>
      <p:bldP spid="87" grpId="0"/>
      <p:bldP spid="87" grpId="1"/>
      <p:bldP spid="88" grpId="0"/>
      <p:bldP spid="88" grpId="1"/>
      <p:bldP spid="89" grpId="0"/>
      <p:bldP spid="90" grpId="0"/>
      <p:bldP spid="90" grpId="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a:t>Supported Events</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2092630458"/>
              </p:ext>
            </p:extLst>
          </p:nvPr>
        </p:nvGraphicFramePr>
        <p:xfrm>
          <a:off x="475058" y="1436983"/>
          <a:ext cx="2673986" cy="164592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Site/Web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sngStrike" baseline="0" dirty="0"/>
                        <a:t>Site Delete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sngStrike" baseline="0" dirty="0"/>
                        <a:t>Web Delete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sngStrike" baseline="0" dirty="0"/>
                        <a:t>Web Move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160078084"/>
                  </a:ext>
                </a:extLst>
              </a:tr>
              <a:tr h="252000">
                <a:tc>
                  <a:txBody>
                    <a:bodyPr/>
                    <a:lstStyle/>
                    <a:p>
                      <a:r>
                        <a:rPr lang="pt-PT" sz="1200" strike="sngStrike" baseline="0" dirty="0"/>
                        <a:t>Web Add</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84640348"/>
                  </a:ext>
                </a:extLst>
              </a:tr>
              <a:tr h="252000">
                <a:tc>
                  <a:txBody>
                    <a:bodyPr/>
                    <a:lstStyle/>
                    <a:p>
                      <a:r>
                        <a:rPr lang="pt-PT" sz="1200" strike="sngStrike" baseline="0" dirty="0"/>
                        <a:t>Web Provision</a:t>
                      </a:r>
                      <a:endParaRPr lang="en-US" sz="1200" strike="sng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9084160"/>
                  </a:ext>
                </a:extLst>
              </a:tr>
            </a:tbl>
          </a:graphicData>
        </a:graphic>
      </p:graphicFrame>
      <p:sp>
        <p:nvSpPr>
          <p:cNvPr id="5" name="TextBox 4"/>
          <p:cNvSpPr txBox="1"/>
          <p:nvPr/>
        </p:nvSpPr>
        <p:spPr>
          <a:xfrm>
            <a:off x="10422711" y="6209330"/>
            <a:ext cx="1906616" cy="704808"/>
          </a:xfrm>
          <a:prstGeom prst="rect">
            <a:avLst/>
          </a:prstGeom>
          <a:noFill/>
        </p:spPr>
        <p:txBody>
          <a:bodyPr wrap="square" lIns="182880" tIns="146304" rIns="182880" bIns="146304" rtlCol="0">
            <a:spAutoFit/>
          </a:bodyPr>
          <a:lstStyle/>
          <a:p>
            <a:pPr>
              <a:lnSpc>
                <a:spcPct val="90000"/>
              </a:lnSpc>
              <a:spcAft>
                <a:spcPts val="600"/>
              </a:spcAft>
            </a:pPr>
            <a:r>
              <a:rPr lang="en-US" sz="1200" dirty="0">
                <a:solidFill>
                  <a:srgbClr val="00B050"/>
                </a:solidFill>
                <a:sym typeface="Wingdings 2" panose="05020102010507070707" pitchFamily="18" charset="2"/>
              </a:rPr>
              <a:t></a:t>
            </a:r>
            <a:r>
              <a:rPr lang="en-US" sz="1200" dirty="0">
                <a:solidFill>
                  <a:srgbClr val="FF0000"/>
                </a:solidFill>
                <a:sym typeface="Wingdings 2" panose="05020102010507070707" pitchFamily="18" charset="2"/>
              </a:rPr>
              <a:t> </a:t>
            </a:r>
            <a:r>
              <a:rPr lang="pt-PT" sz="1200" dirty="0">
                <a:gradFill>
                  <a:gsLst>
                    <a:gs pos="2917">
                      <a:schemeClr val="tx1"/>
                    </a:gs>
                    <a:gs pos="30000">
                      <a:schemeClr val="tx1"/>
                    </a:gs>
                  </a:gsLst>
                  <a:lin ang="5400000" scaled="0"/>
                </a:gradFill>
              </a:rPr>
              <a:t>Synchronous Event</a:t>
            </a:r>
          </a:p>
          <a:p>
            <a:pPr>
              <a:lnSpc>
                <a:spcPct val="90000"/>
              </a:lnSpc>
              <a:spcAft>
                <a:spcPts val="600"/>
              </a:spcAft>
            </a:pPr>
            <a:r>
              <a:rPr lang="en-US" sz="1200" dirty="0">
                <a:solidFill>
                  <a:srgbClr val="FF0000"/>
                </a:solidFill>
                <a:sym typeface="Wingdings 2" panose="05020102010507070707" pitchFamily="18" charset="2"/>
              </a:rPr>
              <a:t> </a:t>
            </a:r>
            <a:r>
              <a:rPr lang="pt-PT" sz="1200" dirty="0">
                <a:gradFill>
                  <a:gsLst>
                    <a:gs pos="2917">
                      <a:schemeClr val="tx1"/>
                    </a:gs>
                    <a:gs pos="30000">
                      <a:schemeClr val="tx1"/>
                    </a:gs>
                  </a:gsLst>
                  <a:lin ang="5400000" scaled="0"/>
                </a:gradFill>
              </a:rPr>
              <a:t>Asynchronous Event</a:t>
            </a:r>
            <a:endParaRPr lang="en-US" sz="1200" dirty="0" err="1">
              <a:gradFill>
                <a:gsLst>
                  <a:gs pos="2917">
                    <a:schemeClr val="tx1"/>
                  </a:gs>
                  <a:gs pos="30000">
                    <a:schemeClr val="tx1"/>
                  </a:gs>
                </a:gsLst>
                <a:lin ang="5400000" scaled="0"/>
              </a:gradFill>
            </a:endParaRPr>
          </a:p>
        </p:txBody>
      </p:sp>
      <p:graphicFrame>
        <p:nvGraphicFramePr>
          <p:cNvPr id="8" name="Table 7"/>
          <p:cNvGraphicFramePr>
            <a:graphicFrameLocks noGrp="1"/>
          </p:cNvGraphicFramePr>
          <p:nvPr>
            <p:extLst/>
          </p:nvPr>
        </p:nvGraphicFramePr>
        <p:xfrm>
          <a:off x="9338798" y="1436983"/>
          <a:ext cx="2673986" cy="164592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Feature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sngStrike" baseline="0" dirty="0"/>
                        <a:t>Feature Activate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sngStrike" baseline="0" dirty="0"/>
                        <a:t>Feature Deactivate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sngStrike" baseline="0" dirty="0"/>
                        <a:t>Feature Install</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160078084"/>
                  </a:ext>
                </a:extLst>
              </a:tr>
              <a:tr h="252000">
                <a:tc>
                  <a:txBody>
                    <a:bodyPr/>
                    <a:lstStyle/>
                    <a:p>
                      <a:r>
                        <a:rPr lang="pt-PT" sz="1200" strike="sngStrike" baseline="0" dirty="0"/>
                        <a:t>Feature Uninstall</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484640348"/>
                  </a:ext>
                </a:extLst>
              </a:tr>
              <a:tr h="252000">
                <a:tc>
                  <a:txBody>
                    <a:bodyPr/>
                    <a:lstStyle/>
                    <a:p>
                      <a:r>
                        <a:rPr lang="pt-PT" sz="1200" strike="sngStrike" baseline="0" dirty="0"/>
                        <a:t>Feature Upgrade</a:t>
                      </a:r>
                      <a:endParaRPr lang="en-US" sz="1200" strike="sng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69084160"/>
                  </a:ext>
                </a:extLst>
              </a:tr>
            </a:tbl>
          </a:graphicData>
        </a:graphic>
      </p:graphicFrame>
      <p:graphicFrame>
        <p:nvGraphicFramePr>
          <p:cNvPr id="9" name="Table 8"/>
          <p:cNvGraphicFramePr>
            <a:graphicFrameLocks noGrp="1"/>
          </p:cNvGraphicFramePr>
          <p:nvPr>
            <p:extLst/>
          </p:nvPr>
        </p:nvGraphicFramePr>
        <p:xfrm>
          <a:off x="3460555" y="4963009"/>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Workflow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sngStrike" baseline="0" dirty="0"/>
                        <a:t>Workflow Start (2010)</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sngStrike" baseline="0" dirty="0"/>
                        <a:t>Workflow Postpone (2010)</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sngStrike" baseline="0" dirty="0"/>
                        <a:t>Workflow Complete (2010)</a:t>
                      </a:r>
                      <a:endParaRPr lang="en-US" sz="1200" strike="sng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0078084"/>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3467306544"/>
              </p:ext>
            </p:extLst>
          </p:nvPr>
        </p:nvGraphicFramePr>
        <p:xfrm>
          <a:off x="9338798" y="4594087"/>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Entity Instance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sngStrike" baseline="0" dirty="0"/>
                        <a:t>Entity Instance Add</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sngStrike" baseline="0" dirty="0"/>
                        <a:t>Entity Instance Delete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sngStrike" baseline="0" dirty="0"/>
                        <a:t>Entity Instance Update</a:t>
                      </a:r>
                      <a:endParaRPr lang="en-US" sz="1200" strike="sng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0078084"/>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4174192641"/>
              </p:ext>
            </p:extLst>
          </p:nvPr>
        </p:nvGraphicFramePr>
        <p:xfrm>
          <a:off x="9338798" y="3289855"/>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Add-In Lifecycle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sngStrike" baseline="0" dirty="0"/>
                        <a:t>Add-In Install</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sngStrike" baseline="0" dirty="0"/>
                        <a:t>Add-In Upgrade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sngStrike" baseline="0" dirty="0"/>
                        <a:t>Add-In Uninstall</a:t>
                      </a:r>
                      <a:endParaRPr lang="en-US" sz="1200" strike="sng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60078084"/>
                  </a:ext>
                </a:extLst>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2939379887"/>
              </p:ext>
            </p:extLst>
          </p:nvPr>
        </p:nvGraphicFramePr>
        <p:xfrm>
          <a:off x="475058" y="3289855"/>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List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sngStrike" baseline="0" dirty="0"/>
                        <a:t>List Add</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sngStrike" baseline="0" dirty="0"/>
                        <a:t>List Delete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sngStrike" baseline="0" dirty="0"/>
                        <a:t>Email Reception</a:t>
                      </a:r>
                      <a:endParaRPr lang="en-US" sz="1200" strike="sng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22884038"/>
                  </a:ext>
                </a:extLst>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1500545154"/>
              </p:ext>
            </p:extLst>
          </p:nvPr>
        </p:nvGraphicFramePr>
        <p:xfrm>
          <a:off x="475058" y="4594087"/>
          <a:ext cx="2673986" cy="10972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List Schema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sngStrike" baseline="0" dirty="0"/>
                        <a:t>Field Add</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sngStrike" baseline="0" dirty="0"/>
                        <a:t>Field Delete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sngStrike" baseline="0" dirty="0"/>
                        <a:t>Field Update</a:t>
                      </a:r>
                      <a:endParaRPr lang="en-US" sz="1200" strike="sng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59066414"/>
                  </a:ext>
                </a:extLst>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2830654784"/>
              </p:ext>
            </p:extLst>
          </p:nvPr>
        </p:nvGraphicFramePr>
        <p:xfrm>
          <a:off x="3460555" y="1436983"/>
          <a:ext cx="2673986" cy="329184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List Item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dirty="0"/>
                        <a:t>Item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dirty="0"/>
                        <a:t>Item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dirty="0"/>
                        <a:t>Item Update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859066414"/>
                  </a:ext>
                </a:extLst>
              </a:tr>
              <a:tr h="252000">
                <a:tc>
                  <a:txBody>
                    <a:bodyPr/>
                    <a:lstStyle/>
                    <a:p>
                      <a:r>
                        <a:rPr lang="pt-PT" sz="1200" dirty="0"/>
                        <a:t>Item Attachment Add</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963228518"/>
                  </a:ext>
                </a:extLst>
              </a:tr>
              <a:tr h="252000">
                <a:tc>
                  <a:txBody>
                    <a:bodyPr/>
                    <a:lstStyle/>
                    <a:p>
                      <a:r>
                        <a:rPr lang="pt-PT" sz="1200" dirty="0"/>
                        <a:t>Item Attachment Delete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7742428"/>
                  </a:ext>
                </a:extLst>
              </a:tr>
              <a:tr h="252000">
                <a:tc>
                  <a:txBody>
                    <a:bodyPr/>
                    <a:lstStyle/>
                    <a:p>
                      <a:r>
                        <a:rPr lang="pt-PT" sz="1200" dirty="0"/>
                        <a:t>Item Check In</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083026"/>
                  </a:ext>
                </a:extLst>
              </a:tr>
              <a:tr h="252000">
                <a:tc>
                  <a:txBody>
                    <a:bodyPr/>
                    <a:lstStyle/>
                    <a:p>
                      <a:r>
                        <a:rPr lang="pt-PT" sz="1200" dirty="0"/>
                        <a:t>Item Check Out</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851700713"/>
                  </a:ext>
                </a:extLst>
              </a:tr>
              <a:tr h="252000">
                <a:tc>
                  <a:txBody>
                    <a:bodyPr/>
                    <a:lstStyle/>
                    <a:p>
                      <a:r>
                        <a:rPr lang="pt-PT" sz="1200" dirty="0"/>
                        <a:t>Item Uncheck Out</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74129115"/>
                  </a:ext>
                </a:extLst>
              </a:tr>
              <a:tr h="252000">
                <a:tc>
                  <a:txBody>
                    <a:bodyPr/>
                    <a:lstStyle/>
                    <a:p>
                      <a:r>
                        <a:rPr lang="pt-PT" sz="1200" dirty="0"/>
                        <a:t>Item File Move</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526981109"/>
                  </a:ext>
                </a:extLst>
              </a:tr>
              <a:tr h="252000">
                <a:tc>
                  <a:txBody>
                    <a:bodyPr/>
                    <a:lstStyle/>
                    <a:p>
                      <a:r>
                        <a:rPr lang="pt-PT" sz="1200" dirty="0"/>
                        <a:t>Item File Convert</a:t>
                      </a:r>
                      <a:endParaRPr lang="en-US" sz="120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208692956"/>
                  </a:ext>
                </a:extLst>
              </a:tr>
              <a:tr h="252000">
                <a:tc>
                  <a:txBody>
                    <a:bodyPr/>
                    <a:lstStyle/>
                    <a:p>
                      <a:r>
                        <a:rPr lang="pt-PT" sz="1200" strike="noStrike" baseline="0" dirty="0"/>
                        <a:t>Item Version Delete</a:t>
                      </a:r>
                      <a:endParaRPr lang="en-US" sz="1200" strike="no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1200" dirty="0">
                          <a:solidFill>
                            <a:srgbClr val="FF0000"/>
                          </a:solidFill>
                          <a:sym typeface="Wingdings 2" panose="05020102010507070707" pitchFamily="18" charset="2"/>
                        </a:rPr>
                        <a:t></a:t>
                      </a: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44213524"/>
                  </a:ext>
                </a:extLst>
              </a:tr>
            </a:tbl>
          </a:graphicData>
        </a:graphic>
      </p:graphicFrame>
      <p:graphicFrame>
        <p:nvGraphicFramePr>
          <p:cNvPr id="15" name="Table 14"/>
          <p:cNvGraphicFramePr>
            <a:graphicFrameLocks noGrp="1"/>
          </p:cNvGraphicFramePr>
          <p:nvPr>
            <p:extLst>
              <p:ext uri="{D42A27DB-BD31-4B8C-83A1-F6EECF244321}">
                <p14:modId xmlns:p14="http://schemas.microsoft.com/office/powerpoint/2010/main" val="806328719"/>
              </p:ext>
            </p:extLst>
          </p:nvPr>
        </p:nvGraphicFramePr>
        <p:xfrm>
          <a:off x="6399676" y="1436983"/>
          <a:ext cx="2673986" cy="3840480"/>
        </p:xfrm>
        <a:graphic>
          <a:graphicData uri="http://schemas.openxmlformats.org/drawingml/2006/table">
            <a:tbl>
              <a:tblPr firstRow="1">
                <a:tableStyleId>{9D7B26C5-4107-4FEC-AEDC-1716B250A1EF}</a:tableStyleId>
              </a:tblPr>
              <a:tblGrid>
                <a:gridCol w="2160000">
                  <a:extLst>
                    <a:ext uri="{9D8B030D-6E8A-4147-A177-3AD203B41FA5}">
                      <a16:colId xmlns:a16="http://schemas.microsoft.com/office/drawing/2014/main" val="613900269"/>
                    </a:ext>
                  </a:extLst>
                </a:gridCol>
                <a:gridCol w="281354">
                  <a:extLst>
                    <a:ext uri="{9D8B030D-6E8A-4147-A177-3AD203B41FA5}">
                      <a16:colId xmlns:a16="http://schemas.microsoft.com/office/drawing/2014/main" val="3899188296"/>
                    </a:ext>
                  </a:extLst>
                </a:gridCol>
                <a:gridCol w="232632">
                  <a:extLst>
                    <a:ext uri="{9D8B030D-6E8A-4147-A177-3AD203B41FA5}">
                      <a16:colId xmlns:a16="http://schemas.microsoft.com/office/drawing/2014/main" val="2588879398"/>
                    </a:ext>
                  </a:extLst>
                </a:gridCol>
              </a:tblGrid>
              <a:tr h="252000">
                <a:tc gridSpan="2">
                  <a:txBody>
                    <a:bodyPr/>
                    <a:lstStyle/>
                    <a:p>
                      <a:r>
                        <a:rPr lang="pt-PT" sz="1200" dirty="0"/>
                        <a:t>Security Events</a:t>
                      </a:r>
                      <a:endParaRPr lang="en-US" sz="1200" dirty="0"/>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lumMod val="85000"/>
                      </a:schemeClr>
                    </a:solidFill>
                  </a:tcPr>
                </a:tc>
                <a:tc hMerge="1">
                  <a:txBody>
                    <a:bodyPr/>
                    <a:lstStyle/>
                    <a:p>
                      <a:endParaRPr lang="en-US" dirty="0"/>
                    </a:p>
                  </a:txBody>
                  <a:tcPr/>
                </a:tc>
                <a:tc>
                  <a:txBody>
                    <a:bodyPr/>
                    <a:lstStyle/>
                    <a:p>
                      <a:endParaRPr lang="en-US" sz="1200" dirty="0"/>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lumMod val="85000"/>
                      </a:schemeClr>
                    </a:solidFill>
                  </a:tcPr>
                </a:tc>
                <a:extLst>
                  <a:ext uri="{0D108BD9-81ED-4DB2-BD59-A6C34878D82A}">
                    <a16:rowId xmlns:a16="http://schemas.microsoft.com/office/drawing/2014/main" val="83336663"/>
                  </a:ext>
                </a:extLst>
              </a:tr>
              <a:tr h="252000">
                <a:tc>
                  <a:txBody>
                    <a:bodyPr/>
                    <a:lstStyle/>
                    <a:p>
                      <a:r>
                        <a:rPr lang="pt-PT" sz="1200" strike="sngStrike" baseline="0" dirty="0"/>
                        <a:t>Group Add</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720651956"/>
                  </a:ext>
                </a:extLst>
              </a:tr>
              <a:tr h="252000">
                <a:tc>
                  <a:txBody>
                    <a:bodyPr/>
                    <a:lstStyle/>
                    <a:p>
                      <a:r>
                        <a:rPr lang="pt-PT" sz="1200" strike="sngStrike" baseline="0" dirty="0"/>
                        <a:t>Group Update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77452807"/>
                  </a:ext>
                </a:extLst>
              </a:tr>
              <a:tr h="252000">
                <a:tc>
                  <a:txBody>
                    <a:bodyPr/>
                    <a:lstStyle/>
                    <a:p>
                      <a:r>
                        <a:rPr lang="pt-PT" sz="1200" strike="sngStrike" baseline="0" dirty="0"/>
                        <a:t>Group Delete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859066414"/>
                  </a:ext>
                </a:extLst>
              </a:tr>
              <a:tr h="252000">
                <a:tc>
                  <a:txBody>
                    <a:bodyPr/>
                    <a:lstStyle/>
                    <a:p>
                      <a:r>
                        <a:rPr lang="pt-PT" sz="1200" strike="sngStrike" baseline="0" dirty="0"/>
                        <a:t>Group User Add</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963228518"/>
                  </a:ext>
                </a:extLst>
              </a:tr>
              <a:tr h="252000">
                <a:tc>
                  <a:txBody>
                    <a:bodyPr/>
                    <a:lstStyle/>
                    <a:p>
                      <a:r>
                        <a:rPr lang="pt-PT" sz="1200" strike="sngStrike" baseline="0" dirty="0"/>
                        <a:t>Group User Delete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007742428"/>
                  </a:ext>
                </a:extLst>
              </a:tr>
              <a:tr h="252000">
                <a:tc>
                  <a:txBody>
                    <a:bodyPr/>
                    <a:lstStyle/>
                    <a:p>
                      <a:r>
                        <a:rPr lang="pt-PT" sz="1200" strike="sngStrike" baseline="0" dirty="0"/>
                        <a:t>Role Definition Add</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2083026"/>
                  </a:ext>
                </a:extLst>
              </a:tr>
              <a:tr h="252000">
                <a:tc>
                  <a:txBody>
                    <a:bodyPr/>
                    <a:lstStyle/>
                    <a:p>
                      <a:r>
                        <a:rPr lang="pt-PT" sz="1200" strike="sngStrike" baseline="0" dirty="0"/>
                        <a:t>Role Definition Delete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851700713"/>
                  </a:ext>
                </a:extLst>
              </a:tr>
              <a:tr h="252000">
                <a:tc>
                  <a:txBody>
                    <a:bodyPr/>
                    <a:lstStyle/>
                    <a:p>
                      <a:r>
                        <a:rPr lang="pt-PT" sz="1200" strike="sngStrike" baseline="0" dirty="0"/>
                        <a:t>Role Definition Update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874129115"/>
                  </a:ext>
                </a:extLst>
              </a:tr>
              <a:tr h="252000">
                <a:tc>
                  <a:txBody>
                    <a:bodyPr/>
                    <a:lstStyle/>
                    <a:p>
                      <a:r>
                        <a:rPr lang="pt-PT" sz="1200" strike="sngStrike" baseline="0" dirty="0"/>
                        <a:t>Role Assignment Add</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526981109"/>
                  </a:ext>
                </a:extLst>
              </a:tr>
              <a:tr h="252000">
                <a:tc>
                  <a:txBody>
                    <a:bodyPr/>
                    <a:lstStyle/>
                    <a:p>
                      <a:r>
                        <a:rPr lang="pt-PT" sz="1200" strike="sngStrike" baseline="0" dirty="0"/>
                        <a:t>Role Assignment Delete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4208692956"/>
                  </a:ext>
                </a:extLst>
              </a:tr>
              <a:tr h="252000">
                <a:tc>
                  <a:txBody>
                    <a:bodyPr/>
                    <a:lstStyle/>
                    <a:p>
                      <a:r>
                        <a:rPr lang="pt-PT" sz="1200" strike="sngStrike" baseline="0" dirty="0"/>
                        <a:t>Role Assignment Update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344213524"/>
                  </a:ext>
                </a:extLst>
              </a:tr>
              <a:tr h="252000">
                <a:tc>
                  <a:txBody>
                    <a:bodyPr/>
                    <a:lstStyle/>
                    <a:p>
                      <a:r>
                        <a:rPr lang="pt-PT" sz="1200" strike="sngStrike" baseline="0" dirty="0"/>
                        <a:t>Break Inheritance</a:t>
                      </a:r>
                      <a:endParaRPr lang="en-US" sz="1200" strike="sngStrike" baseline="0" dirty="0"/>
                    </a:p>
                  </a:txBody>
                  <a:tcPr>
                    <a:lnL w="12700" cap="flat" cmpd="sng" algn="ctr">
                      <a:solidFill>
                        <a:schemeClr val="tx1"/>
                      </a:solidFill>
                      <a:prstDash val="solid"/>
                      <a:round/>
                      <a:headEnd type="none" w="med" len="med"/>
                      <a:tailEnd type="none" w="med" len="med"/>
                    </a:lnL>
                  </a:tcPr>
                </a:tc>
                <a:tc>
                  <a:txBody>
                    <a:bodyPr/>
                    <a:lstStyle/>
                    <a:p>
                      <a:pPr algn="ctr"/>
                      <a:endParaRPr lang="en-US" sz="1200" dirty="0">
                        <a:solidFill>
                          <a:srgbClr val="FF0000"/>
                        </a:solidFill>
                      </a:endParaRPr>
                    </a:p>
                  </a:txBody>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433454863"/>
                  </a:ext>
                </a:extLst>
              </a:tr>
              <a:tr h="252000">
                <a:tc>
                  <a:txBody>
                    <a:bodyPr/>
                    <a:lstStyle/>
                    <a:p>
                      <a:r>
                        <a:rPr lang="pt-PT" sz="1200" strike="sngStrike" baseline="0" dirty="0"/>
                        <a:t>Reset Inheritance</a:t>
                      </a:r>
                      <a:endParaRPr lang="en-US" sz="1200" strike="sngStrike" baseline="0"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endParaRPr lang="en-US" sz="1200" dirty="0">
                        <a:solidFill>
                          <a:srgbClr val="FF0000"/>
                        </a:solidFill>
                      </a:endParaRPr>
                    </a:p>
                  </a:txBody>
                  <a:tcPr>
                    <a:lnB w="12700" cap="flat" cmpd="sng" algn="ctr">
                      <a:solidFill>
                        <a:schemeClr val="tx1"/>
                      </a:solidFill>
                      <a:prstDash val="solid"/>
                      <a:round/>
                      <a:headEnd type="none" w="med" len="med"/>
                      <a:tailEnd type="none" w="med" len="med"/>
                    </a:lnB>
                  </a:tcPr>
                </a:tc>
                <a:tc>
                  <a:txBody>
                    <a:bodyPr/>
                    <a:lstStyle/>
                    <a:p>
                      <a:pPr algn="ctr"/>
                      <a:endParaRPr lang="en-US" sz="1200" dirty="0">
                        <a:solidFill>
                          <a:srgbClr val="FF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4661253"/>
                  </a:ext>
                </a:extLst>
              </a:tr>
            </a:tbl>
          </a:graphicData>
        </a:graphic>
      </p:graphicFrame>
      <p:sp>
        <p:nvSpPr>
          <p:cNvPr id="17" name="Footer Placeholder 3"/>
          <p:cNvSpPr>
            <a:spLocks noGrp="1"/>
          </p:cNvSpPr>
          <p:nvPr>
            <p:ph type="ftr" sz="quarter" idx="4294967295"/>
          </p:nvPr>
        </p:nvSpPr>
        <p:spPr>
          <a:xfrm>
            <a:off x="7964488" y="295272"/>
            <a:ext cx="4197350" cy="371475"/>
          </a:xfrm>
          <a:prstGeom prst="rect">
            <a:avLst/>
          </a:prstGeom>
        </p:spPr>
        <p:txBody>
          <a:bodyPr/>
          <a:lstStyle/>
          <a:p>
            <a:pPr algn="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pPr algn="r"/>
            <a:endParaRPr lang="en-US" dirty="0"/>
          </a:p>
        </p:txBody>
      </p:sp>
    </p:spTree>
    <p:extLst>
      <p:ext uri="{BB962C8B-B14F-4D97-AF65-F5344CB8AC3E}">
        <p14:creationId xmlns:p14="http://schemas.microsoft.com/office/powerpoint/2010/main" val="3736608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2103438" y="2353883"/>
            <a:ext cx="6745594" cy="738664"/>
          </a:xfrm>
        </p:spPr>
        <p:txBody>
          <a:bodyPr/>
          <a:lstStyle/>
          <a:p>
            <a:r>
              <a:rPr lang="en-US" dirty="0"/>
              <a:t>Event Handling in SharePoint</a:t>
            </a:r>
          </a:p>
        </p:txBody>
      </p:sp>
      <p:sp>
        <p:nvSpPr>
          <p:cNvPr id="3" name="Text Placeholder 2"/>
          <p:cNvSpPr>
            <a:spLocks noGrp="1"/>
          </p:cNvSpPr>
          <p:nvPr>
            <p:ph type="body" sz="quarter" idx="12"/>
          </p:nvPr>
        </p:nvSpPr>
        <p:spPr/>
        <p:txBody>
          <a:bodyPr/>
          <a:lstStyle/>
          <a:p>
            <a:r>
              <a:rPr lang="en-US" dirty="0"/>
              <a:t>1</a:t>
            </a:r>
          </a:p>
        </p:txBody>
      </p:sp>
    </p:spTree>
    <p:extLst>
      <p:ext uri="{BB962C8B-B14F-4D97-AF65-F5344CB8AC3E}">
        <p14:creationId xmlns:p14="http://schemas.microsoft.com/office/powerpoint/2010/main" val="193088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274638" y="1212850"/>
            <a:ext cx="11887200" cy="4733604"/>
          </a:xfrm>
        </p:spPr>
        <p:txBody>
          <a:bodyPr/>
          <a:lstStyle/>
          <a:p>
            <a:r>
              <a:rPr lang="en-US" sz="3200" dirty="0" err="1"/>
              <a:t>WebHooks</a:t>
            </a:r>
            <a:r>
              <a:rPr lang="en-US" sz="3200" dirty="0"/>
              <a:t> have a retry mechanism with an incremental back off strategy (5 times with 5 minute interval)</a:t>
            </a:r>
          </a:p>
          <a:p>
            <a:r>
              <a:rPr lang="en-US" sz="3200" dirty="0" err="1"/>
              <a:t>WebHook</a:t>
            </a:r>
            <a:r>
              <a:rPr lang="en-US" sz="3200" dirty="0"/>
              <a:t> calls are less taxing for your service endpoint</a:t>
            </a:r>
          </a:p>
          <a:p>
            <a:pPr marL="342900" lvl="1" indent="0">
              <a:buNone/>
            </a:pPr>
            <a:r>
              <a:rPr lang="en-US" sz="1800" dirty="0"/>
              <a:t>The </a:t>
            </a:r>
            <a:r>
              <a:rPr lang="en-US" sz="1800" dirty="0" err="1"/>
              <a:t>WebHook</a:t>
            </a:r>
            <a:r>
              <a:rPr lang="en-US" sz="1800" dirty="0"/>
              <a:t> payload is very small</a:t>
            </a:r>
          </a:p>
          <a:p>
            <a:pPr marL="342900" lvl="1" indent="0">
              <a:buNone/>
            </a:pPr>
            <a:r>
              <a:rPr lang="en-US" sz="1800" dirty="0"/>
              <a:t>Notifications are batched because processing depends on the CSOM </a:t>
            </a:r>
            <a:r>
              <a:rPr lang="en-US" sz="1800" dirty="0" err="1"/>
              <a:t>GetChanges</a:t>
            </a:r>
            <a:r>
              <a:rPr lang="en-US" sz="1800" dirty="0"/>
              <a:t>() call</a:t>
            </a:r>
          </a:p>
          <a:p>
            <a:r>
              <a:rPr lang="en-US" sz="3200" dirty="0" err="1"/>
              <a:t>WebHooks</a:t>
            </a:r>
            <a:r>
              <a:rPr lang="en-US" sz="3200" dirty="0"/>
              <a:t> are more secure as no event information is passed along during the notification</a:t>
            </a:r>
          </a:p>
          <a:p>
            <a:r>
              <a:rPr lang="en-US" sz="3200" dirty="0" err="1"/>
              <a:t>WebHooks</a:t>
            </a:r>
            <a:r>
              <a:rPr lang="en-US" sz="3200" dirty="0"/>
              <a:t> are easier to consume by “non-SharePoint” developers</a:t>
            </a:r>
          </a:p>
          <a:p>
            <a:r>
              <a:rPr lang="en-US" sz="3200" dirty="0"/>
              <a:t>No WCF based endpoints, regular HTTP services are sufficient (e.g. Web API)</a:t>
            </a:r>
            <a:endParaRPr lang="nl-BE" sz="3200" dirty="0"/>
          </a:p>
        </p:txBody>
      </p:sp>
      <p:sp>
        <p:nvSpPr>
          <p:cNvPr id="9" name="Title 8"/>
          <p:cNvSpPr>
            <a:spLocks noGrp="1"/>
          </p:cNvSpPr>
          <p:nvPr>
            <p:ph type="title"/>
          </p:nvPr>
        </p:nvSpPr>
        <p:spPr/>
        <p:txBody>
          <a:bodyPr/>
          <a:lstStyle/>
          <a:p>
            <a:r>
              <a:rPr lang="pt-PT" dirty="0"/>
              <a:t>WebHook Advantages</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spTree>
    <p:extLst>
      <p:ext uri="{BB962C8B-B14F-4D97-AF65-F5344CB8AC3E}">
        <p14:creationId xmlns:p14="http://schemas.microsoft.com/office/powerpoint/2010/main" val="2426762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274638" y="1212850"/>
            <a:ext cx="11887200" cy="4530471"/>
          </a:xfrm>
        </p:spPr>
        <p:txBody>
          <a:bodyPr/>
          <a:lstStyle/>
          <a:p>
            <a:r>
              <a:rPr lang="en-US" dirty="0" err="1"/>
              <a:t>WebHooks</a:t>
            </a:r>
            <a:r>
              <a:rPr lang="en-US" dirty="0"/>
              <a:t> have an expiration date of maximum 6 months after creation</a:t>
            </a:r>
          </a:p>
          <a:p>
            <a:r>
              <a:rPr lang="en-US" dirty="0"/>
              <a:t>You can “renew” a </a:t>
            </a:r>
            <a:r>
              <a:rPr lang="en-US" dirty="0" err="1"/>
              <a:t>WebHook</a:t>
            </a:r>
            <a:r>
              <a:rPr lang="en-US" dirty="0"/>
              <a:t> via a REST call </a:t>
            </a:r>
          </a:p>
          <a:p>
            <a:pPr marL="354013" indent="0">
              <a:buNone/>
            </a:pPr>
            <a:r>
              <a:rPr lang="en-US" sz="2400" dirty="0">
                <a:solidFill>
                  <a:schemeClr val="tx1">
                    <a:lumMod val="75000"/>
                    <a:lumOff val="25000"/>
                  </a:schemeClr>
                </a:solidFill>
                <a:latin typeface="Consolas" panose="020B0609020204030204" pitchFamily="49" charset="0"/>
              </a:rPr>
              <a:t>PATCH /_</a:t>
            </a:r>
            <a:r>
              <a:rPr lang="en-US" sz="2400" dirty="0" err="1">
                <a:solidFill>
                  <a:schemeClr val="tx1">
                    <a:lumMod val="75000"/>
                    <a:lumOff val="25000"/>
                  </a:schemeClr>
                </a:solidFill>
                <a:latin typeface="Consolas" panose="020B0609020204030204" pitchFamily="49" charset="0"/>
              </a:rPr>
              <a:t>api</a:t>
            </a:r>
            <a:r>
              <a:rPr lang="en-US" sz="2400" dirty="0">
                <a:solidFill>
                  <a:schemeClr val="tx1">
                    <a:lumMod val="75000"/>
                    <a:lumOff val="25000"/>
                  </a:schemeClr>
                </a:solidFill>
                <a:latin typeface="Consolas" panose="020B0609020204030204" pitchFamily="49" charset="0"/>
              </a:rPr>
              <a:t>/web/lists('list-id')/subscriptions('</a:t>
            </a:r>
            <a:r>
              <a:rPr lang="en-US" sz="2400" dirty="0" err="1">
                <a:solidFill>
                  <a:schemeClr val="tx1">
                    <a:lumMod val="75000"/>
                    <a:lumOff val="25000"/>
                  </a:schemeClr>
                </a:solidFill>
                <a:latin typeface="Consolas" panose="020B0609020204030204" pitchFamily="49" charset="0"/>
              </a:rPr>
              <a:t>subscriptionID</a:t>
            </a:r>
            <a:r>
              <a:rPr lang="en-US" sz="2400" dirty="0">
                <a:solidFill>
                  <a:schemeClr val="tx1">
                    <a:lumMod val="75000"/>
                    <a:lumOff val="25000"/>
                  </a:schemeClr>
                </a:solidFill>
                <a:latin typeface="Consolas" panose="020B0609020204030204" pitchFamily="49" charset="0"/>
              </a:rPr>
              <a:t>')</a:t>
            </a:r>
            <a:endParaRPr lang="en-US" dirty="0">
              <a:solidFill>
                <a:schemeClr val="tx1">
                  <a:lumMod val="75000"/>
                  <a:lumOff val="25000"/>
                </a:schemeClr>
              </a:solidFill>
              <a:latin typeface="Consolas" panose="020B0609020204030204" pitchFamily="49" charset="0"/>
            </a:endParaRPr>
          </a:p>
          <a:p>
            <a:r>
              <a:rPr lang="en-US" dirty="0"/>
              <a:t>Two patterns are possible:</a:t>
            </a:r>
          </a:p>
          <a:p>
            <a:pPr lvl="1"/>
            <a:r>
              <a:rPr lang="en-US" dirty="0"/>
              <a:t>Have a background job that regularly renews the needed subscriptions (recommended model)</a:t>
            </a:r>
          </a:p>
          <a:p>
            <a:pPr lvl="1"/>
            <a:r>
              <a:rPr lang="en-US" dirty="0"/>
              <a:t>Renew at notification time (will drop </a:t>
            </a:r>
            <a:r>
              <a:rPr lang="en-US" dirty="0" err="1"/>
              <a:t>WebHook</a:t>
            </a:r>
            <a:r>
              <a:rPr lang="en-US" dirty="0"/>
              <a:t> if there’s no event within the defined expiration window)</a:t>
            </a:r>
            <a:endParaRPr lang="nl-BE" dirty="0"/>
          </a:p>
        </p:txBody>
      </p:sp>
      <p:sp>
        <p:nvSpPr>
          <p:cNvPr id="9" name="Title 8"/>
          <p:cNvSpPr>
            <a:spLocks noGrp="1"/>
          </p:cNvSpPr>
          <p:nvPr>
            <p:ph type="title"/>
          </p:nvPr>
        </p:nvSpPr>
        <p:spPr/>
        <p:txBody>
          <a:bodyPr/>
          <a:lstStyle/>
          <a:p>
            <a:r>
              <a:rPr lang="pt-PT" dirty="0"/>
              <a:t>Subscription Renewal</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spTree>
    <p:extLst>
      <p:ext uri="{BB962C8B-B14F-4D97-AF65-F5344CB8AC3E}">
        <p14:creationId xmlns:p14="http://schemas.microsoft.com/office/powerpoint/2010/main" val="3512363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274638" y="1212850"/>
            <a:ext cx="11887200" cy="2289858"/>
          </a:xfrm>
        </p:spPr>
        <p:txBody>
          <a:bodyPr/>
          <a:lstStyle/>
          <a:p>
            <a:r>
              <a:rPr lang="en-US" dirty="0"/>
              <a:t>Connect remote debugger to your service and web job running in Azure </a:t>
            </a:r>
          </a:p>
          <a:p>
            <a:r>
              <a:rPr lang="en-US" dirty="0"/>
              <a:t>Use </a:t>
            </a:r>
            <a:r>
              <a:rPr lang="en-US" dirty="0" err="1">
                <a:latin typeface="+mn-lt"/>
              </a:rPr>
              <a:t>ngrok</a:t>
            </a:r>
            <a:r>
              <a:rPr lang="en-US" dirty="0"/>
              <a:t> (</a:t>
            </a:r>
            <a:r>
              <a:rPr lang="en-US" dirty="0">
                <a:hlinkClick r:id="rId2"/>
              </a:rPr>
              <a:t>https://ngrok.com/</a:t>
            </a:r>
            <a:r>
              <a:rPr lang="en-US" dirty="0"/>
              <a:t>) as alternative to create a tunnel to your service running on localhost</a:t>
            </a:r>
            <a:endParaRPr lang="nl-BE" dirty="0"/>
          </a:p>
        </p:txBody>
      </p:sp>
      <p:sp>
        <p:nvSpPr>
          <p:cNvPr id="9" name="Title 8"/>
          <p:cNvSpPr>
            <a:spLocks noGrp="1"/>
          </p:cNvSpPr>
          <p:nvPr>
            <p:ph type="title"/>
          </p:nvPr>
        </p:nvSpPr>
        <p:spPr/>
        <p:txBody>
          <a:bodyPr/>
          <a:lstStyle/>
          <a:p>
            <a:r>
              <a:rPr lang="pt-PT" dirty="0"/>
              <a:t>Debugging</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3"/>
                </a:solidFill>
                <a:latin typeface="Segoe UI Black" panose="020B0A02040204020203" pitchFamily="34" charset="0"/>
                <a:ea typeface="Segoe UI Black" panose="020B0A02040204020203" pitchFamily="34" charset="0"/>
                <a:cs typeface="Segoe UI Black" panose="020B0A02040204020203" pitchFamily="34" charset="0"/>
              </a:rPr>
              <a:t>4</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SharePoint </a:t>
            </a:r>
            <a:r>
              <a:rPr lang="en-US" sz="1400" dirty="0" err="1">
                <a:gradFill>
                  <a:gsLst>
                    <a:gs pos="8367">
                      <a:srgbClr val="000000"/>
                    </a:gs>
                    <a:gs pos="31000">
                      <a:srgbClr val="000000"/>
                    </a:gs>
                  </a:gsLst>
                  <a:lin ang="5400000" scaled="0"/>
                </a:gradFill>
              </a:rPr>
              <a:t>Webhooks</a:t>
            </a:r>
            <a:endParaRPr lang="en-US" sz="1400" dirty="0">
              <a:gradFill>
                <a:gsLst>
                  <a:gs pos="8367">
                    <a:srgbClr val="000000"/>
                  </a:gs>
                  <a:gs pos="31000">
                    <a:srgbClr val="000000"/>
                  </a:gs>
                </a:gsLst>
                <a:lin ang="5400000" scaled="0"/>
              </a:gradFill>
            </a:endParaRPr>
          </a:p>
          <a:p>
            <a:endParaRPr lang="en-US" dirty="0"/>
          </a:p>
        </p:txBody>
      </p:sp>
    </p:spTree>
    <p:extLst>
      <p:ext uri="{BB962C8B-B14F-4D97-AF65-F5344CB8AC3E}">
        <p14:creationId xmlns:p14="http://schemas.microsoft.com/office/powerpoint/2010/main" val="2747346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a:t>SharePoint List Webhooks</a:t>
            </a:r>
            <a:endParaRPr lang="en-US" dirty="0"/>
          </a:p>
        </p:txBody>
      </p:sp>
      <p:sp>
        <p:nvSpPr>
          <p:cNvPr id="3" name="Text Placeholder 2"/>
          <p:cNvSpPr>
            <a:spLocks noGrp="1"/>
          </p:cNvSpPr>
          <p:nvPr>
            <p:ph type="body" sz="quarter" idx="12"/>
          </p:nvPr>
        </p:nvSpPr>
        <p:spPr/>
        <p:txBody>
          <a:bodyPr/>
          <a:lstStyle/>
          <a:p>
            <a:r>
              <a:rPr lang="pt-PT" dirty="0"/>
              <a:t>DEMO</a:t>
            </a:r>
            <a:endParaRPr lang="en-US" dirty="0"/>
          </a:p>
        </p:txBody>
      </p:sp>
    </p:spTree>
    <p:extLst>
      <p:ext uri="{BB962C8B-B14F-4D97-AF65-F5344CB8AC3E}">
        <p14:creationId xmlns:p14="http://schemas.microsoft.com/office/powerpoint/2010/main" val="561763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a:t>Conclusions</a:t>
            </a:r>
          </a:p>
        </p:txBody>
      </p:sp>
      <p:sp>
        <p:nvSpPr>
          <p:cNvPr id="3" name="Text Placeholder 2"/>
          <p:cNvSpPr>
            <a:spLocks noGrp="1"/>
          </p:cNvSpPr>
          <p:nvPr>
            <p:ph type="body" sz="quarter" idx="12"/>
          </p:nvPr>
        </p:nvSpPr>
        <p:spPr/>
        <p:txBody>
          <a:bodyPr/>
          <a:lstStyle/>
          <a:p>
            <a:r>
              <a:rPr lang="en-US" dirty="0"/>
              <a:t>5</a:t>
            </a:r>
          </a:p>
        </p:txBody>
      </p:sp>
    </p:spTree>
    <p:extLst>
      <p:ext uri="{BB962C8B-B14F-4D97-AF65-F5344CB8AC3E}">
        <p14:creationId xmlns:p14="http://schemas.microsoft.com/office/powerpoint/2010/main" val="2858959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pt-PT" dirty="0"/>
              <a:t>SharePoint Version Availability</a:t>
            </a:r>
            <a:endParaRPr lang="en-US" dirty="0"/>
          </a:p>
        </p:txBody>
      </p:sp>
      <p:sp>
        <p:nvSpPr>
          <p:cNvPr id="14"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2"/>
                </a:solidFill>
                <a:latin typeface="Segoe UI Black" panose="020B0A02040204020203" pitchFamily="34" charset="0"/>
                <a:ea typeface="Segoe UI Black" panose="020B0A02040204020203" pitchFamily="34" charset="0"/>
                <a:cs typeface="Segoe UI Black" panose="020B0A02040204020203" pitchFamily="34" charset="0"/>
              </a:rPr>
              <a:t>5</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Conclusions</a:t>
            </a:r>
          </a:p>
          <a:p>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3110879958"/>
              </p:ext>
            </p:extLst>
          </p:nvPr>
        </p:nvGraphicFramePr>
        <p:xfrm>
          <a:off x="461703" y="1517649"/>
          <a:ext cx="11194859" cy="3114040"/>
        </p:xfrm>
        <a:graphic>
          <a:graphicData uri="http://schemas.openxmlformats.org/drawingml/2006/table">
            <a:tbl>
              <a:tblPr firstRow="1">
                <a:tableStyleId>{9D7B26C5-4107-4FEC-AEDC-1716B250A1EF}</a:tableStyleId>
              </a:tblPr>
              <a:tblGrid>
                <a:gridCol w="2878859">
                  <a:extLst>
                    <a:ext uri="{9D8B030D-6E8A-4147-A177-3AD203B41FA5}">
                      <a16:colId xmlns:a16="http://schemas.microsoft.com/office/drawing/2014/main" val="290688257"/>
                    </a:ext>
                  </a:extLst>
                </a:gridCol>
                <a:gridCol w="2772000">
                  <a:extLst>
                    <a:ext uri="{9D8B030D-6E8A-4147-A177-3AD203B41FA5}">
                      <a16:colId xmlns:a16="http://schemas.microsoft.com/office/drawing/2014/main" val="4277526388"/>
                    </a:ext>
                  </a:extLst>
                </a:gridCol>
                <a:gridCol w="2772000">
                  <a:extLst>
                    <a:ext uri="{9D8B030D-6E8A-4147-A177-3AD203B41FA5}">
                      <a16:colId xmlns:a16="http://schemas.microsoft.com/office/drawing/2014/main" val="1018146853"/>
                    </a:ext>
                  </a:extLst>
                </a:gridCol>
                <a:gridCol w="2772000">
                  <a:extLst>
                    <a:ext uri="{9D8B030D-6E8A-4147-A177-3AD203B41FA5}">
                      <a16:colId xmlns:a16="http://schemas.microsoft.com/office/drawing/2014/main" val="3203333519"/>
                    </a:ext>
                  </a:extLst>
                </a:gridCol>
              </a:tblGrid>
              <a:tr h="370840">
                <a:tc>
                  <a:txBody>
                    <a:bodyPr/>
                    <a:lstStyle/>
                    <a:p>
                      <a:endParaRPr lang="en-US" dirty="0"/>
                    </a:p>
                  </a:txBody>
                  <a:tcPr/>
                </a:tc>
                <a:tc>
                  <a:txBody>
                    <a:bodyPr/>
                    <a:lstStyle/>
                    <a:p>
                      <a:pPr algn="ctr"/>
                      <a:r>
                        <a:rPr lang="pt-PT" dirty="0"/>
                        <a:t>Event Receivers</a:t>
                      </a:r>
                      <a:endParaRPr lang="en-US" dirty="0"/>
                    </a:p>
                  </a:txBody>
                  <a:tcPr/>
                </a:tc>
                <a:tc>
                  <a:txBody>
                    <a:bodyPr/>
                    <a:lstStyle/>
                    <a:p>
                      <a:pPr algn="ctr"/>
                      <a:r>
                        <a:rPr lang="pt-PT" dirty="0"/>
                        <a:t>Remote Event Receivers</a:t>
                      </a:r>
                      <a:endParaRPr lang="en-US" dirty="0"/>
                    </a:p>
                  </a:txBody>
                  <a:tcPr/>
                </a:tc>
                <a:tc>
                  <a:txBody>
                    <a:bodyPr/>
                    <a:lstStyle/>
                    <a:p>
                      <a:pPr algn="ctr"/>
                      <a:r>
                        <a:rPr lang="pt-PT" dirty="0"/>
                        <a:t>WebHooks</a:t>
                      </a:r>
                      <a:endParaRPr lang="en-US" dirty="0"/>
                    </a:p>
                  </a:txBody>
                  <a:tcPr/>
                </a:tc>
                <a:extLst>
                  <a:ext uri="{0D108BD9-81ED-4DB2-BD59-A6C34878D82A}">
                    <a16:rowId xmlns:a16="http://schemas.microsoft.com/office/drawing/2014/main" val="2165051218"/>
                  </a:ext>
                </a:extLst>
              </a:tr>
              <a:tr h="370840">
                <a:tc>
                  <a:txBody>
                    <a:bodyPr/>
                    <a:lstStyle/>
                    <a:p>
                      <a:r>
                        <a:rPr lang="pt-PT" dirty="0"/>
                        <a:t>SharePoint Server 2003</a:t>
                      </a:r>
                      <a:endParaRPr lang="en-US" dirty="0"/>
                    </a:p>
                  </a:txBody>
                  <a:tcPr/>
                </a:tc>
                <a:tc>
                  <a:txBody>
                    <a:bodyPr/>
                    <a:lstStyle/>
                    <a:p>
                      <a:pPr algn="ctr"/>
                      <a:r>
                        <a:rPr lang="en-US" sz="2400" b="1" dirty="0">
                          <a:solidFill>
                            <a:srgbClr val="00B050"/>
                          </a:solidFill>
                          <a:sym typeface="Wingdings" panose="05000000000000000000" pitchFamily="2" charset="2"/>
                        </a:rPr>
                        <a:t></a:t>
                      </a:r>
                      <a:endParaRPr lang="en-US" sz="2400" b="1" dirty="0">
                        <a:solidFill>
                          <a:srgbClr val="00B050"/>
                        </a:solidFill>
                      </a:endParaRPr>
                    </a:p>
                  </a:txBody>
                  <a:tcPr/>
                </a:tc>
                <a:tc>
                  <a:txBody>
                    <a:bodyPr/>
                    <a:lstStyle/>
                    <a:p>
                      <a:pPr algn="ctr"/>
                      <a:endParaRPr lang="en-US" sz="2400"/>
                    </a:p>
                  </a:txBody>
                  <a:tcPr/>
                </a:tc>
                <a:tc>
                  <a:txBody>
                    <a:bodyPr/>
                    <a:lstStyle/>
                    <a:p>
                      <a:pPr algn="ctr"/>
                      <a:endParaRPr lang="en-US" sz="2400" dirty="0"/>
                    </a:p>
                  </a:txBody>
                  <a:tcPr/>
                </a:tc>
                <a:extLst>
                  <a:ext uri="{0D108BD9-81ED-4DB2-BD59-A6C34878D82A}">
                    <a16:rowId xmlns:a16="http://schemas.microsoft.com/office/drawing/2014/main" val="2311927528"/>
                  </a:ext>
                </a:extLst>
              </a:tr>
              <a:tr h="370840">
                <a:tc>
                  <a:txBody>
                    <a:bodyPr/>
                    <a:lstStyle/>
                    <a:p>
                      <a:r>
                        <a:rPr lang="pt-PT" dirty="0"/>
                        <a:t>SharePoint Server 2007</a:t>
                      </a:r>
                      <a:endParaRPr lang="en-US"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endParaRPr lang="en-US" sz="2400" dirty="0"/>
                    </a:p>
                  </a:txBody>
                  <a:tcPr/>
                </a:tc>
                <a:tc>
                  <a:txBody>
                    <a:bodyPr/>
                    <a:lstStyle/>
                    <a:p>
                      <a:pPr algn="ctr"/>
                      <a:endParaRPr lang="en-US" sz="2400" dirty="0"/>
                    </a:p>
                  </a:txBody>
                  <a:tcPr/>
                </a:tc>
                <a:extLst>
                  <a:ext uri="{0D108BD9-81ED-4DB2-BD59-A6C34878D82A}">
                    <a16:rowId xmlns:a16="http://schemas.microsoft.com/office/drawing/2014/main" val="4235338845"/>
                  </a:ext>
                </a:extLst>
              </a:tr>
              <a:tr h="370840">
                <a:tc>
                  <a:txBody>
                    <a:bodyPr/>
                    <a:lstStyle/>
                    <a:p>
                      <a:r>
                        <a:rPr lang="pt-PT" dirty="0"/>
                        <a:t>SharePoint Server 2010</a:t>
                      </a:r>
                      <a:endParaRPr lang="en-US"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endParaRPr lang="en-US" sz="2400" dirty="0"/>
                    </a:p>
                  </a:txBody>
                  <a:tcPr/>
                </a:tc>
                <a:tc>
                  <a:txBody>
                    <a:bodyPr/>
                    <a:lstStyle/>
                    <a:p>
                      <a:pPr algn="ctr"/>
                      <a:endParaRPr lang="en-US" sz="2400" dirty="0"/>
                    </a:p>
                  </a:txBody>
                  <a:tcPr/>
                </a:tc>
                <a:extLst>
                  <a:ext uri="{0D108BD9-81ED-4DB2-BD59-A6C34878D82A}">
                    <a16:rowId xmlns:a16="http://schemas.microsoft.com/office/drawing/2014/main" val="842296987"/>
                  </a:ext>
                </a:extLst>
              </a:tr>
              <a:tr h="370840">
                <a:tc>
                  <a:txBody>
                    <a:bodyPr/>
                    <a:lstStyle/>
                    <a:p>
                      <a:r>
                        <a:rPr lang="pt-PT" dirty="0"/>
                        <a:t>SharePoint Server 2013</a:t>
                      </a:r>
                      <a:endParaRPr lang="en-US"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endParaRPr lang="en-US" sz="2400" dirty="0"/>
                    </a:p>
                  </a:txBody>
                  <a:tcPr/>
                </a:tc>
                <a:extLst>
                  <a:ext uri="{0D108BD9-81ED-4DB2-BD59-A6C34878D82A}">
                    <a16:rowId xmlns:a16="http://schemas.microsoft.com/office/drawing/2014/main" val="2613754562"/>
                  </a:ext>
                </a:extLst>
              </a:tr>
              <a:tr h="370840">
                <a:tc>
                  <a:txBody>
                    <a:bodyPr/>
                    <a:lstStyle/>
                    <a:p>
                      <a:r>
                        <a:rPr lang="pt-PT" dirty="0"/>
                        <a:t>SharePoint Server 2016</a:t>
                      </a:r>
                      <a:endParaRPr lang="en-US"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endParaRPr lang="en-US" sz="2400" dirty="0"/>
                    </a:p>
                  </a:txBody>
                  <a:tcPr/>
                </a:tc>
                <a:extLst>
                  <a:ext uri="{0D108BD9-81ED-4DB2-BD59-A6C34878D82A}">
                    <a16:rowId xmlns:a16="http://schemas.microsoft.com/office/drawing/2014/main" val="1917040274"/>
                  </a:ext>
                </a:extLst>
              </a:tr>
              <a:tr h="370840">
                <a:tc>
                  <a:txBody>
                    <a:bodyPr/>
                    <a:lstStyle/>
                    <a:p>
                      <a:r>
                        <a:rPr lang="pt-PT" dirty="0"/>
                        <a:t>SharePoint Online</a:t>
                      </a:r>
                      <a:endParaRPr lang="en-US" dirty="0"/>
                    </a:p>
                  </a:txBody>
                  <a:tcPr/>
                </a:tc>
                <a:tc>
                  <a:txBody>
                    <a:bodyPr/>
                    <a:lstStyle/>
                    <a:p>
                      <a:pPr algn="ctr"/>
                      <a:endParaRPr lang="en-US" sz="2400"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extLst>
                  <a:ext uri="{0D108BD9-81ED-4DB2-BD59-A6C34878D82A}">
                    <a16:rowId xmlns:a16="http://schemas.microsoft.com/office/drawing/2014/main" val="3666246344"/>
                  </a:ext>
                </a:extLst>
              </a:tr>
            </a:tbl>
          </a:graphicData>
        </a:graphic>
      </p:graphicFrame>
    </p:spTree>
    <p:extLst>
      <p:ext uri="{BB962C8B-B14F-4D97-AF65-F5344CB8AC3E}">
        <p14:creationId xmlns:p14="http://schemas.microsoft.com/office/powerpoint/2010/main" val="702313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pt-PT" dirty="0"/>
              <a:t>Supported Event Types</a:t>
            </a: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3252965141"/>
              </p:ext>
            </p:extLst>
          </p:nvPr>
        </p:nvGraphicFramePr>
        <p:xfrm>
          <a:off x="461703" y="1517649"/>
          <a:ext cx="11194859" cy="4028440"/>
        </p:xfrm>
        <a:graphic>
          <a:graphicData uri="http://schemas.openxmlformats.org/drawingml/2006/table">
            <a:tbl>
              <a:tblPr firstRow="1">
                <a:tableStyleId>{9D7B26C5-4107-4FEC-AEDC-1716B250A1EF}</a:tableStyleId>
              </a:tblPr>
              <a:tblGrid>
                <a:gridCol w="2878859">
                  <a:extLst>
                    <a:ext uri="{9D8B030D-6E8A-4147-A177-3AD203B41FA5}">
                      <a16:colId xmlns:a16="http://schemas.microsoft.com/office/drawing/2014/main" val="290688257"/>
                    </a:ext>
                  </a:extLst>
                </a:gridCol>
                <a:gridCol w="2772000">
                  <a:extLst>
                    <a:ext uri="{9D8B030D-6E8A-4147-A177-3AD203B41FA5}">
                      <a16:colId xmlns:a16="http://schemas.microsoft.com/office/drawing/2014/main" val="4277526388"/>
                    </a:ext>
                  </a:extLst>
                </a:gridCol>
                <a:gridCol w="2772000">
                  <a:extLst>
                    <a:ext uri="{9D8B030D-6E8A-4147-A177-3AD203B41FA5}">
                      <a16:colId xmlns:a16="http://schemas.microsoft.com/office/drawing/2014/main" val="1018146853"/>
                    </a:ext>
                  </a:extLst>
                </a:gridCol>
                <a:gridCol w="2772000">
                  <a:extLst>
                    <a:ext uri="{9D8B030D-6E8A-4147-A177-3AD203B41FA5}">
                      <a16:colId xmlns:a16="http://schemas.microsoft.com/office/drawing/2014/main" val="3203333519"/>
                    </a:ext>
                  </a:extLst>
                </a:gridCol>
              </a:tblGrid>
              <a:tr h="370840">
                <a:tc>
                  <a:txBody>
                    <a:bodyPr/>
                    <a:lstStyle/>
                    <a:p>
                      <a:endParaRPr lang="en-US" dirty="0"/>
                    </a:p>
                  </a:txBody>
                  <a:tcPr/>
                </a:tc>
                <a:tc>
                  <a:txBody>
                    <a:bodyPr/>
                    <a:lstStyle/>
                    <a:p>
                      <a:pPr algn="ctr"/>
                      <a:r>
                        <a:rPr lang="pt-PT" dirty="0"/>
                        <a:t>Event Receivers</a:t>
                      </a:r>
                      <a:endParaRPr lang="en-US" dirty="0"/>
                    </a:p>
                  </a:txBody>
                  <a:tcPr/>
                </a:tc>
                <a:tc>
                  <a:txBody>
                    <a:bodyPr/>
                    <a:lstStyle/>
                    <a:p>
                      <a:pPr algn="ctr"/>
                      <a:r>
                        <a:rPr lang="pt-PT" dirty="0"/>
                        <a:t>Remote Event Receivers</a:t>
                      </a:r>
                      <a:endParaRPr lang="en-US" dirty="0"/>
                    </a:p>
                  </a:txBody>
                  <a:tcPr/>
                </a:tc>
                <a:tc>
                  <a:txBody>
                    <a:bodyPr/>
                    <a:lstStyle/>
                    <a:p>
                      <a:pPr algn="ctr"/>
                      <a:r>
                        <a:rPr lang="pt-PT" dirty="0"/>
                        <a:t>WebHooks</a:t>
                      </a:r>
                      <a:endParaRPr lang="en-US" dirty="0"/>
                    </a:p>
                  </a:txBody>
                  <a:tcPr/>
                </a:tc>
                <a:extLst>
                  <a:ext uri="{0D108BD9-81ED-4DB2-BD59-A6C34878D82A}">
                    <a16:rowId xmlns:a16="http://schemas.microsoft.com/office/drawing/2014/main" val="2165051218"/>
                  </a:ext>
                </a:extLst>
              </a:tr>
              <a:tr h="370840">
                <a:tc>
                  <a:txBody>
                    <a:bodyPr/>
                    <a:lstStyle/>
                    <a:p>
                      <a:r>
                        <a:rPr lang="pt-PT" dirty="0"/>
                        <a:t>Site/Web events</a:t>
                      </a:r>
                      <a:endParaRPr lang="en-US" dirty="0"/>
                    </a:p>
                  </a:txBody>
                  <a:tcPr/>
                </a:tc>
                <a:tc>
                  <a:txBody>
                    <a:bodyPr/>
                    <a:lstStyle/>
                    <a:p>
                      <a:pPr algn="ctr"/>
                      <a:r>
                        <a:rPr lang="en-US" sz="2400" b="1" dirty="0">
                          <a:solidFill>
                            <a:srgbClr val="00B050"/>
                          </a:solidFill>
                          <a:sym typeface="Wingdings" panose="05000000000000000000" pitchFamily="2" charset="2"/>
                        </a:rPr>
                        <a:t></a:t>
                      </a:r>
                      <a:endParaRPr lang="en-US" sz="2400" b="1" dirty="0">
                        <a:solidFill>
                          <a:srgbClr val="00B050"/>
                        </a:solidFill>
                      </a:endParaRPr>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endParaRPr lang="en-US" sz="2400" dirty="0"/>
                    </a:p>
                  </a:txBody>
                  <a:tcPr/>
                </a:tc>
                <a:extLst>
                  <a:ext uri="{0D108BD9-81ED-4DB2-BD59-A6C34878D82A}">
                    <a16:rowId xmlns:a16="http://schemas.microsoft.com/office/drawing/2014/main" val="2311927528"/>
                  </a:ext>
                </a:extLst>
              </a:tr>
              <a:tr h="370840">
                <a:tc>
                  <a:txBody>
                    <a:bodyPr/>
                    <a:lstStyle/>
                    <a:p>
                      <a:r>
                        <a:rPr lang="pt-PT" dirty="0"/>
                        <a:t>List events</a:t>
                      </a:r>
                      <a:endParaRPr lang="en-US"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endParaRPr lang="en-US" sz="2400" dirty="0"/>
                    </a:p>
                  </a:txBody>
                  <a:tcPr/>
                </a:tc>
                <a:extLst>
                  <a:ext uri="{0D108BD9-81ED-4DB2-BD59-A6C34878D82A}">
                    <a16:rowId xmlns:a16="http://schemas.microsoft.com/office/drawing/2014/main" val="4235338845"/>
                  </a:ext>
                </a:extLst>
              </a:tr>
              <a:tr h="370840">
                <a:tc>
                  <a:txBody>
                    <a:bodyPr/>
                    <a:lstStyle/>
                    <a:p>
                      <a:r>
                        <a:rPr lang="pt-PT" dirty="0"/>
                        <a:t>List schema events</a:t>
                      </a:r>
                      <a:endParaRPr lang="en-US" dirty="0"/>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b="1" dirty="0">
                          <a:solidFill>
                            <a:srgbClr val="00B050"/>
                          </a:solidFill>
                          <a:sym typeface="Wingdings" panose="05000000000000000000" pitchFamily="2" charset="2"/>
                        </a:rPr>
                        <a:t></a:t>
                      </a:r>
                      <a:endParaRPr lang="en-US" sz="2400" dirty="0"/>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b="1" dirty="0">
                          <a:solidFill>
                            <a:srgbClr val="00B050"/>
                          </a:solidFill>
                          <a:sym typeface="Wingdings" panose="05000000000000000000" pitchFamily="2" charset="2"/>
                        </a:rPr>
                        <a:t></a:t>
                      </a:r>
                      <a:endParaRPr lang="en-US" sz="2400" dirty="0"/>
                    </a:p>
                  </a:txBody>
                  <a:tcPr/>
                </a:tc>
                <a:tc>
                  <a:txBody>
                    <a:bodyPr/>
                    <a:lstStyle/>
                    <a:p>
                      <a:pPr algn="ctr"/>
                      <a:endParaRPr lang="en-US" sz="2400" dirty="0"/>
                    </a:p>
                  </a:txBody>
                  <a:tcPr/>
                </a:tc>
                <a:extLst>
                  <a:ext uri="{0D108BD9-81ED-4DB2-BD59-A6C34878D82A}">
                    <a16:rowId xmlns:a16="http://schemas.microsoft.com/office/drawing/2014/main" val="904181094"/>
                  </a:ext>
                </a:extLst>
              </a:tr>
              <a:tr h="370840">
                <a:tc>
                  <a:txBody>
                    <a:bodyPr/>
                    <a:lstStyle/>
                    <a:p>
                      <a:r>
                        <a:rPr lang="pt-PT" dirty="0"/>
                        <a:t>List item events</a:t>
                      </a:r>
                      <a:endParaRPr lang="en-US"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extLst>
                  <a:ext uri="{0D108BD9-81ED-4DB2-BD59-A6C34878D82A}">
                    <a16:rowId xmlns:a16="http://schemas.microsoft.com/office/drawing/2014/main" val="842296987"/>
                  </a:ext>
                </a:extLst>
              </a:tr>
              <a:tr h="370840">
                <a:tc>
                  <a:txBody>
                    <a:bodyPr/>
                    <a:lstStyle/>
                    <a:p>
                      <a:r>
                        <a:rPr lang="pt-PT" dirty="0"/>
                        <a:t>Workflow events</a:t>
                      </a:r>
                      <a:endParaRPr lang="en-US" dirty="0"/>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b="1" dirty="0">
                          <a:solidFill>
                            <a:srgbClr val="00B050"/>
                          </a:solidFill>
                          <a:sym typeface="Wingdings" panose="05000000000000000000" pitchFamily="2" charset="2"/>
                        </a:rPr>
                        <a:t></a:t>
                      </a:r>
                      <a:endParaRPr lang="en-US" sz="2400" dirty="0"/>
                    </a:p>
                  </a:txBody>
                  <a:tcPr/>
                </a:tc>
                <a:tc>
                  <a:txBody>
                    <a:bodyPr/>
                    <a:lstStyle/>
                    <a:p>
                      <a:pPr algn="ctr"/>
                      <a:endParaRPr lang="en-US" sz="2400" dirty="0"/>
                    </a:p>
                  </a:txBody>
                  <a:tcPr/>
                </a:tc>
                <a:tc>
                  <a:txBody>
                    <a:bodyPr/>
                    <a:lstStyle/>
                    <a:p>
                      <a:pPr algn="ctr"/>
                      <a:endParaRPr lang="en-US" sz="2400" dirty="0"/>
                    </a:p>
                  </a:txBody>
                  <a:tcPr/>
                </a:tc>
                <a:extLst>
                  <a:ext uri="{0D108BD9-81ED-4DB2-BD59-A6C34878D82A}">
                    <a16:rowId xmlns:a16="http://schemas.microsoft.com/office/drawing/2014/main" val="2033491492"/>
                  </a:ext>
                </a:extLst>
              </a:tr>
              <a:tr h="370840">
                <a:tc>
                  <a:txBody>
                    <a:bodyPr/>
                    <a:lstStyle/>
                    <a:p>
                      <a:r>
                        <a:rPr lang="pt-PT" dirty="0"/>
                        <a:t>Security events</a:t>
                      </a:r>
                      <a:endParaRPr lang="en-US"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b="1" dirty="0">
                          <a:solidFill>
                            <a:srgbClr val="00B050"/>
                          </a:solidFill>
                          <a:sym typeface="Wingdings" panose="05000000000000000000" pitchFamily="2" charset="2"/>
                        </a:rPr>
                        <a:t></a:t>
                      </a:r>
                      <a:endParaRPr lang="en-US" sz="2400" dirty="0"/>
                    </a:p>
                  </a:txBody>
                  <a:tcPr/>
                </a:tc>
                <a:tc>
                  <a:txBody>
                    <a:bodyPr/>
                    <a:lstStyle/>
                    <a:p>
                      <a:pPr algn="ctr"/>
                      <a:endParaRPr lang="en-US" sz="2400" dirty="0"/>
                    </a:p>
                  </a:txBody>
                  <a:tcPr/>
                </a:tc>
                <a:extLst>
                  <a:ext uri="{0D108BD9-81ED-4DB2-BD59-A6C34878D82A}">
                    <a16:rowId xmlns:a16="http://schemas.microsoft.com/office/drawing/2014/main" val="2613754562"/>
                  </a:ext>
                </a:extLst>
              </a:tr>
              <a:tr h="370840">
                <a:tc>
                  <a:txBody>
                    <a:bodyPr/>
                    <a:lstStyle/>
                    <a:p>
                      <a:r>
                        <a:rPr lang="pt-PT" dirty="0"/>
                        <a:t>Add-in events</a:t>
                      </a:r>
                      <a:endParaRPr lang="en-US" dirty="0"/>
                    </a:p>
                  </a:txBody>
                  <a:tcPr/>
                </a:tc>
                <a:tc>
                  <a:txBody>
                    <a:bodyPr/>
                    <a:lstStyle/>
                    <a:p>
                      <a:pPr marL="0" marR="0" lvl="0" indent="0" algn="ctr" defTabSz="932742" rtl="0" eaLnBrk="1" fontAlgn="auto" latinLnBrk="0" hangingPunct="1">
                        <a:lnSpc>
                          <a:spcPct val="100000"/>
                        </a:lnSpc>
                        <a:spcBef>
                          <a:spcPts val="0"/>
                        </a:spcBef>
                        <a:spcAft>
                          <a:spcPts val="0"/>
                        </a:spcAft>
                        <a:buClrTx/>
                        <a:buSzTx/>
                        <a:buFontTx/>
                        <a:buNone/>
                        <a:tabLst/>
                        <a:defRPr/>
                      </a:pPr>
                      <a:r>
                        <a:rPr lang="en-US" sz="2400" b="1" dirty="0">
                          <a:solidFill>
                            <a:srgbClr val="00B050"/>
                          </a:solidFill>
                          <a:sym typeface="Wingdings" panose="05000000000000000000" pitchFamily="2" charset="2"/>
                        </a:rPr>
                        <a:t></a:t>
                      </a:r>
                      <a:endParaRPr lang="en-US" sz="2400"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endParaRPr lang="en-US" sz="2400" dirty="0"/>
                    </a:p>
                  </a:txBody>
                  <a:tcPr/>
                </a:tc>
                <a:extLst>
                  <a:ext uri="{0D108BD9-81ED-4DB2-BD59-A6C34878D82A}">
                    <a16:rowId xmlns:a16="http://schemas.microsoft.com/office/drawing/2014/main" val="1917040274"/>
                  </a:ext>
                </a:extLst>
              </a:tr>
              <a:tr h="370840">
                <a:tc>
                  <a:txBody>
                    <a:bodyPr/>
                    <a:lstStyle/>
                    <a:p>
                      <a:r>
                        <a:rPr lang="pt-PT" dirty="0"/>
                        <a:t>Feature events</a:t>
                      </a:r>
                      <a:endParaRPr lang="en-US" dirty="0"/>
                    </a:p>
                  </a:txBody>
                  <a:tcPr/>
                </a:tc>
                <a:tc>
                  <a:txBody>
                    <a:bodyPr/>
                    <a:lstStyle/>
                    <a:p>
                      <a:pPr algn="ctr"/>
                      <a:r>
                        <a:rPr lang="en-US" sz="2400" b="1" dirty="0">
                          <a:solidFill>
                            <a:srgbClr val="00B050"/>
                          </a:solidFill>
                          <a:sym typeface="Wingdings" panose="05000000000000000000" pitchFamily="2" charset="2"/>
                        </a:rPr>
                        <a:t></a:t>
                      </a:r>
                      <a:endParaRPr lang="en-US" sz="2400" dirty="0"/>
                    </a:p>
                  </a:txBody>
                  <a:tcPr/>
                </a:tc>
                <a:tc>
                  <a:txBody>
                    <a:bodyPr/>
                    <a:lstStyle/>
                    <a:p>
                      <a:pPr algn="ctr"/>
                      <a:endParaRPr lang="en-US" sz="2400" dirty="0"/>
                    </a:p>
                  </a:txBody>
                  <a:tcPr/>
                </a:tc>
                <a:tc>
                  <a:txBody>
                    <a:bodyPr/>
                    <a:lstStyle/>
                    <a:p>
                      <a:pPr algn="ctr"/>
                      <a:endParaRPr lang="en-US" sz="2400" dirty="0"/>
                    </a:p>
                  </a:txBody>
                  <a:tcPr/>
                </a:tc>
                <a:extLst>
                  <a:ext uri="{0D108BD9-81ED-4DB2-BD59-A6C34878D82A}">
                    <a16:rowId xmlns:a16="http://schemas.microsoft.com/office/drawing/2014/main" val="3666246344"/>
                  </a:ext>
                </a:extLst>
              </a:tr>
            </a:tbl>
          </a:graphicData>
        </a:graphic>
      </p:graphicFrame>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2"/>
                </a:solidFill>
                <a:latin typeface="Segoe UI Black" panose="020B0A02040204020203" pitchFamily="34" charset="0"/>
                <a:ea typeface="Segoe UI Black" panose="020B0A02040204020203" pitchFamily="34" charset="0"/>
                <a:cs typeface="Segoe UI Black" panose="020B0A02040204020203" pitchFamily="34" charset="0"/>
              </a:rPr>
              <a:t>5</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Conclusions</a:t>
            </a:r>
          </a:p>
          <a:p>
            <a:endParaRPr lang="en-US" dirty="0"/>
          </a:p>
        </p:txBody>
      </p:sp>
    </p:spTree>
    <p:extLst>
      <p:ext uri="{BB962C8B-B14F-4D97-AF65-F5344CB8AC3E}">
        <p14:creationId xmlns:p14="http://schemas.microsoft.com/office/powerpoint/2010/main" val="3128225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pt-PT" dirty="0"/>
              <a:t>Comparison</a:t>
            </a: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4133064979"/>
              </p:ext>
            </p:extLst>
          </p:nvPr>
        </p:nvGraphicFramePr>
        <p:xfrm>
          <a:off x="461703" y="1517649"/>
          <a:ext cx="11194859" cy="4028440"/>
        </p:xfrm>
        <a:graphic>
          <a:graphicData uri="http://schemas.openxmlformats.org/drawingml/2006/table">
            <a:tbl>
              <a:tblPr firstRow="1" lastRow="1">
                <a:tableStyleId>{9D7B26C5-4107-4FEC-AEDC-1716B250A1EF}</a:tableStyleId>
              </a:tblPr>
              <a:tblGrid>
                <a:gridCol w="2878859">
                  <a:extLst>
                    <a:ext uri="{9D8B030D-6E8A-4147-A177-3AD203B41FA5}">
                      <a16:colId xmlns:a16="http://schemas.microsoft.com/office/drawing/2014/main" val="290688257"/>
                    </a:ext>
                  </a:extLst>
                </a:gridCol>
                <a:gridCol w="2477434">
                  <a:extLst>
                    <a:ext uri="{9D8B030D-6E8A-4147-A177-3AD203B41FA5}">
                      <a16:colId xmlns:a16="http://schemas.microsoft.com/office/drawing/2014/main" val="4277526388"/>
                    </a:ext>
                  </a:extLst>
                </a:gridCol>
                <a:gridCol w="3066566">
                  <a:extLst>
                    <a:ext uri="{9D8B030D-6E8A-4147-A177-3AD203B41FA5}">
                      <a16:colId xmlns:a16="http://schemas.microsoft.com/office/drawing/2014/main" val="1018146853"/>
                    </a:ext>
                  </a:extLst>
                </a:gridCol>
                <a:gridCol w="2772000">
                  <a:extLst>
                    <a:ext uri="{9D8B030D-6E8A-4147-A177-3AD203B41FA5}">
                      <a16:colId xmlns:a16="http://schemas.microsoft.com/office/drawing/2014/main" val="3203333519"/>
                    </a:ext>
                  </a:extLst>
                </a:gridCol>
              </a:tblGrid>
              <a:tr h="370840">
                <a:tc>
                  <a:txBody>
                    <a:bodyPr/>
                    <a:lstStyle/>
                    <a:p>
                      <a:endParaRPr lang="en-US" dirty="0"/>
                    </a:p>
                  </a:txBody>
                  <a:tcPr/>
                </a:tc>
                <a:tc>
                  <a:txBody>
                    <a:bodyPr/>
                    <a:lstStyle/>
                    <a:p>
                      <a:pPr algn="l"/>
                      <a:r>
                        <a:rPr lang="pt-PT" dirty="0"/>
                        <a:t>Event Receivers</a:t>
                      </a:r>
                      <a:endParaRPr lang="en-US" dirty="0"/>
                    </a:p>
                  </a:txBody>
                  <a:tcPr/>
                </a:tc>
                <a:tc>
                  <a:txBody>
                    <a:bodyPr/>
                    <a:lstStyle/>
                    <a:p>
                      <a:pPr algn="l"/>
                      <a:r>
                        <a:rPr lang="pt-PT" dirty="0"/>
                        <a:t>Remote Event Receivers</a:t>
                      </a:r>
                      <a:endParaRPr lang="en-US" dirty="0"/>
                    </a:p>
                  </a:txBody>
                  <a:tcPr/>
                </a:tc>
                <a:tc>
                  <a:txBody>
                    <a:bodyPr/>
                    <a:lstStyle/>
                    <a:p>
                      <a:pPr algn="l"/>
                      <a:r>
                        <a:rPr lang="pt-PT" dirty="0"/>
                        <a:t>WebHooks</a:t>
                      </a:r>
                      <a:endParaRPr lang="en-US" dirty="0"/>
                    </a:p>
                  </a:txBody>
                  <a:tcPr/>
                </a:tc>
                <a:extLst>
                  <a:ext uri="{0D108BD9-81ED-4DB2-BD59-A6C34878D82A}">
                    <a16:rowId xmlns:a16="http://schemas.microsoft.com/office/drawing/2014/main" val="2165051218"/>
                  </a:ext>
                </a:extLst>
              </a:tr>
              <a:tr h="370840">
                <a:tc>
                  <a:txBody>
                    <a:bodyPr/>
                    <a:lstStyle/>
                    <a:p>
                      <a:r>
                        <a:rPr lang="pt-PT" dirty="0"/>
                        <a:t>Easy to develop</a:t>
                      </a:r>
                      <a:endParaRPr lang="en-US" dirty="0"/>
                    </a:p>
                  </a:txBody>
                  <a:tcPr/>
                </a:tc>
                <a:tc>
                  <a:txBody>
                    <a:bodyPr/>
                    <a:lstStyle/>
                    <a:p>
                      <a:pPr algn="l"/>
                      <a:r>
                        <a:rPr lang="en-US" sz="2400" b="1" dirty="0">
                          <a:solidFill>
                            <a:srgbClr val="FFB900"/>
                          </a:solidFill>
                          <a:sym typeface="Wingdings" panose="05000000000000000000" pitchFamily="2" charset="2"/>
                        </a:rPr>
                        <a:t></a:t>
                      </a:r>
                      <a:endParaRPr lang="en-US" sz="2400" b="1" dirty="0">
                        <a:solidFill>
                          <a:srgbClr val="FFB900"/>
                        </a:solidFill>
                      </a:endParaRPr>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tc>
                  <a:txBody>
                    <a:bodyPr/>
                    <a:lstStyle/>
                    <a:p>
                      <a:pPr algn="l"/>
                      <a:r>
                        <a:rPr lang="en-US" sz="2400" b="1" dirty="0">
                          <a:solidFill>
                            <a:srgbClr val="FFB900"/>
                          </a:solidFill>
                          <a:sym typeface="Wingdings" panose="05000000000000000000" pitchFamily="2" charset="2"/>
                        </a:rPr>
                        <a:t></a:t>
                      </a:r>
                      <a:r>
                        <a:rPr lang="en-US" sz="2400" b="1" dirty="0">
                          <a:solidFill>
                            <a:srgbClr val="FFB900"/>
                          </a:solidFill>
                          <a:sym typeface="Wingdings" panose="05000000000000000000" pitchFamily="2" charset="2"/>
                        </a:rPr>
                        <a:t></a:t>
                      </a:r>
                      <a:endParaRPr lang="en-US" sz="2400" dirty="0"/>
                    </a:p>
                  </a:txBody>
                  <a:tcPr/>
                </a:tc>
                <a:extLst>
                  <a:ext uri="{0D108BD9-81ED-4DB2-BD59-A6C34878D82A}">
                    <a16:rowId xmlns:a16="http://schemas.microsoft.com/office/drawing/2014/main" val="2311927528"/>
                  </a:ext>
                </a:extLst>
              </a:tr>
              <a:tr h="370840">
                <a:tc>
                  <a:txBody>
                    <a:bodyPr/>
                    <a:lstStyle/>
                    <a:p>
                      <a:r>
                        <a:rPr lang="pt-PT" dirty="0"/>
                        <a:t>Event registration</a:t>
                      </a:r>
                      <a:endParaRPr lang="en-US"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extLst>
                  <a:ext uri="{0D108BD9-81ED-4DB2-BD59-A6C34878D82A}">
                    <a16:rowId xmlns:a16="http://schemas.microsoft.com/office/drawing/2014/main" val="4235338845"/>
                  </a:ext>
                </a:extLst>
              </a:tr>
              <a:tr h="370840">
                <a:tc>
                  <a:txBody>
                    <a:bodyPr/>
                    <a:lstStyle/>
                    <a:p>
                      <a:r>
                        <a:rPr lang="pt-PT" dirty="0"/>
                        <a:t>Event type coverage</a:t>
                      </a:r>
                      <a:endParaRPr lang="en-US" dirty="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2400" b="1" dirty="0">
                          <a:solidFill>
                            <a:srgbClr val="FFB900"/>
                          </a:solidFill>
                          <a:sym typeface="Wingdings" panose="05000000000000000000" pitchFamily="2" charset="2"/>
                        </a:rPr>
                        <a:t></a:t>
                      </a:r>
                      <a:endParaRPr lang="en-US" sz="2400" dirty="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2400" b="1" dirty="0">
                          <a:solidFill>
                            <a:srgbClr val="FFB900"/>
                          </a:solidFill>
                          <a:sym typeface="Wingdings" panose="05000000000000000000" pitchFamily="2" charset="2"/>
                        </a:rPr>
                        <a:t></a:t>
                      </a:r>
                      <a:endParaRPr lang="en-US" sz="2400"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extLst>
                  <a:ext uri="{0D108BD9-81ED-4DB2-BD59-A6C34878D82A}">
                    <a16:rowId xmlns:a16="http://schemas.microsoft.com/office/drawing/2014/main" val="904181094"/>
                  </a:ext>
                </a:extLst>
              </a:tr>
              <a:tr h="370840">
                <a:tc>
                  <a:txBody>
                    <a:bodyPr/>
                    <a:lstStyle/>
                    <a:p>
                      <a:r>
                        <a:rPr lang="pt-PT" dirty="0"/>
                        <a:t>Security</a:t>
                      </a:r>
                      <a:endParaRPr lang="en-US"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extLst>
                  <a:ext uri="{0D108BD9-81ED-4DB2-BD59-A6C34878D82A}">
                    <a16:rowId xmlns:a16="http://schemas.microsoft.com/office/drawing/2014/main" val="842296987"/>
                  </a:ext>
                </a:extLst>
              </a:tr>
              <a:tr h="370840">
                <a:tc>
                  <a:txBody>
                    <a:bodyPr/>
                    <a:lstStyle/>
                    <a:p>
                      <a:r>
                        <a:rPr lang="pt-PT" dirty="0"/>
                        <a:t>Robustness</a:t>
                      </a:r>
                      <a:endParaRPr lang="en-US" dirty="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2400" b="1" dirty="0">
                          <a:solidFill>
                            <a:srgbClr val="FFB900"/>
                          </a:solidFill>
                          <a:sym typeface="Wingdings" panose="05000000000000000000" pitchFamily="2" charset="2"/>
                        </a:rPr>
                        <a:t></a:t>
                      </a:r>
                      <a:endParaRPr lang="en-US" sz="2400"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extLst>
                  <a:ext uri="{0D108BD9-81ED-4DB2-BD59-A6C34878D82A}">
                    <a16:rowId xmlns:a16="http://schemas.microsoft.com/office/drawing/2014/main" val="2033491492"/>
                  </a:ext>
                </a:extLst>
              </a:tr>
              <a:tr h="370840">
                <a:tc>
                  <a:txBody>
                    <a:bodyPr/>
                    <a:lstStyle/>
                    <a:p>
                      <a:r>
                        <a:rPr lang="pt-PT" dirty="0"/>
                        <a:t>Compatibility</a:t>
                      </a:r>
                      <a:endParaRPr lang="en-US"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2400" b="1" dirty="0">
                          <a:solidFill>
                            <a:srgbClr val="FFB900"/>
                          </a:solidFill>
                          <a:sym typeface="Wingdings" panose="05000000000000000000" pitchFamily="2" charset="2"/>
                        </a:rPr>
                        <a:t></a:t>
                      </a:r>
                      <a:endParaRPr lang="en-US" sz="2400"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extLst>
                  <a:ext uri="{0D108BD9-81ED-4DB2-BD59-A6C34878D82A}">
                    <a16:rowId xmlns:a16="http://schemas.microsoft.com/office/drawing/2014/main" val="3609208996"/>
                  </a:ext>
                </a:extLst>
              </a:tr>
              <a:tr h="370840">
                <a:tc>
                  <a:txBody>
                    <a:bodyPr/>
                    <a:lstStyle/>
                    <a:p>
                      <a:r>
                        <a:rPr lang="pt-PT" dirty="0"/>
                        <a:t>Future proof</a:t>
                      </a:r>
                      <a:endParaRPr lang="en-US"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2400" b="1" dirty="0">
                          <a:solidFill>
                            <a:srgbClr val="FFB900"/>
                          </a:solidFill>
                          <a:sym typeface="Wingdings" panose="05000000000000000000" pitchFamily="2" charset="2"/>
                        </a:rPr>
                        <a:t></a:t>
                      </a:r>
                      <a:endParaRPr lang="en-US" sz="2400" dirty="0"/>
                    </a:p>
                  </a:txBody>
                  <a:tcPr/>
                </a:tc>
                <a:tc>
                  <a:txBody>
                    <a:bodyPr/>
                    <a:lstStyle/>
                    <a:p>
                      <a:pPr algn="l"/>
                      <a:r>
                        <a:rPr lang="en-US" sz="2400" b="1" dirty="0">
                          <a:solidFill>
                            <a:srgbClr val="FFB900"/>
                          </a:solidFill>
                          <a:sym typeface="Wingdings" panose="05000000000000000000" pitchFamily="2" charset="2"/>
                        </a:rPr>
                        <a:t></a:t>
                      </a:r>
                      <a:endParaRPr lang="en-US" sz="2400" dirty="0"/>
                    </a:p>
                  </a:txBody>
                  <a:tcPr/>
                </a:tc>
                <a:extLst>
                  <a:ext uri="{0D108BD9-81ED-4DB2-BD59-A6C34878D82A}">
                    <a16:rowId xmlns:a16="http://schemas.microsoft.com/office/drawing/2014/main" val="2613754562"/>
                  </a:ext>
                </a:extLst>
              </a:tr>
              <a:tr h="370840">
                <a:tc>
                  <a:txBody>
                    <a:bodyPr/>
                    <a:lstStyle/>
                    <a:p>
                      <a:r>
                        <a:rPr lang="pt-PT" dirty="0"/>
                        <a:t>Overall</a:t>
                      </a:r>
                      <a:endParaRPr lang="en-US" dirty="0"/>
                    </a:p>
                  </a:txBody>
                  <a:tcPr/>
                </a:tc>
                <a:tc>
                  <a:txBody>
                    <a:bodyPr/>
                    <a:lstStyle/>
                    <a:p>
                      <a:pPr algn="l"/>
                      <a:r>
                        <a:rPr lang="en-US" sz="2400" b="1" dirty="0">
                          <a:solidFill>
                            <a:schemeClr val="accent3">
                              <a:lumMod val="75000"/>
                            </a:schemeClr>
                          </a:solidFill>
                          <a:sym typeface="Wingdings" panose="05000000000000000000" pitchFamily="2" charset="2"/>
                        </a:rPr>
                        <a:t></a:t>
                      </a:r>
                      <a:endParaRPr lang="en-US" sz="2400" dirty="0">
                        <a:solidFill>
                          <a:schemeClr val="accent3">
                            <a:lumMod val="75000"/>
                          </a:schemeClr>
                        </a:solidFill>
                      </a:endParaRPr>
                    </a:p>
                  </a:txBody>
                  <a:tcPr/>
                </a:tc>
                <a:tc>
                  <a: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lang="en-US" sz="2400" b="1" dirty="0">
                          <a:solidFill>
                            <a:schemeClr val="accent3">
                              <a:lumMod val="75000"/>
                            </a:schemeClr>
                          </a:solidFill>
                          <a:sym typeface="Wingdings" panose="05000000000000000000" pitchFamily="2" charset="2"/>
                        </a:rPr>
                        <a:t></a:t>
                      </a:r>
                      <a:endParaRPr lang="en-US" sz="2400" dirty="0">
                        <a:solidFill>
                          <a:schemeClr val="accent3">
                            <a:lumMod val="75000"/>
                          </a:schemeClr>
                        </a:solidFill>
                      </a:endParaRPr>
                    </a:p>
                  </a:txBody>
                  <a:tcPr/>
                </a:tc>
                <a:tc>
                  <a:txBody>
                    <a:bodyPr/>
                    <a:lstStyle/>
                    <a:p>
                      <a:pPr algn="l"/>
                      <a:r>
                        <a:rPr lang="en-US" sz="2400" b="1" dirty="0">
                          <a:solidFill>
                            <a:schemeClr val="accent3">
                              <a:lumMod val="75000"/>
                            </a:schemeClr>
                          </a:solidFill>
                          <a:sym typeface="Wingdings" panose="05000000000000000000" pitchFamily="2" charset="2"/>
                        </a:rPr>
                        <a:t></a:t>
                      </a:r>
                      <a:endParaRPr lang="en-US" sz="2400" dirty="0">
                        <a:solidFill>
                          <a:schemeClr val="accent3">
                            <a:lumMod val="75000"/>
                          </a:schemeClr>
                        </a:solidFill>
                      </a:endParaRPr>
                    </a:p>
                  </a:txBody>
                  <a:tcPr/>
                </a:tc>
                <a:extLst>
                  <a:ext uri="{0D108BD9-81ED-4DB2-BD59-A6C34878D82A}">
                    <a16:rowId xmlns:a16="http://schemas.microsoft.com/office/drawing/2014/main" val="3774136667"/>
                  </a:ext>
                </a:extLst>
              </a:tr>
            </a:tbl>
          </a:graphicData>
        </a:graphic>
      </p:graphicFrame>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2"/>
                </a:solidFill>
                <a:latin typeface="Segoe UI Black" panose="020B0A02040204020203" pitchFamily="34" charset="0"/>
                <a:ea typeface="Segoe UI Black" panose="020B0A02040204020203" pitchFamily="34" charset="0"/>
                <a:cs typeface="Segoe UI Black" panose="020B0A02040204020203" pitchFamily="34" charset="0"/>
              </a:rPr>
              <a:t>5</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Conclusions</a:t>
            </a:r>
          </a:p>
          <a:p>
            <a:endParaRPr lang="en-US" dirty="0"/>
          </a:p>
        </p:txBody>
      </p:sp>
    </p:spTree>
    <p:extLst>
      <p:ext uri="{BB962C8B-B14F-4D97-AF65-F5344CB8AC3E}">
        <p14:creationId xmlns:p14="http://schemas.microsoft.com/office/powerpoint/2010/main" val="156248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4638" y="1212850"/>
            <a:ext cx="11887200" cy="4881336"/>
          </a:xfrm>
        </p:spPr>
        <p:txBody>
          <a:bodyPr/>
          <a:lstStyle/>
          <a:p>
            <a:r>
              <a:rPr lang="pt-PT" dirty="0"/>
              <a:t>Remote Event Receivers are here to stay</a:t>
            </a:r>
          </a:p>
          <a:p>
            <a:r>
              <a:rPr lang="pt-PT" dirty="0"/>
              <a:t>Use Webhooks if</a:t>
            </a:r>
          </a:p>
          <a:p>
            <a:pPr lvl="1"/>
            <a:r>
              <a:rPr lang="pt-PT" dirty="0"/>
              <a:t>Developing exclusively for SharePoint Online (currently)</a:t>
            </a:r>
          </a:p>
          <a:p>
            <a:pPr lvl="1"/>
            <a:r>
              <a:rPr lang="pt-PT" dirty="0"/>
              <a:t>Just need to handle list item events (currently)</a:t>
            </a:r>
          </a:p>
          <a:p>
            <a:pPr lvl="1"/>
            <a:r>
              <a:rPr lang="pt-PT" dirty="0"/>
              <a:t>Want to leverage automatic retries</a:t>
            </a:r>
          </a:p>
          <a:p>
            <a:pPr lvl="1"/>
            <a:r>
              <a:rPr lang="pt-PT" dirty="0"/>
              <a:t>Want to leverage increased security</a:t>
            </a:r>
          </a:p>
          <a:p>
            <a:r>
              <a:rPr lang="pt-PT" dirty="0"/>
              <a:t>Use Remote Event Receivers if</a:t>
            </a:r>
          </a:p>
          <a:p>
            <a:pPr lvl="1"/>
            <a:r>
              <a:rPr lang="pt-PT" dirty="0"/>
              <a:t>Targeting SharePoint On-Prem (2013 or later)</a:t>
            </a:r>
          </a:p>
          <a:p>
            <a:pPr lvl="1"/>
            <a:r>
              <a:rPr lang="pt-PT" dirty="0"/>
              <a:t>Need to handle events other than list item events</a:t>
            </a:r>
          </a:p>
          <a:p>
            <a:r>
              <a:rPr lang="pt-PT" dirty="0"/>
              <a:t>Use Server-side Event Receivers if</a:t>
            </a:r>
          </a:p>
          <a:p>
            <a:pPr lvl="1"/>
            <a:r>
              <a:rPr lang="pt-PT" dirty="0"/>
              <a:t>Targeting older versions of SharePoint (before 2013)</a:t>
            </a:r>
            <a:endParaRPr lang="en-US" dirty="0"/>
          </a:p>
        </p:txBody>
      </p:sp>
      <p:sp>
        <p:nvSpPr>
          <p:cNvPr id="9" name="Title 8"/>
          <p:cNvSpPr>
            <a:spLocks noGrp="1"/>
          </p:cNvSpPr>
          <p:nvPr>
            <p:ph type="title"/>
          </p:nvPr>
        </p:nvSpPr>
        <p:spPr/>
        <p:txBody>
          <a:bodyPr/>
          <a:lstStyle/>
          <a:p>
            <a:r>
              <a:rPr lang="pt-PT" dirty="0"/>
              <a:t>Conclusions</a:t>
            </a:r>
            <a:endParaRPr lang="en-US" dirty="0"/>
          </a:p>
        </p:txBody>
      </p:sp>
      <p:sp>
        <p:nvSpPr>
          <p:cNvPr id="8"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2"/>
                </a:solidFill>
                <a:latin typeface="Segoe UI Black" panose="020B0A02040204020203" pitchFamily="34" charset="0"/>
                <a:ea typeface="Segoe UI Black" panose="020B0A02040204020203" pitchFamily="34" charset="0"/>
                <a:cs typeface="Segoe UI Black" panose="020B0A02040204020203" pitchFamily="34" charset="0"/>
              </a:rPr>
              <a:t>5</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Conclusions</a:t>
            </a:r>
          </a:p>
          <a:p>
            <a:endParaRPr lang="en-US" dirty="0"/>
          </a:p>
        </p:txBody>
      </p:sp>
    </p:spTree>
    <p:extLst>
      <p:ext uri="{BB962C8B-B14F-4D97-AF65-F5344CB8AC3E}">
        <p14:creationId xmlns:p14="http://schemas.microsoft.com/office/powerpoint/2010/main" val="441103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pt-PT" dirty="0"/>
              <a:t>Resources &amp; Lab</a:t>
            </a:r>
            <a:endParaRPr lang="en-US" dirty="0"/>
          </a:p>
        </p:txBody>
      </p:sp>
      <p:sp>
        <p:nvSpPr>
          <p:cNvPr id="3" name="Text Placeholder 2"/>
          <p:cNvSpPr>
            <a:spLocks noGrp="1"/>
          </p:cNvSpPr>
          <p:nvPr>
            <p:ph type="body" sz="quarter" idx="12"/>
          </p:nvPr>
        </p:nvSpPr>
        <p:spPr/>
        <p:txBody>
          <a:bodyPr/>
          <a:lstStyle/>
          <a:p>
            <a:r>
              <a:rPr lang="pt-PT" dirty="0"/>
              <a:t>6</a:t>
            </a:r>
            <a:endParaRPr lang="en-US" dirty="0"/>
          </a:p>
        </p:txBody>
      </p:sp>
    </p:spTree>
    <p:extLst>
      <p:ext uri="{BB962C8B-B14F-4D97-AF65-F5344CB8AC3E}">
        <p14:creationId xmlns:p14="http://schemas.microsoft.com/office/powerpoint/2010/main" val="556590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4555093"/>
          </a:xfrm>
        </p:spPr>
        <p:txBody>
          <a:bodyPr/>
          <a:lstStyle/>
          <a:p>
            <a:r>
              <a:rPr lang="pt-PT" dirty="0"/>
              <a:t>Respond to user actions and modifications to content</a:t>
            </a:r>
          </a:p>
          <a:p>
            <a:r>
              <a:rPr lang="pt-PT" dirty="0"/>
              <a:t>Add validation logic for columns on list items</a:t>
            </a:r>
          </a:p>
          <a:p>
            <a:r>
              <a:rPr lang="pt-PT" dirty="0"/>
              <a:t>Cleanup and format content as it is entered by users</a:t>
            </a:r>
          </a:p>
          <a:p>
            <a:r>
              <a:rPr lang="pt-PT" dirty="0"/>
              <a:t>Calculate and store aggregated values</a:t>
            </a:r>
          </a:p>
          <a:p>
            <a:r>
              <a:rPr lang="pt-PT" dirty="0"/>
              <a:t>Initialize a host web with new lists during add-in installation</a:t>
            </a:r>
            <a:endParaRPr lang="en-US" dirty="0"/>
          </a:p>
        </p:txBody>
      </p:sp>
      <p:sp>
        <p:nvSpPr>
          <p:cNvPr id="3" name="Title 2"/>
          <p:cNvSpPr>
            <a:spLocks noGrp="1"/>
          </p:cNvSpPr>
          <p:nvPr>
            <p:ph type="title"/>
          </p:nvPr>
        </p:nvSpPr>
        <p:spPr/>
        <p:txBody>
          <a:bodyPr/>
          <a:lstStyle/>
          <a:p>
            <a:r>
              <a:rPr lang="pt-PT" dirty="0"/>
              <a:t>Why Handle Events?</a:t>
            </a:r>
            <a:endParaRPr lang="en-US" dirty="0"/>
          </a:p>
        </p:txBody>
      </p:sp>
      <p:sp>
        <p:nvSpPr>
          <p:cNvPr id="4" name="Footer Placeholder 3"/>
          <p:cNvSpPr>
            <a:spLocks noGrp="1"/>
          </p:cNvSpPr>
          <p:nvPr>
            <p:ph type="ftr" sz="quarter" idx="11"/>
          </p:nvPr>
        </p:nvSpPr>
        <p:spPr/>
        <p:txBody>
          <a:bodyPr/>
          <a:lstStyle/>
          <a:p>
            <a:pPr>
              <a:defRPr/>
            </a:pPr>
            <a:r>
              <a:rPr lang="en-US" sz="1400" dirty="0">
                <a:solidFill>
                  <a:schemeClr val="accent2"/>
                </a:solidFill>
                <a:latin typeface="Segoe UI Black" panose="020B0A02040204020203" pitchFamily="34" charset="0"/>
                <a:ea typeface="Segoe UI Black" panose="020B0A02040204020203" pitchFamily="34" charset="0"/>
                <a:cs typeface="Segoe UI Black" panose="020B0A02040204020203" pitchFamily="34" charset="0"/>
              </a:rPr>
              <a:t>1</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Event Handling in SharePoint</a:t>
            </a:r>
          </a:p>
          <a:p>
            <a:endParaRPr lang="en-US" dirty="0"/>
          </a:p>
        </p:txBody>
      </p:sp>
    </p:spTree>
    <p:extLst>
      <p:ext uri="{BB962C8B-B14F-4D97-AF65-F5344CB8AC3E}">
        <p14:creationId xmlns:p14="http://schemas.microsoft.com/office/powerpoint/2010/main" val="2787082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animEffect transition="in" filter="fade">
                                      <p:cBhvr>
                                        <p:cTn id="27"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a:t>Resources</a:t>
            </a:r>
            <a:endParaRPr lang="en-US" dirty="0"/>
          </a:p>
        </p:txBody>
      </p:sp>
      <p:sp>
        <p:nvSpPr>
          <p:cNvPr id="3" name="Text Placeholder 2"/>
          <p:cNvSpPr>
            <a:spLocks noGrp="1"/>
          </p:cNvSpPr>
          <p:nvPr>
            <p:ph type="body" sz="quarter" idx="10"/>
          </p:nvPr>
        </p:nvSpPr>
        <p:spPr>
          <a:xfrm>
            <a:off x="274638" y="1212850"/>
            <a:ext cx="11887200" cy="4678204"/>
          </a:xfrm>
        </p:spPr>
        <p:txBody>
          <a:bodyPr/>
          <a:lstStyle/>
          <a:p>
            <a:r>
              <a:rPr lang="pt-PT" dirty="0">
                <a:solidFill>
                  <a:schemeClr val="accent2"/>
                </a:solidFill>
              </a:rPr>
              <a:t>Webhooks in SharePoint</a:t>
            </a:r>
          </a:p>
          <a:p>
            <a:r>
              <a:rPr lang="pt-PT" sz="2400" dirty="0">
                <a:solidFill>
                  <a:schemeClr val="accent2"/>
                </a:solidFill>
                <a:hlinkClick r:id="rId2"/>
              </a:rPr>
              <a:t>https://dev.office.com/sharepoint/docs/apis/webhooks</a:t>
            </a:r>
            <a:r>
              <a:rPr lang="pt-PT" sz="2400" dirty="0">
                <a:solidFill>
                  <a:schemeClr val="accent2"/>
                </a:solidFill>
              </a:rPr>
              <a:t> </a:t>
            </a:r>
          </a:p>
          <a:p>
            <a:r>
              <a:rPr lang="pt-PT" sz="2400" dirty="0">
                <a:solidFill>
                  <a:schemeClr val="accent2"/>
                </a:solidFill>
                <a:hlinkClick r:id="rId3"/>
              </a:rPr>
              <a:t>https://github.com/SharePoint/sp-dev-samples/tree/master/Samples/WebHooks.List</a:t>
            </a:r>
            <a:r>
              <a:rPr lang="pt-PT" sz="2400" dirty="0">
                <a:solidFill>
                  <a:schemeClr val="accent2"/>
                </a:solidFill>
              </a:rPr>
              <a:t> </a:t>
            </a:r>
          </a:p>
          <a:p>
            <a:endParaRPr lang="pt-PT" sz="1000" dirty="0">
              <a:solidFill>
                <a:schemeClr val="accent2"/>
              </a:solidFill>
            </a:endParaRPr>
          </a:p>
          <a:p>
            <a:r>
              <a:rPr lang="pt-PT" dirty="0">
                <a:solidFill>
                  <a:schemeClr val="accent2"/>
                </a:solidFill>
              </a:rPr>
              <a:t>Webhooks in Outlook</a:t>
            </a:r>
          </a:p>
          <a:p>
            <a:r>
              <a:rPr lang="pt-PT" sz="2400" dirty="0">
                <a:solidFill>
                  <a:schemeClr val="accent2"/>
                </a:solidFill>
                <a:hlinkClick r:id="rId4"/>
              </a:rPr>
              <a:t>https://msdn.microsoft.com/office/office365/APi/notify-rest-operations</a:t>
            </a:r>
            <a:r>
              <a:rPr lang="pt-PT" sz="2400" dirty="0">
                <a:solidFill>
                  <a:schemeClr val="accent2"/>
                </a:solidFill>
              </a:rPr>
              <a:t> </a:t>
            </a:r>
          </a:p>
          <a:p>
            <a:r>
              <a:rPr lang="pt-PT" sz="2400" dirty="0">
                <a:solidFill>
                  <a:schemeClr val="accent2"/>
                </a:solidFill>
                <a:hlinkClick r:id="rId5"/>
              </a:rPr>
              <a:t>https://github.com/OfficeDev/PnP/tree/dev/Samples/OutlookNotificationsAPI.WebAPI</a:t>
            </a:r>
            <a:r>
              <a:rPr lang="pt-PT" sz="2400" dirty="0">
                <a:solidFill>
                  <a:schemeClr val="accent2"/>
                </a:solidFill>
              </a:rPr>
              <a:t> </a:t>
            </a:r>
          </a:p>
          <a:p>
            <a:endParaRPr lang="pt-PT" sz="1000" dirty="0">
              <a:solidFill>
                <a:schemeClr val="accent2"/>
              </a:solidFill>
            </a:endParaRPr>
          </a:p>
          <a:p>
            <a:r>
              <a:rPr lang="pt-PT" dirty="0">
                <a:solidFill>
                  <a:schemeClr val="accent2"/>
                </a:solidFill>
              </a:rPr>
              <a:t>Webhooks in OneDrive</a:t>
            </a:r>
          </a:p>
          <a:p>
            <a:r>
              <a:rPr lang="en-US" sz="2400" dirty="0">
                <a:solidFill>
                  <a:schemeClr val="accent2"/>
                </a:solidFill>
                <a:hlinkClick r:id="rId6"/>
              </a:rPr>
              <a:t>https://dev.onedrive.com/webhooks/create-subscription.htm</a:t>
            </a:r>
            <a:r>
              <a:rPr lang="en-US" sz="2400" dirty="0">
                <a:solidFill>
                  <a:schemeClr val="accent2"/>
                </a:solidFill>
              </a:rPr>
              <a:t> </a:t>
            </a:r>
          </a:p>
          <a:p>
            <a:r>
              <a:rPr lang="en-US" sz="2400" dirty="0">
                <a:solidFill>
                  <a:schemeClr val="accent2"/>
                </a:solidFill>
                <a:hlinkClick r:id="rId7"/>
              </a:rPr>
              <a:t>https://github.com/OneDrive/onedrive-webhooks-aspnet</a:t>
            </a:r>
            <a:r>
              <a:rPr lang="en-US" sz="2400" dirty="0">
                <a:solidFill>
                  <a:schemeClr val="accent2"/>
                </a:solidFill>
              </a:rPr>
              <a:t> </a:t>
            </a:r>
          </a:p>
        </p:txBody>
      </p:sp>
      <p:sp>
        <p:nvSpPr>
          <p:cNvPr id="4" name="Footer Placeholder 3"/>
          <p:cNvSpPr>
            <a:spLocks noGrp="1"/>
          </p:cNvSpPr>
          <p:nvPr>
            <p:ph type="ftr" sz="quarter" idx="16"/>
          </p:nvPr>
        </p:nvSpPr>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6</a:t>
            </a:r>
            <a:r>
              <a:rPr lang="en-US" sz="1400" dirty="0">
                <a:gradFill>
                  <a:gsLst>
                    <a:gs pos="8367">
                      <a:srgbClr val="000000"/>
                    </a:gs>
                    <a:gs pos="31000">
                      <a:srgbClr val="000000"/>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Resources &amp; Lab</a:t>
            </a:r>
          </a:p>
          <a:p>
            <a:endParaRPr lang="en-US" dirty="0"/>
          </a:p>
        </p:txBody>
      </p:sp>
    </p:spTree>
    <p:extLst>
      <p:ext uri="{BB962C8B-B14F-4D97-AF65-F5344CB8AC3E}">
        <p14:creationId xmlns:p14="http://schemas.microsoft.com/office/powerpoint/2010/main" val="2592789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a:t>Lab 1</a:t>
            </a:r>
            <a:endParaRPr lang="en-US" dirty="0"/>
          </a:p>
        </p:txBody>
      </p:sp>
      <p:sp>
        <p:nvSpPr>
          <p:cNvPr id="3" name="Text Placeholder 2"/>
          <p:cNvSpPr>
            <a:spLocks noGrp="1"/>
          </p:cNvSpPr>
          <p:nvPr>
            <p:ph type="body" sz="quarter" idx="10"/>
          </p:nvPr>
        </p:nvSpPr>
        <p:spPr>
          <a:xfrm>
            <a:off x="274638" y="1212850"/>
            <a:ext cx="11887200" cy="5189113"/>
          </a:xfrm>
        </p:spPr>
        <p:txBody>
          <a:bodyPr/>
          <a:lstStyle/>
          <a:p>
            <a:r>
              <a:rPr lang="en-US" dirty="0">
                <a:solidFill>
                  <a:schemeClr val="accent2"/>
                </a:solidFill>
              </a:rPr>
              <a:t>Get started with SharePoint </a:t>
            </a:r>
            <a:r>
              <a:rPr lang="en-US" dirty="0" err="1">
                <a:solidFill>
                  <a:schemeClr val="accent2"/>
                </a:solidFill>
              </a:rPr>
              <a:t>webhooks</a:t>
            </a:r>
            <a:endParaRPr lang="en-US" dirty="0">
              <a:solidFill>
                <a:schemeClr val="accent2"/>
              </a:solidFill>
            </a:endParaRPr>
          </a:p>
          <a:p>
            <a:r>
              <a:rPr lang="en-US" sz="1800" dirty="0">
                <a:hlinkClick r:id="rId2"/>
              </a:rPr>
              <a:t>https://dev.office.com/sharepoint/docs/apis/webhooks/get-started-webhooks</a:t>
            </a:r>
            <a:r>
              <a:rPr lang="en-US" sz="1800" dirty="0"/>
              <a:t> </a:t>
            </a:r>
          </a:p>
          <a:p>
            <a:endParaRPr lang="pt-PT" sz="1800" dirty="0"/>
          </a:p>
          <a:p>
            <a:r>
              <a:rPr lang="pt-PT" sz="1800" dirty="0">
                <a:solidFill>
                  <a:schemeClr val="tx1">
                    <a:lumMod val="75000"/>
                    <a:lumOff val="25000"/>
                  </a:schemeClr>
                </a:solidFill>
              </a:rPr>
              <a:t>The lab describes how to build an application that adds and handles SharePoint webhook requests. You will learn how to use Postman Client to construct and execute SharePoint webhook requests quickly while interacting with a simple ASP.NET Web API as the webhook receiver.</a:t>
            </a:r>
          </a:p>
          <a:p>
            <a:endParaRPr lang="pt-PT" sz="1800" dirty="0"/>
          </a:p>
          <a:p>
            <a:r>
              <a:rPr lang="pt-PT" sz="2400" dirty="0">
                <a:solidFill>
                  <a:schemeClr val="tx1">
                    <a:lumMod val="75000"/>
                    <a:lumOff val="25000"/>
                  </a:schemeClr>
                </a:solidFill>
                <a:latin typeface="+mn-lt"/>
              </a:rPr>
              <a:t>Prerequisites</a:t>
            </a:r>
          </a:p>
          <a:p>
            <a:r>
              <a:rPr lang="en-US" sz="1800" dirty="0">
                <a:solidFill>
                  <a:schemeClr val="tx1">
                    <a:lumMod val="75000"/>
                    <a:lumOff val="25000"/>
                  </a:schemeClr>
                </a:solidFill>
              </a:rPr>
              <a:t>To complete the step-by-step instructions in this lab, you will need:</a:t>
            </a:r>
          </a:p>
          <a:p>
            <a:pPr marL="285750" indent="-196850">
              <a:buFont typeface="Arial" panose="020B0604020202020204" pitchFamily="34" charset="0"/>
              <a:buChar char="•"/>
            </a:pPr>
            <a:r>
              <a:rPr lang="en-US" sz="1600" dirty="0">
                <a:solidFill>
                  <a:schemeClr val="tx1">
                    <a:lumMod val="50000"/>
                    <a:lumOff val="50000"/>
                  </a:schemeClr>
                </a:solidFill>
                <a:hlinkClick r:id="rId3"/>
              </a:rPr>
              <a:t>Google Chrome Browser</a:t>
            </a:r>
            <a:endParaRPr lang="en-US" sz="1600" dirty="0">
              <a:solidFill>
                <a:schemeClr val="tx1">
                  <a:lumMod val="50000"/>
                  <a:lumOff val="50000"/>
                </a:schemeClr>
              </a:solidFill>
            </a:endParaRPr>
          </a:p>
          <a:p>
            <a:pPr marL="285750" indent="-196850">
              <a:buFont typeface="Arial" panose="020B0604020202020204" pitchFamily="34" charset="0"/>
              <a:buChar char="•"/>
            </a:pPr>
            <a:r>
              <a:rPr lang="en-US" sz="1600" dirty="0">
                <a:solidFill>
                  <a:schemeClr val="tx1">
                    <a:lumMod val="50000"/>
                    <a:lumOff val="50000"/>
                  </a:schemeClr>
                </a:solidFill>
                <a:hlinkClick r:id="rId4"/>
              </a:rPr>
              <a:t>Postman</a:t>
            </a:r>
            <a:endParaRPr lang="en-US" sz="1600" dirty="0">
              <a:solidFill>
                <a:schemeClr val="tx1">
                  <a:lumMod val="50000"/>
                  <a:lumOff val="50000"/>
                </a:schemeClr>
              </a:solidFill>
            </a:endParaRPr>
          </a:p>
          <a:p>
            <a:pPr marL="285750" indent="-196850">
              <a:buFont typeface="Arial" panose="020B0604020202020204" pitchFamily="34" charset="0"/>
              <a:buChar char="•"/>
            </a:pPr>
            <a:r>
              <a:rPr lang="en-US" sz="1600" dirty="0">
                <a:solidFill>
                  <a:schemeClr val="tx1">
                    <a:lumMod val="50000"/>
                    <a:lumOff val="50000"/>
                  </a:schemeClr>
                </a:solidFill>
                <a:hlinkClick r:id="rId5"/>
              </a:rPr>
              <a:t>Visual Studio Community Edition</a:t>
            </a:r>
            <a:endParaRPr lang="en-US" sz="1600" dirty="0">
              <a:solidFill>
                <a:schemeClr val="tx1">
                  <a:lumMod val="50000"/>
                  <a:lumOff val="50000"/>
                </a:schemeClr>
              </a:solidFill>
            </a:endParaRPr>
          </a:p>
          <a:p>
            <a:pPr marL="285750" indent="-196850">
              <a:buFont typeface="Arial" panose="020B0604020202020204" pitchFamily="34" charset="0"/>
              <a:buChar char="•"/>
            </a:pPr>
            <a:r>
              <a:rPr lang="en-US" sz="1600" dirty="0" err="1">
                <a:solidFill>
                  <a:schemeClr val="tx1">
                    <a:lumMod val="50000"/>
                    <a:lumOff val="50000"/>
                  </a:schemeClr>
                </a:solidFill>
                <a:hlinkClick r:id="rId6"/>
              </a:rPr>
              <a:t>ngrok</a:t>
            </a:r>
            <a:r>
              <a:rPr lang="en-US" sz="1600" dirty="0">
                <a:solidFill>
                  <a:schemeClr val="tx1">
                    <a:lumMod val="50000"/>
                    <a:lumOff val="50000"/>
                  </a:schemeClr>
                </a:solidFill>
              </a:rPr>
              <a:t> - See </a:t>
            </a:r>
            <a:r>
              <a:rPr lang="en-US" sz="1600" dirty="0">
                <a:solidFill>
                  <a:schemeClr val="tx1">
                    <a:lumMod val="50000"/>
                    <a:lumOff val="50000"/>
                  </a:schemeClr>
                </a:solidFill>
                <a:hlinkClick r:id="rId7"/>
              </a:rPr>
              <a:t>Download and Installation</a:t>
            </a:r>
            <a:r>
              <a:rPr lang="en-US" sz="1600" dirty="0">
                <a:solidFill>
                  <a:schemeClr val="tx1">
                    <a:lumMod val="50000"/>
                    <a:lumOff val="50000"/>
                  </a:schemeClr>
                </a:solidFill>
              </a:rPr>
              <a:t> to install </a:t>
            </a:r>
            <a:r>
              <a:rPr lang="en-US" sz="1600" dirty="0" err="1">
                <a:solidFill>
                  <a:schemeClr val="tx1">
                    <a:lumMod val="50000"/>
                    <a:lumOff val="50000"/>
                  </a:schemeClr>
                </a:solidFill>
              </a:rPr>
              <a:t>ngrok</a:t>
            </a:r>
            <a:r>
              <a:rPr lang="en-US" sz="1600" dirty="0">
                <a:solidFill>
                  <a:schemeClr val="tx1">
                    <a:lumMod val="50000"/>
                    <a:lumOff val="50000"/>
                  </a:schemeClr>
                </a:solidFill>
              </a:rPr>
              <a:t>.</a:t>
            </a:r>
          </a:p>
          <a:p>
            <a:pPr marL="285750" indent="-196850">
              <a:buFont typeface="Arial" panose="020B0604020202020204" pitchFamily="34" charset="0"/>
              <a:buChar char="•"/>
            </a:pPr>
            <a:r>
              <a:rPr lang="en-US" sz="1600" dirty="0">
                <a:solidFill>
                  <a:schemeClr val="tx1">
                    <a:lumMod val="50000"/>
                    <a:lumOff val="50000"/>
                  </a:schemeClr>
                </a:solidFill>
              </a:rPr>
              <a:t>An Office 365 Subscription with SharePoint Online. If you are new to Office 365, you can also </a:t>
            </a:r>
            <a:r>
              <a:rPr lang="en-US" sz="1600" dirty="0">
                <a:solidFill>
                  <a:schemeClr val="tx1">
                    <a:lumMod val="50000"/>
                    <a:lumOff val="50000"/>
                  </a:schemeClr>
                </a:solidFill>
                <a:hlinkClick r:id="rId8"/>
              </a:rPr>
              <a:t>sign up for an Office 365 developer account</a:t>
            </a:r>
            <a:r>
              <a:rPr lang="en-US" sz="1600" dirty="0">
                <a:solidFill>
                  <a:schemeClr val="tx1">
                    <a:lumMod val="50000"/>
                    <a:lumOff val="50000"/>
                  </a:schemeClr>
                </a:solidFill>
              </a:rPr>
              <a:t>.</a:t>
            </a:r>
          </a:p>
          <a:p>
            <a:endParaRPr lang="en-US" sz="1800" dirty="0"/>
          </a:p>
        </p:txBody>
      </p:sp>
      <p:sp>
        <p:nvSpPr>
          <p:cNvPr id="4" name="Footer Placeholder 3"/>
          <p:cNvSpPr>
            <a:spLocks noGrp="1"/>
          </p:cNvSpPr>
          <p:nvPr>
            <p:ph type="ftr" sz="quarter" idx="16"/>
          </p:nvPr>
        </p:nvSpPr>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6</a:t>
            </a:r>
            <a:r>
              <a:rPr lang="en-US" sz="1400" dirty="0">
                <a:gradFill>
                  <a:gsLst>
                    <a:gs pos="8367">
                      <a:srgbClr val="000000"/>
                    </a:gs>
                    <a:gs pos="31000">
                      <a:srgbClr val="000000"/>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Resources &amp; Lab</a:t>
            </a:r>
          </a:p>
          <a:p>
            <a:endParaRPr lang="en-US" dirty="0"/>
          </a:p>
        </p:txBody>
      </p:sp>
      <p:sp>
        <p:nvSpPr>
          <p:cNvPr id="5" name="Oval 4"/>
          <p:cNvSpPr/>
          <p:nvPr/>
        </p:nvSpPr>
        <p:spPr bwMode="auto">
          <a:xfrm>
            <a:off x="11188445" y="666747"/>
            <a:ext cx="973393" cy="972000"/>
          </a:xfrm>
          <a:prstGeom prst="ellipse">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pt-PT" sz="3200" dirty="0">
                <a:gradFill>
                  <a:gsLst>
                    <a:gs pos="0">
                      <a:srgbClr val="FFFFFF"/>
                    </a:gs>
                    <a:gs pos="100000">
                      <a:srgbClr val="FFFFFF"/>
                    </a:gs>
                  </a:gsLst>
                  <a:lin ang="5400000" scaled="0"/>
                </a:gradFill>
              </a:rPr>
              <a:t>30 </a:t>
            </a:r>
            <a:r>
              <a:rPr lang="pt-PT" sz="1600" dirty="0">
                <a:gradFill>
                  <a:gsLst>
                    <a:gs pos="0">
                      <a:srgbClr val="FFFFFF"/>
                    </a:gs>
                    <a:gs pos="100000">
                      <a:srgbClr val="FFFFFF"/>
                    </a:gs>
                  </a:gsLst>
                  <a:lin ang="5400000" scaled="0"/>
                </a:gradFill>
              </a:rPr>
              <a:t>min</a:t>
            </a:r>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47424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dirty="0"/>
              <a:t>Lab 2</a:t>
            </a:r>
            <a:endParaRPr lang="en-US" dirty="0"/>
          </a:p>
        </p:txBody>
      </p:sp>
      <p:sp>
        <p:nvSpPr>
          <p:cNvPr id="3" name="Text Placeholder 2"/>
          <p:cNvSpPr>
            <a:spLocks noGrp="1"/>
          </p:cNvSpPr>
          <p:nvPr>
            <p:ph type="body" sz="quarter" idx="10"/>
          </p:nvPr>
        </p:nvSpPr>
        <p:spPr>
          <a:xfrm>
            <a:off x="274638" y="1212850"/>
            <a:ext cx="11887200" cy="4721292"/>
          </a:xfrm>
        </p:spPr>
        <p:txBody>
          <a:bodyPr/>
          <a:lstStyle/>
          <a:p>
            <a:r>
              <a:rPr lang="en-US" dirty="0">
                <a:solidFill>
                  <a:schemeClr val="accent2"/>
                </a:solidFill>
              </a:rPr>
              <a:t>Using Azure Functions with SharePoint </a:t>
            </a:r>
            <a:r>
              <a:rPr lang="en-US" dirty="0" err="1">
                <a:solidFill>
                  <a:schemeClr val="accent2"/>
                </a:solidFill>
              </a:rPr>
              <a:t>webhooks</a:t>
            </a:r>
            <a:endParaRPr lang="en-US" dirty="0">
              <a:solidFill>
                <a:schemeClr val="accent2"/>
              </a:solidFill>
            </a:endParaRPr>
          </a:p>
          <a:p>
            <a:r>
              <a:rPr lang="en-US" sz="1800" dirty="0">
                <a:hlinkClick r:id="rId2"/>
              </a:rPr>
              <a:t>https://dev.office.com/sharepoint/docs/apis/webhooks/sharepoint-webhooks-using-azure-functions</a:t>
            </a:r>
            <a:r>
              <a:rPr lang="en-US" sz="1800" dirty="0"/>
              <a:t>  </a:t>
            </a:r>
          </a:p>
          <a:p>
            <a:endParaRPr lang="pt-PT" sz="1800" dirty="0"/>
          </a:p>
          <a:p>
            <a:r>
              <a:rPr lang="en-US" sz="1800" dirty="0">
                <a:hlinkClick r:id="rId3"/>
              </a:rPr>
              <a:t>Azure functions</a:t>
            </a:r>
            <a:r>
              <a:rPr lang="en-US" sz="1800" dirty="0"/>
              <a:t> offer an easy way to host your SharePoint </a:t>
            </a:r>
            <a:r>
              <a:rPr lang="en-US" sz="1800" dirty="0" err="1"/>
              <a:t>webhooks</a:t>
            </a:r>
            <a:r>
              <a:rPr lang="en-US" sz="1800" dirty="0"/>
              <a:t>: you can simply add your </a:t>
            </a:r>
            <a:r>
              <a:rPr lang="en-US" sz="1800" dirty="0" err="1"/>
              <a:t>webhook</a:t>
            </a:r>
            <a:r>
              <a:rPr lang="en-US" sz="1800" dirty="0"/>
              <a:t> C# or </a:t>
            </a:r>
            <a:r>
              <a:rPr lang="en-US" sz="1800" dirty="0" err="1"/>
              <a:t>Javascript</a:t>
            </a:r>
            <a:r>
              <a:rPr lang="en-US" sz="1800" dirty="0"/>
              <a:t> code via the browser and Azure will take care of the hosting and scaling of your function! This guide shows how to setup and use Azure Functions for your </a:t>
            </a:r>
            <a:r>
              <a:rPr lang="en-US" sz="1800" dirty="0" err="1"/>
              <a:t>webhooks</a:t>
            </a:r>
            <a:r>
              <a:rPr lang="en-US" sz="1800" dirty="0"/>
              <a:t>.</a:t>
            </a:r>
          </a:p>
          <a:p>
            <a:endParaRPr lang="pt-PT" sz="1800" dirty="0"/>
          </a:p>
          <a:p>
            <a:r>
              <a:rPr lang="pt-PT" sz="2400" dirty="0">
                <a:solidFill>
                  <a:schemeClr val="tx1">
                    <a:lumMod val="75000"/>
                    <a:lumOff val="25000"/>
                  </a:schemeClr>
                </a:solidFill>
                <a:latin typeface="+mn-lt"/>
              </a:rPr>
              <a:t>Prerequisites</a:t>
            </a:r>
          </a:p>
          <a:p>
            <a:r>
              <a:rPr lang="en-US" sz="1800" dirty="0">
                <a:solidFill>
                  <a:schemeClr val="tx1">
                    <a:lumMod val="75000"/>
                    <a:lumOff val="25000"/>
                  </a:schemeClr>
                </a:solidFill>
              </a:rPr>
              <a:t>To complete the step-by-step instructions in this lab, you will need:</a:t>
            </a:r>
          </a:p>
          <a:p>
            <a:pPr marL="285750" indent="-196850">
              <a:buFont typeface="Arial" panose="020B0604020202020204" pitchFamily="34" charset="0"/>
              <a:buChar char="•"/>
            </a:pPr>
            <a:r>
              <a:rPr lang="en-US" sz="1600" dirty="0">
                <a:solidFill>
                  <a:schemeClr val="tx1">
                    <a:lumMod val="50000"/>
                    <a:lumOff val="50000"/>
                  </a:schemeClr>
                </a:solidFill>
                <a:hlinkClick r:id="rId4"/>
              </a:rPr>
              <a:t>Google Chrome Browser</a:t>
            </a:r>
            <a:endParaRPr lang="en-US" sz="1600" dirty="0">
              <a:solidFill>
                <a:schemeClr val="tx1">
                  <a:lumMod val="50000"/>
                  <a:lumOff val="50000"/>
                </a:schemeClr>
              </a:solidFill>
            </a:endParaRPr>
          </a:p>
          <a:p>
            <a:pPr marL="285750" indent="-196850">
              <a:buFont typeface="Arial" panose="020B0604020202020204" pitchFamily="34" charset="0"/>
              <a:buChar char="•"/>
            </a:pPr>
            <a:r>
              <a:rPr lang="en-US" sz="1600" dirty="0">
                <a:solidFill>
                  <a:schemeClr val="tx1">
                    <a:lumMod val="50000"/>
                    <a:lumOff val="50000"/>
                  </a:schemeClr>
                </a:solidFill>
                <a:hlinkClick r:id="rId5"/>
              </a:rPr>
              <a:t>Postman</a:t>
            </a:r>
            <a:endParaRPr lang="en-US" sz="1600" dirty="0">
              <a:solidFill>
                <a:schemeClr val="tx1">
                  <a:lumMod val="50000"/>
                  <a:lumOff val="50000"/>
                </a:schemeClr>
              </a:solidFill>
            </a:endParaRPr>
          </a:p>
          <a:p>
            <a:pPr marL="285750" indent="-196850">
              <a:buFont typeface="Arial" panose="020B0604020202020204" pitchFamily="34" charset="0"/>
              <a:buChar char="•"/>
            </a:pPr>
            <a:r>
              <a:rPr lang="pt-PT" sz="1600" dirty="0">
                <a:solidFill>
                  <a:schemeClr val="tx1">
                    <a:lumMod val="50000"/>
                    <a:lumOff val="50000"/>
                  </a:schemeClr>
                </a:solidFill>
              </a:rPr>
              <a:t>An Azure subscription to use Azure Functions.</a:t>
            </a:r>
            <a:endParaRPr lang="en-US" sz="1600" dirty="0">
              <a:solidFill>
                <a:schemeClr val="tx1">
                  <a:lumMod val="50000"/>
                  <a:lumOff val="50000"/>
                </a:schemeClr>
              </a:solidFill>
            </a:endParaRPr>
          </a:p>
          <a:p>
            <a:pPr marL="285750" indent="-196850">
              <a:buFont typeface="Arial" panose="020B0604020202020204" pitchFamily="34" charset="0"/>
              <a:buChar char="•"/>
            </a:pPr>
            <a:r>
              <a:rPr lang="en-US" sz="1600" dirty="0">
                <a:solidFill>
                  <a:schemeClr val="tx1">
                    <a:lumMod val="50000"/>
                    <a:lumOff val="50000"/>
                  </a:schemeClr>
                </a:solidFill>
              </a:rPr>
              <a:t>An Office 365 Subscription with SharePoint Online. If you are new to Office 365, you can also </a:t>
            </a:r>
            <a:r>
              <a:rPr lang="en-US" sz="1600" dirty="0">
                <a:solidFill>
                  <a:schemeClr val="tx1">
                    <a:lumMod val="50000"/>
                    <a:lumOff val="50000"/>
                  </a:schemeClr>
                </a:solidFill>
                <a:hlinkClick r:id="rId6"/>
              </a:rPr>
              <a:t>sign up for an Office 365 developer account</a:t>
            </a:r>
            <a:r>
              <a:rPr lang="en-US" sz="1600" dirty="0">
                <a:solidFill>
                  <a:schemeClr val="tx1">
                    <a:lumMod val="50000"/>
                    <a:lumOff val="50000"/>
                  </a:schemeClr>
                </a:solidFill>
              </a:rPr>
              <a:t>.</a:t>
            </a:r>
          </a:p>
          <a:p>
            <a:endParaRPr lang="en-US" sz="1800" dirty="0"/>
          </a:p>
        </p:txBody>
      </p:sp>
      <p:sp>
        <p:nvSpPr>
          <p:cNvPr id="4" name="Footer Placeholder 3"/>
          <p:cNvSpPr>
            <a:spLocks noGrp="1"/>
          </p:cNvSpPr>
          <p:nvPr>
            <p:ph type="ftr" sz="quarter" idx="16"/>
          </p:nvPr>
        </p:nvSpPr>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6</a:t>
            </a:r>
            <a:r>
              <a:rPr lang="en-US" sz="1400" dirty="0">
                <a:gradFill>
                  <a:gsLst>
                    <a:gs pos="8367">
                      <a:srgbClr val="000000"/>
                    </a:gs>
                    <a:gs pos="31000">
                      <a:srgbClr val="000000"/>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Resources &amp; Lab</a:t>
            </a:r>
          </a:p>
          <a:p>
            <a:endParaRPr lang="en-US" dirty="0"/>
          </a:p>
        </p:txBody>
      </p:sp>
      <p:sp>
        <p:nvSpPr>
          <p:cNvPr id="5" name="Oval 4"/>
          <p:cNvSpPr/>
          <p:nvPr/>
        </p:nvSpPr>
        <p:spPr bwMode="auto">
          <a:xfrm>
            <a:off x="11188445" y="666747"/>
            <a:ext cx="973393" cy="972000"/>
          </a:xfrm>
          <a:prstGeom prst="ellipse">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pt-PT" sz="3200" dirty="0">
                <a:gradFill>
                  <a:gsLst>
                    <a:gs pos="0">
                      <a:srgbClr val="FFFFFF"/>
                    </a:gs>
                    <a:gs pos="100000">
                      <a:srgbClr val="FFFFFF"/>
                    </a:gs>
                  </a:gsLst>
                  <a:lin ang="5400000" scaled="0"/>
                </a:gradFill>
              </a:rPr>
              <a:t>30 </a:t>
            </a:r>
            <a:r>
              <a:rPr lang="pt-PT" sz="1600" dirty="0">
                <a:gradFill>
                  <a:gsLst>
                    <a:gs pos="0">
                      <a:srgbClr val="FFFFFF"/>
                    </a:gs>
                    <a:gs pos="100000">
                      <a:srgbClr val="FFFFFF"/>
                    </a:gs>
                  </a:gsLst>
                  <a:lin ang="5400000" scaled="0"/>
                </a:gradFill>
              </a:rPr>
              <a:t>min</a:t>
            </a:r>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06976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6675439" y="2241533"/>
            <a:ext cx="5514975" cy="3139321"/>
          </a:xfrm>
        </p:spPr>
        <p:txBody>
          <a:bodyPr/>
          <a:lstStyle/>
          <a:p>
            <a:pPr>
              <a:buClr>
                <a:schemeClr val="accent5"/>
              </a:buClr>
            </a:pPr>
            <a:r>
              <a:rPr lang="en-US" sz="3200" dirty="0">
                <a:solidFill>
                  <a:schemeClr val="bg1">
                    <a:lumMod val="85000"/>
                    <a:lumOff val="15000"/>
                  </a:schemeClr>
                </a:solidFill>
                <a:hlinkClick r:id="rId3"/>
              </a:rPr>
              <a:t>SharePoint Code Samples  </a:t>
            </a:r>
            <a:endParaRPr lang="en-US" sz="3200" dirty="0">
              <a:solidFill>
                <a:schemeClr val="bg1">
                  <a:lumMod val="85000"/>
                  <a:lumOff val="15000"/>
                </a:schemeClr>
              </a:solidFill>
            </a:endParaRPr>
          </a:p>
          <a:p>
            <a:pPr>
              <a:buClr>
                <a:schemeClr val="accent5"/>
              </a:buClr>
            </a:pPr>
            <a:r>
              <a:rPr lang="en-US" sz="3200" dirty="0">
                <a:solidFill>
                  <a:schemeClr val="bg1">
                    <a:lumMod val="85000"/>
                    <a:lumOff val="15000"/>
                  </a:schemeClr>
                </a:solidFill>
                <a:hlinkClick r:id="rId4"/>
              </a:rPr>
              <a:t>SharePoint Training videos &amp; hands on labs </a:t>
            </a:r>
            <a:endParaRPr lang="en-US" sz="3200" dirty="0">
              <a:solidFill>
                <a:schemeClr val="bg1">
                  <a:lumMod val="85000"/>
                  <a:lumOff val="15000"/>
                </a:schemeClr>
              </a:solidFill>
            </a:endParaRPr>
          </a:p>
          <a:p>
            <a:pPr>
              <a:buClr>
                <a:schemeClr val="accent5"/>
              </a:buClr>
            </a:pPr>
            <a:r>
              <a:rPr lang="en-US" sz="3200" dirty="0">
                <a:solidFill>
                  <a:schemeClr val="bg1">
                    <a:lumMod val="85000"/>
                    <a:lumOff val="15000"/>
                  </a:schemeClr>
                </a:solidFill>
                <a:hlinkClick r:id="rId5"/>
              </a:rPr>
              <a:t>SharePoint documentation</a:t>
            </a:r>
            <a:endParaRPr lang="en-US" sz="3200" dirty="0">
              <a:solidFill>
                <a:schemeClr val="bg1">
                  <a:lumMod val="85000"/>
                  <a:lumOff val="15000"/>
                </a:schemeClr>
              </a:solidFill>
            </a:endParaRPr>
          </a:p>
          <a:p>
            <a:pPr>
              <a:buClr>
                <a:schemeClr val="accent5"/>
              </a:buClr>
            </a:pPr>
            <a:r>
              <a:rPr lang="en-US" sz="3200" dirty="0">
                <a:solidFill>
                  <a:schemeClr val="bg1">
                    <a:lumMod val="85000"/>
                    <a:lumOff val="15000"/>
                  </a:schemeClr>
                </a:solidFill>
                <a:hlinkClick r:id="rId6"/>
              </a:rPr>
              <a:t>SharePoint patterns and practices solution guidance</a:t>
            </a:r>
            <a:endParaRPr lang="en-US" sz="3200" dirty="0">
              <a:solidFill>
                <a:schemeClr val="bg1">
                  <a:lumMod val="85000"/>
                  <a:lumOff val="15000"/>
                </a:schemeClr>
              </a:solidFill>
            </a:endParaRPr>
          </a:p>
        </p:txBody>
      </p:sp>
      <p:sp>
        <p:nvSpPr>
          <p:cNvPr id="2" name="Title 1"/>
          <p:cNvSpPr>
            <a:spLocks noGrp="1"/>
          </p:cNvSpPr>
          <p:nvPr>
            <p:ph type="title" idx="4294967295"/>
          </p:nvPr>
        </p:nvSpPr>
        <p:spPr>
          <a:xfrm>
            <a:off x="289782" y="304800"/>
            <a:ext cx="5922963" cy="920750"/>
          </a:xfrm>
        </p:spPr>
        <p:txBody>
          <a:bodyPr>
            <a:normAutofit fontScale="90000"/>
          </a:bodyPr>
          <a:lstStyle/>
          <a:p>
            <a:r>
              <a:rPr lang="en-US" sz="5507" spc="-102" dirty="0">
                <a:ln w="3175">
                  <a:noFill/>
                </a:ln>
                <a:gradFill>
                  <a:gsLst>
                    <a:gs pos="1250">
                      <a:schemeClr val="tx1"/>
                    </a:gs>
                    <a:gs pos="100000">
                      <a:schemeClr val="tx1"/>
                    </a:gs>
                  </a:gsLst>
                  <a:lin ang="5400000" scaled="0"/>
                </a:gradFill>
                <a:ea typeface="+mn-ea"/>
                <a:cs typeface="Arial" charset="0"/>
              </a:rPr>
              <a:t>Further reading…</a:t>
            </a:r>
          </a:p>
        </p:txBody>
      </p:sp>
      <p:grpSp>
        <p:nvGrpSpPr>
          <p:cNvPr id="20" name="Group 19"/>
          <p:cNvGrpSpPr/>
          <p:nvPr/>
        </p:nvGrpSpPr>
        <p:grpSpPr>
          <a:xfrm>
            <a:off x="1117600" y="1605529"/>
            <a:ext cx="3809180" cy="5105091"/>
            <a:chOff x="990600" y="1605529"/>
            <a:chExt cx="3809180" cy="5105091"/>
          </a:xfrm>
        </p:grpSpPr>
        <p:sp>
          <p:nvSpPr>
            <p:cNvPr id="19" name="Rectangle 18"/>
            <p:cNvSpPr/>
            <p:nvPr/>
          </p:nvSpPr>
          <p:spPr bwMode="auto">
            <a:xfrm>
              <a:off x="3438424" y="2178861"/>
              <a:ext cx="602134" cy="1051826"/>
            </a:xfrm>
            <a:prstGeom prst="rect">
              <a:avLst/>
            </a:prstGeom>
            <a:solidFill>
              <a:schemeClr val="tx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 name="Rectangle 13"/>
            <p:cNvSpPr/>
            <p:nvPr/>
          </p:nvSpPr>
          <p:spPr bwMode="auto">
            <a:xfrm>
              <a:off x="1005840" y="1636009"/>
              <a:ext cx="2255520" cy="1503431"/>
            </a:xfrm>
            <a:prstGeom prst="rect">
              <a:avLst/>
            </a:prstGeom>
            <a:solidFill>
              <a:schemeClr val="tx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nvGrpSpPr>
            <p:cNvPr id="4" name="Group 3"/>
            <p:cNvGrpSpPr/>
            <p:nvPr/>
          </p:nvGrpSpPr>
          <p:grpSpPr>
            <a:xfrm>
              <a:off x="990600" y="1605529"/>
              <a:ext cx="3809180" cy="5105091"/>
              <a:chOff x="7841294" y="1339954"/>
              <a:chExt cx="4032250" cy="5404051"/>
            </a:xfrm>
          </p:grpSpPr>
          <p:sp>
            <p:nvSpPr>
              <p:cNvPr id="7" name="Freeform 5"/>
              <p:cNvSpPr>
                <a:spLocks/>
              </p:cNvSpPr>
              <p:nvPr/>
            </p:nvSpPr>
            <p:spPr bwMode="auto">
              <a:xfrm>
                <a:off x="8880534" y="3979625"/>
                <a:ext cx="1732066" cy="1738997"/>
              </a:xfrm>
              <a:custGeom>
                <a:avLst/>
                <a:gdLst>
                  <a:gd name="T0" fmla="*/ 22 w 179"/>
                  <a:gd name="T1" fmla="*/ 79 h 179"/>
                  <a:gd name="T2" fmla="*/ 101 w 179"/>
                  <a:gd name="T3" fmla="*/ 157 h 179"/>
                  <a:gd name="T4" fmla="*/ 179 w 179"/>
                  <a:gd name="T5" fmla="*/ 157 h 179"/>
                  <a:gd name="T6" fmla="*/ 22 w 179"/>
                  <a:gd name="T7" fmla="*/ 0 h 179"/>
                  <a:gd name="T8" fmla="*/ 22 w 179"/>
                  <a:gd name="T9" fmla="*/ 79 h 179"/>
                </a:gdLst>
                <a:ahLst/>
                <a:cxnLst>
                  <a:cxn ang="0">
                    <a:pos x="T0" y="T1"/>
                  </a:cxn>
                  <a:cxn ang="0">
                    <a:pos x="T2" y="T3"/>
                  </a:cxn>
                  <a:cxn ang="0">
                    <a:pos x="T4" y="T5"/>
                  </a:cxn>
                  <a:cxn ang="0">
                    <a:pos x="T6" y="T7"/>
                  </a:cxn>
                  <a:cxn ang="0">
                    <a:pos x="T8" y="T9"/>
                  </a:cxn>
                </a:cxnLst>
                <a:rect l="0" t="0" r="r" b="b"/>
                <a:pathLst>
                  <a:path w="179" h="179">
                    <a:moveTo>
                      <a:pt x="22" y="79"/>
                    </a:moveTo>
                    <a:cubicBezTo>
                      <a:pt x="101" y="157"/>
                      <a:pt x="101" y="157"/>
                      <a:pt x="101" y="157"/>
                    </a:cubicBezTo>
                    <a:cubicBezTo>
                      <a:pt x="122" y="179"/>
                      <a:pt x="158" y="179"/>
                      <a:pt x="179" y="157"/>
                    </a:cubicBezTo>
                    <a:cubicBezTo>
                      <a:pt x="22" y="0"/>
                      <a:pt x="22" y="0"/>
                      <a:pt x="22" y="0"/>
                    </a:cubicBezTo>
                    <a:cubicBezTo>
                      <a:pt x="0" y="22"/>
                      <a:pt x="0" y="57"/>
                      <a:pt x="22" y="79"/>
                    </a:cubicBezTo>
                    <a:close/>
                  </a:path>
                </a:pathLst>
              </a:custGeom>
              <a:solidFill>
                <a:srgbClr val="22A4D8"/>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8" name="Freeform 6"/>
              <p:cNvSpPr>
                <a:spLocks/>
              </p:cNvSpPr>
              <p:nvPr/>
            </p:nvSpPr>
            <p:spPr bwMode="auto">
              <a:xfrm>
                <a:off x="9095308" y="3764847"/>
                <a:ext cx="1732066" cy="1738997"/>
              </a:xfrm>
              <a:custGeom>
                <a:avLst/>
                <a:gdLst>
                  <a:gd name="T0" fmla="*/ 157 w 179"/>
                  <a:gd name="T1" fmla="*/ 100 h 179"/>
                  <a:gd name="T2" fmla="*/ 79 w 179"/>
                  <a:gd name="T3" fmla="*/ 22 h 179"/>
                  <a:gd name="T4" fmla="*/ 0 w 179"/>
                  <a:gd name="T5" fmla="*/ 22 h 179"/>
                  <a:gd name="T6" fmla="*/ 157 w 179"/>
                  <a:gd name="T7" fmla="*/ 179 h 179"/>
                  <a:gd name="T8" fmla="*/ 157 w 179"/>
                  <a:gd name="T9" fmla="*/ 100 h 179"/>
                </a:gdLst>
                <a:ahLst/>
                <a:cxnLst>
                  <a:cxn ang="0">
                    <a:pos x="T0" y="T1"/>
                  </a:cxn>
                  <a:cxn ang="0">
                    <a:pos x="T2" y="T3"/>
                  </a:cxn>
                  <a:cxn ang="0">
                    <a:pos x="T4" y="T5"/>
                  </a:cxn>
                  <a:cxn ang="0">
                    <a:pos x="T6" y="T7"/>
                  </a:cxn>
                  <a:cxn ang="0">
                    <a:pos x="T8" y="T9"/>
                  </a:cxn>
                </a:cxnLst>
                <a:rect l="0" t="0" r="r" b="b"/>
                <a:pathLst>
                  <a:path w="179" h="179">
                    <a:moveTo>
                      <a:pt x="157" y="100"/>
                    </a:moveTo>
                    <a:cubicBezTo>
                      <a:pt x="79" y="22"/>
                      <a:pt x="79" y="22"/>
                      <a:pt x="79" y="22"/>
                    </a:cubicBezTo>
                    <a:cubicBezTo>
                      <a:pt x="57" y="0"/>
                      <a:pt x="22" y="0"/>
                      <a:pt x="0" y="22"/>
                    </a:cubicBezTo>
                    <a:cubicBezTo>
                      <a:pt x="157" y="179"/>
                      <a:pt x="157" y="179"/>
                      <a:pt x="157" y="179"/>
                    </a:cubicBezTo>
                    <a:cubicBezTo>
                      <a:pt x="179" y="157"/>
                      <a:pt x="179" y="122"/>
                      <a:pt x="157" y="100"/>
                    </a:cubicBezTo>
                    <a:close/>
                  </a:path>
                </a:pathLst>
              </a:custGeom>
              <a:solidFill>
                <a:srgbClr val="18769C"/>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1" name="Freeform 9"/>
              <p:cNvSpPr>
                <a:spLocks noEditPoints="1"/>
              </p:cNvSpPr>
              <p:nvPr/>
            </p:nvSpPr>
            <p:spPr bwMode="auto">
              <a:xfrm>
                <a:off x="10432465" y="1901146"/>
                <a:ext cx="651257" cy="1316370"/>
              </a:xfrm>
              <a:custGeom>
                <a:avLst/>
                <a:gdLst>
                  <a:gd name="T0" fmla="*/ 65 w 67"/>
                  <a:gd name="T1" fmla="*/ 0 h 135"/>
                  <a:gd name="T2" fmla="*/ 1 w 67"/>
                  <a:gd name="T3" fmla="*/ 0 h 135"/>
                  <a:gd name="T4" fmla="*/ 0 w 67"/>
                  <a:gd name="T5" fmla="*/ 2 h 135"/>
                  <a:gd name="T6" fmla="*/ 0 w 67"/>
                  <a:gd name="T7" fmla="*/ 28 h 135"/>
                  <a:gd name="T8" fmla="*/ 0 w 67"/>
                  <a:gd name="T9" fmla="*/ 30 h 135"/>
                  <a:gd name="T10" fmla="*/ 0 w 67"/>
                  <a:gd name="T11" fmla="*/ 134 h 135"/>
                  <a:gd name="T12" fmla="*/ 1 w 67"/>
                  <a:gd name="T13" fmla="*/ 135 h 135"/>
                  <a:gd name="T14" fmla="*/ 65 w 67"/>
                  <a:gd name="T15" fmla="*/ 135 h 135"/>
                  <a:gd name="T16" fmla="*/ 67 w 67"/>
                  <a:gd name="T17" fmla="*/ 134 h 135"/>
                  <a:gd name="T18" fmla="*/ 67 w 67"/>
                  <a:gd name="T19" fmla="*/ 30 h 135"/>
                  <a:gd name="T20" fmla="*/ 67 w 67"/>
                  <a:gd name="T21" fmla="*/ 28 h 135"/>
                  <a:gd name="T22" fmla="*/ 67 w 67"/>
                  <a:gd name="T23" fmla="*/ 2 h 135"/>
                  <a:gd name="T24" fmla="*/ 65 w 67"/>
                  <a:gd name="T25" fmla="*/ 0 h 135"/>
                  <a:gd name="T26" fmla="*/ 8 w 67"/>
                  <a:gd name="T27" fmla="*/ 21 h 135"/>
                  <a:gd name="T28" fmla="*/ 8 w 67"/>
                  <a:gd name="T29" fmla="*/ 14 h 135"/>
                  <a:gd name="T30" fmla="*/ 9 w 67"/>
                  <a:gd name="T31" fmla="*/ 13 h 135"/>
                  <a:gd name="T32" fmla="*/ 57 w 67"/>
                  <a:gd name="T33" fmla="*/ 13 h 135"/>
                  <a:gd name="T34" fmla="*/ 59 w 67"/>
                  <a:gd name="T35" fmla="*/ 14 h 135"/>
                  <a:gd name="T36" fmla="*/ 59 w 67"/>
                  <a:gd name="T37" fmla="*/ 21 h 135"/>
                  <a:gd name="T38" fmla="*/ 57 w 67"/>
                  <a:gd name="T39" fmla="*/ 23 h 135"/>
                  <a:gd name="T40" fmla="*/ 9 w 67"/>
                  <a:gd name="T41" fmla="*/ 23 h 135"/>
                  <a:gd name="T42" fmla="*/ 8 w 67"/>
                  <a:gd name="T43" fmla="*/ 21 h 135"/>
                  <a:gd name="T44" fmla="*/ 53 w 67"/>
                  <a:gd name="T45" fmla="*/ 64 h 135"/>
                  <a:gd name="T46" fmla="*/ 49 w 67"/>
                  <a:gd name="T47" fmla="*/ 59 h 135"/>
                  <a:gd name="T48" fmla="*/ 53 w 67"/>
                  <a:gd name="T49" fmla="*/ 55 h 135"/>
                  <a:gd name="T50" fmla="*/ 58 w 67"/>
                  <a:gd name="T51" fmla="*/ 59 h 135"/>
                  <a:gd name="T52" fmla="*/ 53 w 67"/>
                  <a:gd name="T53" fmla="*/ 64 h 135"/>
                  <a:gd name="T54" fmla="*/ 53 w 67"/>
                  <a:gd name="T55" fmla="*/ 49 h 135"/>
                  <a:gd name="T56" fmla="*/ 47 w 67"/>
                  <a:gd name="T57" fmla="*/ 43 h 135"/>
                  <a:gd name="T58" fmla="*/ 53 w 67"/>
                  <a:gd name="T59" fmla="*/ 37 h 135"/>
                  <a:gd name="T60" fmla="*/ 60 w 67"/>
                  <a:gd name="T61" fmla="*/ 43 h 135"/>
                  <a:gd name="T62" fmla="*/ 53 w 67"/>
                  <a:gd name="T63" fmla="*/ 4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7" h="135">
                    <a:moveTo>
                      <a:pt x="65" y="0"/>
                    </a:moveTo>
                    <a:cubicBezTo>
                      <a:pt x="1" y="0"/>
                      <a:pt x="1" y="0"/>
                      <a:pt x="1" y="0"/>
                    </a:cubicBezTo>
                    <a:cubicBezTo>
                      <a:pt x="0" y="0"/>
                      <a:pt x="0" y="1"/>
                      <a:pt x="0" y="2"/>
                    </a:cubicBezTo>
                    <a:cubicBezTo>
                      <a:pt x="0" y="28"/>
                      <a:pt x="0" y="28"/>
                      <a:pt x="0" y="28"/>
                    </a:cubicBezTo>
                    <a:cubicBezTo>
                      <a:pt x="0" y="30"/>
                      <a:pt x="0" y="30"/>
                      <a:pt x="0" y="30"/>
                    </a:cubicBezTo>
                    <a:cubicBezTo>
                      <a:pt x="0" y="134"/>
                      <a:pt x="0" y="134"/>
                      <a:pt x="0" y="134"/>
                    </a:cubicBezTo>
                    <a:cubicBezTo>
                      <a:pt x="0" y="135"/>
                      <a:pt x="0" y="135"/>
                      <a:pt x="1" y="135"/>
                    </a:cubicBezTo>
                    <a:cubicBezTo>
                      <a:pt x="65" y="135"/>
                      <a:pt x="65" y="135"/>
                      <a:pt x="65" y="135"/>
                    </a:cubicBezTo>
                    <a:cubicBezTo>
                      <a:pt x="66" y="135"/>
                      <a:pt x="67" y="135"/>
                      <a:pt x="67" y="134"/>
                    </a:cubicBezTo>
                    <a:cubicBezTo>
                      <a:pt x="67" y="30"/>
                      <a:pt x="67" y="30"/>
                      <a:pt x="67" y="30"/>
                    </a:cubicBezTo>
                    <a:cubicBezTo>
                      <a:pt x="67" y="28"/>
                      <a:pt x="67" y="28"/>
                      <a:pt x="67" y="28"/>
                    </a:cubicBezTo>
                    <a:cubicBezTo>
                      <a:pt x="67" y="2"/>
                      <a:pt x="67" y="2"/>
                      <a:pt x="67" y="2"/>
                    </a:cubicBezTo>
                    <a:cubicBezTo>
                      <a:pt x="67" y="1"/>
                      <a:pt x="66" y="0"/>
                      <a:pt x="65" y="0"/>
                    </a:cubicBezTo>
                    <a:close/>
                    <a:moveTo>
                      <a:pt x="8" y="21"/>
                    </a:moveTo>
                    <a:cubicBezTo>
                      <a:pt x="8" y="14"/>
                      <a:pt x="8" y="14"/>
                      <a:pt x="8" y="14"/>
                    </a:cubicBezTo>
                    <a:cubicBezTo>
                      <a:pt x="8" y="13"/>
                      <a:pt x="8" y="13"/>
                      <a:pt x="9" y="13"/>
                    </a:cubicBezTo>
                    <a:cubicBezTo>
                      <a:pt x="57" y="13"/>
                      <a:pt x="57" y="13"/>
                      <a:pt x="57" y="13"/>
                    </a:cubicBezTo>
                    <a:cubicBezTo>
                      <a:pt x="58" y="13"/>
                      <a:pt x="59" y="13"/>
                      <a:pt x="59" y="14"/>
                    </a:cubicBezTo>
                    <a:cubicBezTo>
                      <a:pt x="59" y="21"/>
                      <a:pt x="59" y="21"/>
                      <a:pt x="59" y="21"/>
                    </a:cubicBezTo>
                    <a:cubicBezTo>
                      <a:pt x="59" y="22"/>
                      <a:pt x="58" y="23"/>
                      <a:pt x="57" y="23"/>
                    </a:cubicBezTo>
                    <a:cubicBezTo>
                      <a:pt x="9" y="23"/>
                      <a:pt x="9" y="23"/>
                      <a:pt x="9" y="23"/>
                    </a:cubicBezTo>
                    <a:cubicBezTo>
                      <a:pt x="8" y="23"/>
                      <a:pt x="8" y="22"/>
                      <a:pt x="8" y="21"/>
                    </a:cubicBezTo>
                    <a:close/>
                    <a:moveTo>
                      <a:pt x="53" y="64"/>
                    </a:moveTo>
                    <a:cubicBezTo>
                      <a:pt x="51" y="64"/>
                      <a:pt x="49" y="62"/>
                      <a:pt x="49" y="59"/>
                    </a:cubicBezTo>
                    <a:cubicBezTo>
                      <a:pt x="49" y="57"/>
                      <a:pt x="51" y="55"/>
                      <a:pt x="53" y="55"/>
                    </a:cubicBezTo>
                    <a:cubicBezTo>
                      <a:pt x="56" y="55"/>
                      <a:pt x="58" y="57"/>
                      <a:pt x="58" y="59"/>
                    </a:cubicBezTo>
                    <a:cubicBezTo>
                      <a:pt x="58" y="62"/>
                      <a:pt x="56" y="64"/>
                      <a:pt x="53" y="64"/>
                    </a:cubicBezTo>
                    <a:close/>
                    <a:moveTo>
                      <a:pt x="53" y="49"/>
                    </a:moveTo>
                    <a:cubicBezTo>
                      <a:pt x="50" y="49"/>
                      <a:pt x="47" y="46"/>
                      <a:pt x="47" y="43"/>
                    </a:cubicBezTo>
                    <a:cubicBezTo>
                      <a:pt x="47" y="39"/>
                      <a:pt x="50" y="37"/>
                      <a:pt x="53" y="37"/>
                    </a:cubicBezTo>
                    <a:cubicBezTo>
                      <a:pt x="57" y="37"/>
                      <a:pt x="60" y="39"/>
                      <a:pt x="60" y="43"/>
                    </a:cubicBezTo>
                    <a:cubicBezTo>
                      <a:pt x="60" y="46"/>
                      <a:pt x="57" y="49"/>
                      <a:pt x="53" y="49"/>
                    </a:cubicBezTo>
                    <a:close/>
                  </a:path>
                </a:pathLst>
              </a:custGeom>
              <a:solidFill>
                <a:schemeClr val="accent1"/>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2" name="Freeform 10"/>
              <p:cNvSpPr>
                <a:spLocks noEditPoints="1"/>
              </p:cNvSpPr>
              <p:nvPr/>
            </p:nvSpPr>
            <p:spPr bwMode="auto">
              <a:xfrm>
                <a:off x="7841294" y="1339954"/>
                <a:ext cx="2445675" cy="1877562"/>
              </a:xfrm>
              <a:custGeom>
                <a:avLst/>
                <a:gdLst>
                  <a:gd name="T0" fmla="*/ 244 w 252"/>
                  <a:gd name="T1" fmla="*/ 0 h 193"/>
                  <a:gd name="T2" fmla="*/ 8 w 252"/>
                  <a:gd name="T3" fmla="*/ 0 h 193"/>
                  <a:gd name="T4" fmla="*/ 0 w 252"/>
                  <a:gd name="T5" fmla="*/ 7 h 193"/>
                  <a:gd name="T6" fmla="*/ 0 w 252"/>
                  <a:gd name="T7" fmla="*/ 161 h 193"/>
                  <a:gd name="T8" fmla="*/ 8 w 252"/>
                  <a:gd name="T9" fmla="*/ 168 h 193"/>
                  <a:gd name="T10" fmla="*/ 86 w 252"/>
                  <a:gd name="T11" fmla="*/ 168 h 193"/>
                  <a:gd name="T12" fmla="*/ 86 w 252"/>
                  <a:gd name="T13" fmla="*/ 179 h 193"/>
                  <a:gd name="T14" fmla="*/ 69 w 252"/>
                  <a:gd name="T15" fmla="*/ 193 h 193"/>
                  <a:gd name="T16" fmla="*/ 188 w 252"/>
                  <a:gd name="T17" fmla="*/ 193 h 193"/>
                  <a:gd name="T18" fmla="*/ 171 w 252"/>
                  <a:gd name="T19" fmla="*/ 179 h 193"/>
                  <a:gd name="T20" fmla="*/ 171 w 252"/>
                  <a:gd name="T21" fmla="*/ 168 h 193"/>
                  <a:gd name="T22" fmla="*/ 244 w 252"/>
                  <a:gd name="T23" fmla="*/ 168 h 193"/>
                  <a:gd name="T24" fmla="*/ 252 w 252"/>
                  <a:gd name="T25" fmla="*/ 161 h 193"/>
                  <a:gd name="T26" fmla="*/ 252 w 252"/>
                  <a:gd name="T27" fmla="*/ 7 h 193"/>
                  <a:gd name="T28" fmla="*/ 244 w 252"/>
                  <a:gd name="T29" fmla="*/ 0 h 193"/>
                  <a:gd name="T30" fmla="*/ 238 w 252"/>
                  <a:gd name="T31" fmla="*/ 149 h 193"/>
                  <a:gd name="T32" fmla="*/ 231 w 252"/>
                  <a:gd name="T33" fmla="*/ 155 h 193"/>
                  <a:gd name="T34" fmla="*/ 22 w 252"/>
                  <a:gd name="T35" fmla="*/ 155 h 193"/>
                  <a:gd name="T36" fmla="*/ 15 w 252"/>
                  <a:gd name="T37" fmla="*/ 149 h 193"/>
                  <a:gd name="T38" fmla="*/ 15 w 252"/>
                  <a:gd name="T39" fmla="*/ 19 h 193"/>
                  <a:gd name="T40" fmla="*/ 22 w 252"/>
                  <a:gd name="T41" fmla="*/ 13 h 193"/>
                  <a:gd name="T42" fmla="*/ 231 w 252"/>
                  <a:gd name="T43" fmla="*/ 13 h 193"/>
                  <a:gd name="T44" fmla="*/ 238 w 252"/>
                  <a:gd name="T45" fmla="*/ 19 h 193"/>
                  <a:gd name="T46" fmla="*/ 238 w 252"/>
                  <a:gd name="T47" fmla="*/ 149 h 193"/>
                  <a:gd name="T48" fmla="*/ 238 w 252"/>
                  <a:gd name="T49" fmla="*/ 149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2" h="193">
                    <a:moveTo>
                      <a:pt x="244" y="0"/>
                    </a:moveTo>
                    <a:cubicBezTo>
                      <a:pt x="8" y="0"/>
                      <a:pt x="8" y="0"/>
                      <a:pt x="8" y="0"/>
                    </a:cubicBezTo>
                    <a:cubicBezTo>
                      <a:pt x="4" y="0"/>
                      <a:pt x="0" y="3"/>
                      <a:pt x="0" y="7"/>
                    </a:cubicBezTo>
                    <a:cubicBezTo>
                      <a:pt x="0" y="161"/>
                      <a:pt x="0" y="161"/>
                      <a:pt x="0" y="161"/>
                    </a:cubicBezTo>
                    <a:cubicBezTo>
                      <a:pt x="0" y="165"/>
                      <a:pt x="4" y="168"/>
                      <a:pt x="8" y="168"/>
                    </a:cubicBezTo>
                    <a:cubicBezTo>
                      <a:pt x="86" y="168"/>
                      <a:pt x="86" y="168"/>
                      <a:pt x="86" y="168"/>
                    </a:cubicBezTo>
                    <a:cubicBezTo>
                      <a:pt x="86" y="179"/>
                      <a:pt x="86" y="179"/>
                      <a:pt x="86" y="179"/>
                    </a:cubicBezTo>
                    <a:cubicBezTo>
                      <a:pt x="69" y="193"/>
                      <a:pt x="69" y="193"/>
                      <a:pt x="69" y="193"/>
                    </a:cubicBezTo>
                    <a:cubicBezTo>
                      <a:pt x="188" y="193"/>
                      <a:pt x="188" y="193"/>
                      <a:pt x="188" y="193"/>
                    </a:cubicBezTo>
                    <a:cubicBezTo>
                      <a:pt x="171" y="179"/>
                      <a:pt x="171" y="179"/>
                      <a:pt x="171" y="179"/>
                    </a:cubicBezTo>
                    <a:cubicBezTo>
                      <a:pt x="171" y="168"/>
                      <a:pt x="171" y="168"/>
                      <a:pt x="171" y="168"/>
                    </a:cubicBezTo>
                    <a:cubicBezTo>
                      <a:pt x="244" y="168"/>
                      <a:pt x="244" y="168"/>
                      <a:pt x="244" y="168"/>
                    </a:cubicBezTo>
                    <a:cubicBezTo>
                      <a:pt x="249" y="168"/>
                      <a:pt x="252" y="165"/>
                      <a:pt x="252" y="161"/>
                    </a:cubicBezTo>
                    <a:cubicBezTo>
                      <a:pt x="252" y="7"/>
                      <a:pt x="252" y="7"/>
                      <a:pt x="252" y="7"/>
                    </a:cubicBezTo>
                    <a:cubicBezTo>
                      <a:pt x="252" y="3"/>
                      <a:pt x="249" y="0"/>
                      <a:pt x="244" y="0"/>
                    </a:cubicBezTo>
                    <a:close/>
                    <a:moveTo>
                      <a:pt x="238" y="149"/>
                    </a:moveTo>
                    <a:cubicBezTo>
                      <a:pt x="238" y="153"/>
                      <a:pt x="235" y="155"/>
                      <a:pt x="231" y="155"/>
                    </a:cubicBezTo>
                    <a:cubicBezTo>
                      <a:pt x="22" y="155"/>
                      <a:pt x="22" y="155"/>
                      <a:pt x="22" y="155"/>
                    </a:cubicBezTo>
                    <a:cubicBezTo>
                      <a:pt x="18" y="155"/>
                      <a:pt x="15" y="153"/>
                      <a:pt x="15" y="149"/>
                    </a:cubicBezTo>
                    <a:cubicBezTo>
                      <a:pt x="15" y="19"/>
                      <a:pt x="15" y="19"/>
                      <a:pt x="15" y="19"/>
                    </a:cubicBezTo>
                    <a:cubicBezTo>
                      <a:pt x="15" y="15"/>
                      <a:pt x="18" y="13"/>
                      <a:pt x="22" y="13"/>
                    </a:cubicBezTo>
                    <a:cubicBezTo>
                      <a:pt x="231" y="13"/>
                      <a:pt x="231" y="13"/>
                      <a:pt x="231" y="13"/>
                    </a:cubicBezTo>
                    <a:cubicBezTo>
                      <a:pt x="235" y="13"/>
                      <a:pt x="238" y="15"/>
                      <a:pt x="238" y="19"/>
                    </a:cubicBezTo>
                    <a:cubicBezTo>
                      <a:pt x="238" y="149"/>
                      <a:pt x="238" y="149"/>
                      <a:pt x="238" y="149"/>
                    </a:cubicBezTo>
                    <a:cubicBezTo>
                      <a:pt x="238" y="149"/>
                      <a:pt x="238" y="149"/>
                      <a:pt x="238" y="149"/>
                    </a:cubicBezTo>
                    <a:close/>
                  </a:path>
                </a:pathLst>
              </a:custGeom>
              <a:solidFill>
                <a:schemeClr val="accent1"/>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6" name="Freeform 14"/>
              <p:cNvSpPr>
                <a:spLocks/>
              </p:cNvSpPr>
              <p:nvPr/>
            </p:nvSpPr>
            <p:spPr bwMode="auto">
              <a:xfrm>
                <a:off x="9150734" y="4291395"/>
                <a:ext cx="1919127" cy="1669714"/>
              </a:xfrm>
              <a:custGeom>
                <a:avLst/>
                <a:gdLst>
                  <a:gd name="T0" fmla="*/ 111 w 198"/>
                  <a:gd name="T1" fmla="*/ 5 h 172"/>
                  <a:gd name="T2" fmla="*/ 95 w 198"/>
                  <a:gd name="T3" fmla="*/ 5 h 172"/>
                  <a:gd name="T4" fmla="*/ 93 w 198"/>
                  <a:gd name="T5" fmla="*/ 17 h 172"/>
                  <a:gd name="T6" fmla="*/ 82 w 198"/>
                  <a:gd name="T7" fmla="*/ 5 h 172"/>
                  <a:gd name="T8" fmla="*/ 66 w 198"/>
                  <a:gd name="T9" fmla="*/ 5 h 172"/>
                  <a:gd name="T10" fmla="*/ 66 w 198"/>
                  <a:gd name="T11" fmla="*/ 21 h 172"/>
                  <a:gd name="T12" fmla="*/ 66 w 198"/>
                  <a:gd name="T13" fmla="*/ 21 h 172"/>
                  <a:gd name="T14" fmla="*/ 66 w 198"/>
                  <a:gd name="T15" fmla="*/ 21 h 172"/>
                  <a:gd name="T16" fmla="*/ 66 w 198"/>
                  <a:gd name="T17" fmla="*/ 21 h 172"/>
                  <a:gd name="T18" fmla="*/ 51 w 198"/>
                  <a:gd name="T19" fmla="*/ 5 h 172"/>
                  <a:gd name="T20" fmla="*/ 35 w 198"/>
                  <a:gd name="T21" fmla="*/ 5 h 172"/>
                  <a:gd name="T22" fmla="*/ 36 w 198"/>
                  <a:gd name="T23" fmla="*/ 21 h 172"/>
                  <a:gd name="T24" fmla="*/ 35 w 198"/>
                  <a:gd name="T25" fmla="*/ 20 h 172"/>
                  <a:gd name="T26" fmla="*/ 35 w 198"/>
                  <a:gd name="T27" fmla="*/ 20 h 172"/>
                  <a:gd name="T28" fmla="*/ 23 w 198"/>
                  <a:gd name="T29" fmla="*/ 8 h 172"/>
                  <a:gd name="T30" fmla="*/ 5 w 198"/>
                  <a:gd name="T31" fmla="*/ 7 h 172"/>
                  <a:gd name="T32" fmla="*/ 6 w 198"/>
                  <a:gd name="T33" fmla="*/ 25 h 172"/>
                  <a:gd name="T34" fmla="*/ 63 w 198"/>
                  <a:gd name="T35" fmla="*/ 82 h 172"/>
                  <a:gd name="T36" fmla="*/ 48 w 198"/>
                  <a:gd name="T37" fmla="*/ 84 h 172"/>
                  <a:gd name="T38" fmla="*/ 49 w 198"/>
                  <a:gd name="T39" fmla="*/ 102 h 172"/>
                  <a:gd name="T40" fmla="*/ 75 w 198"/>
                  <a:gd name="T41" fmla="*/ 127 h 172"/>
                  <a:gd name="T42" fmla="*/ 101 w 198"/>
                  <a:gd name="T43" fmla="*/ 154 h 172"/>
                  <a:gd name="T44" fmla="*/ 126 w 198"/>
                  <a:gd name="T45" fmla="*/ 154 h 172"/>
                  <a:gd name="T46" fmla="*/ 144 w 198"/>
                  <a:gd name="T47" fmla="*/ 172 h 172"/>
                  <a:gd name="T48" fmla="*/ 198 w 198"/>
                  <a:gd name="T49" fmla="*/ 117 h 172"/>
                  <a:gd name="T50" fmla="*/ 180 w 198"/>
                  <a:gd name="T51" fmla="*/ 99 h 172"/>
                  <a:gd name="T52" fmla="*/ 180 w 198"/>
                  <a:gd name="T53" fmla="*/ 75 h 172"/>
                  <a:gd name="T54" fmla="*/ 144 w 198"/>
                  <a:gd name="T55" fmla="*/ 38 h 172"/>
                  <a:gd name="T56" fmla="*/ 144 w 198"/>
                  <a:gd name="T57" fmla="*/ 38 h 172"/>
                  <a:gd name="T58" fmla="*/ 111 w 198"/>
                  <a:gd name="T59" fmla="*/ 5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8" h="172">
                    <a:moveTo>
                      <a:pt x="111" y="5"/>
                    </a:moveTo>
                    <a:cubicBezTo>
                      <a:pt x="106" y="1"/>
                      <a:pt x="99" y="0"/>
                      <a:pt x="95" y="5"/>
                    </a:cubicBezTo>
                    <a:cubicBezTo>
                      <a:pt x="92" y="8"/>
                      <a:pt x="91" y="13"/>
                      <a:pt x="93" y="17"/>
                    </a:cubicBezTo>
                    <a:cubicBezTo>
                      <a:pt x="82" y="5"/>
                      <a:pt x="82" y="5"/>
                      <a:pt x="82" y="5"/>
                    </a:cubicBezTo>
                    <a:cubicBezTo>
                      <a:pt x="77" y="1"/>
                      <a:pt x="70" y="0"/>
                      <a:pt x="66" y="5"/>
                    </a:cubicBezTo>
                    <a:cubicBezTo>
                      <a:pt x="61" y="9"/>
                      <a:pt x="62" y="16"/>
                      <a:pt x="66" y="21"/>
                    </a:cubicBezTo>
                    <a:cubicBezTo>
                      <a:pt x="66" y="21"/>
                      <a:pt x="66" y="21"/>
                      <a:pt x="66" y="21"/>
                    </a:cubicBezTo>
                    <a:cubicBezTo>
                      <a:pt x="66" y="21"/>
                      <a:pt x="66" y="21"/>
                      <a:pt x="66" y="21"/>
                    </a:cubicBezTo>
                    <a:cubicBezTo>
                      <a:pt x="66" y="21"/>
                      <a:pt x="66" y="21"/>
                      <a:pt x="66" y="21"/>
                    </a:cubicBezTo>
                    <a:cubicBezTo>
                      <a:pt x="51" y="5"/>
                      <a:pt x="51" y="5"/>
                      <a:pt x="51" y="5"/>
                    </a:cubicBezTo>
                    <a:cubicBezTo>
                      <a:pt x="46" y="1"/>
                      <a:pt x="39" y="0"/>
                      <a:pt x="35" y="5"/>
                    </a:cubicBezTo>
                    <a:cubicBezTo>
                      <a:pt x="31" y="9"/>
                      <a:pt x="31" y="16"/>
                      <a:pt x="36" y="21"/>
                    </a:cubicBezTo>
                    <a:cubicBezTo>
                      <a:pt x="35" y="20"/>
                      <a:pt x="35" y="20"/>
                      <a:pt x="35" y="20"/>
                    </a:cubicBezTo>
                    <a:cubicBezTo>
                      <a:pt x="35" y="20"/>
                      <a:pt x="35" y="20"/>
                      <a:pt x="35" y="20"/>
                    </a:cubicBezTo>
                    <a:cubicBezTo>
                      <a:pt x="23" y="8"/>
                      <a:pt x="23" y="8"/>
                      <a:pt x="23" y="8"/>
                    </a:cubicBezTo>
                    <a:cubicBezTo>
                      <a:pt x="18" y="3"/>
                      <a:pt x="10" y="3"/>
                      <a:pt x="5" y="7"/>
                    </a:cubicBezTo>
                    <a:cubicBezTo>
                      <a:pt x="0" y="12"/>
                      <a:pt x="1" y="20"/>
                      <a:pt x="6" y="25"/>
                    </a:cubicBezTo>
                    <a:cubicBezTo>
                      <a:pt x="63" y="82"/>
                      <a:pt x="63" y="82"/>
                      <a:pt x="63" y="82"/>
                    </a:cubicBezTo>
                    <a:cubicBezTo>
                      <a:pt x="58" y="80"/>
                      <a:pt x="52" y="80"/>
                      <a:pt x="48" y="84"/>
                    </a:cubicBezTo>
                    <a:cubicBezTo>
                      <a:pt x="43" y="89"/>
                      <a:pt x="44" y="97"/>
                      <a:pt x="49" y="102"/>
                    </a:cubicBezTo>
                    <a:cubicBezTo>
                      <a:pt x="75" y="127"/>
                      <a:pt x="75" y="127"/>
                      <a:pt x="75" y="127"/>
                    </a:cubicBezTo>
                    <a:cubicBezTo>
                      <a:pt x="101" y="154"/>
                      <a:pt x="101" y="154"/>
                      <a:pt x="101" y="154"/>
                    </a:cubicBezTo>
                    <a:cubicBezTo>
                      <a:pt x="108" y="161"/>
                      <a:pt x="119" y="161"/>
                      <a:pt x="126" y="154"/>
                    </a:cubicBezTo>
                    <a:cubicBezTo>
                      <a:pt x="144" y="172"/>
                      <a:pt x="144" y="172"/>
                      <a:pt x="144" y="172"/>
                    </a:cubicBezTo>
                    <a:cubicBezTo>
                      <a:pt x="198" y="117"/>
                      <a:pt x="198" y="117"/>
                      <a:pt x="198" y="117"/>
                    </a:cubicBezTo>
                    <a:cubicBezTo>
                      <a:pt x="180" y="99"/>
                      <a:pt x="180" y="99"/>
                      <a:pt x="180" y="99"/>
                    </a:cubicBezTo>
                    <a:cubicBezTo>
                      <a:pt x="187" y="92"/>
                      <a:pt x="187" y="81"/>
                      <a:pt x="180" y="75"/>
                    </a:cubicBezTo>
                    <a:cubicBezTo>
                      <a:pt x="144" y="38"/>
                      <a:pt x="144" y="38"/>
                      <a:pt x="144" y="38"/>
                    </a:cubicBezTo>
                    <a:cubicBezTo>
                      <a:pt x="144" y="38"/>
                      <a:pt x="144" y="38"/>
                      <a:pt x="144" y="38"/>
                    </a:cubicBezTo>
                    <a:lnTo>
                      <a:pt x="111" y="5"/>
                    </a:lnTo>
                    <a:close/>
                  </a:path>
                </a:pathLst>
              </a:custGeom>
              <a:solidFill>
                <a:srgbClr val="F5BF92"/>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7" name="Freeform 15"/>
              <p:cNvSpPr>
                <a:spLocks/>
              </p:cNvSpPr>
              <p:nvPr/>
            </p:nvSpPr>
            <p:spPr bwMode="auto">
              <a:xfrm>
                <a:off x="8672686" y="2954242"/>
                <a:ext cx="2854445" cy="1053096"/>
              </a:xfrm>
              <a:custGeom>
                <a:avLst/>
                <a:gdLst>
                  <a:gd name="T0" fmla="*/ 40 w 294"/>
                  <a:gd name="T1" fmla="*/ 109 h 109"/>
                  <a:gd name="T2" fmla="*/ 7 w 294"/>
                  <a:gd name="T3" fmla="*/ 77 h 109"/>
                  <a:gd name="T4" fmla="*/ 0 w 294"/>
                  <a:gd name="T5" fmla="*/ 60 h 109"/>
                  <a:gd name="T6" fmla="*/ 7 w 294"/>
                  <a:gd name="T7" fmla="*/ 43 h 109"/>
                  <a:gd name="T8" fmla="*/ 24 w 294"/>
                  <a:gd name="T9" fmla="*/ 36 h 109"/>
                  <a:gd name="T10" fmla="*/ 271 w 294"/>
                  <a:gd name="T11" fmla="*/ 36 h 109"/>
                  <a:gd name="T12" fmla="*/ 284 w 294"/>
                  <a:gd name="T13" fmla="*/ 23 h 109"/>
                  <a:gd name="T14" fmla="*/ 271 w 294"/>
                  <a:gd name="T15" fmla="*/ 10 h 109"/>
                  <a:gd name="T16" fmla="*/ 248 w 294"/>
                  <a:gd name="T17" fmla="*/ 10 h 109"/>
                  <a:gd name="T18" fmla="*/ 248 w 294"/>
                  <a:gd name="T19" fmla="*/ 0 h 109"/>
                  <a:gd name="T20" fmla="*/ 271 w 294"/>
                  <a:gd name="T21" fmla="*/ 0 h 109"/>
                  <a:gd name="T22" fmla="*/ 294 w 294"/>
                  <a:gd name="T23" fmla="*/ 23 h 109"/>
                  <a:gd name="T24" fmla="*/ 271 w 294"/>
                  <a:gd name="T25" fmla="*/ 45 h 109"/>
                  <a:gd name="T26" fmla="*/ 24 w 294"/>
                  <a:gd name="T27" fmla="*/ 45 h 109"/>
                  <a:gd name="T28" fmla="*/ 14 w 294"/>
                  <a:gd name="T29" fmla="*/ 50 h 109"/>
                  <a:gd name="T30" fmla="*/ 10 w 294"/>
                  <a:gd name="T31" fmla="*/ 60 h 109"/>
                  <a:gd name="T32" fmla="*/ 14 w 294"/>
                  <a:gd name="T33" fmla="*/ 70 h 109"/>
                  <a:gd name="T34" fmla="*/ 14 w 294"/>
                  <a:gd name="T35" fmla="*/ 70 h 109"/>
                  <a:gd name="T36" fmla="*/ 47 w 294"/>
                  <a:gd name="T37" fmla="*/ 102 h 109"/>
                  <a:gd name="T38" fmla="*/ 40 w 294"/>
                  <a:gd name="T3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4" h="109">
                    <a:moveTo>
                      <a:pt x="40" y="109"/>
                    </a:moveTo>
                    <a:cubicBezTo>
                      <a:pt x="7" y="77"/>
                      <a:pt x="7" y="77"/>
                      <a:pt x="7" y="77"/>
                    </a:cubicBezTo>
                    <a:cubicBezTo>
                      <a:pt x="3" y="72"/>
                      <a:pt x="0" y="66"/>
                      <a:pt x="0" y="60"/>
                    </a:cubicBezTo>
                    <a:cubicBezTo>
                      <a:pt x="0" y="54"/>
                      <a:pt x="3" y="48"/>
                      <a:pt x="7" y="43"/>
                    </a:cubicBezTo>
                    <a:cubicBezTo>
                      <a:pt x="12" y="39"/>
                      <a:pt x="18" y="36"/>
                      <a:pt x="24" y="36"/>
                    </a:cubicBezTo>
                    <a:cubicBezTo>
                      <a:pt x="271" y="36"/>
                      <a:pt x="271" y="36"/>
                      <a:pt x="271" y="36"/>
                    </a:cubicBezTo>
                    <a:cubicBezTo>
                      <a:pt x="279" y="36"/>
                      <a:pt x="284" y="30"/>
                      <a:pt x="284" y="23"/>
                    </a:cubicBezTo>
                    <a:cubicBezTo>
                      <a:pt x="284" y="16"/>
                      <a:pt x="279" y="10"/>
                      <a:pt x="271" y="10"/>
                    </a:cubicBezTo>
                    <a:cubicBezTo>
                      <a:pt x="248" y="10"/>
                      <a:pt x="248" y="10"/>
                      <a:pt x="248" y="10"/>
                    </a:cubicBezTo>
                    <a:cubicBezTo>
                      <a:pt x="248" y="0"/>
                      <a:pt x="248" y="0"/>
                      <a:pt x="248" y="0"/>
                    </a:cubicBezTo>
                    <a:cubicBezTo>
                      <a:pt x="271" y="0"/>
                      <a:pt x="271" y="0"/>
                      <a:pt x="271" y="0"/>
                    </a:cubicBezTo>
                    <a:cubicBezTo>
                      <a:pt x="284" y="0"/>
                      <a:pt x="294" y="11"/>
                      <a:pt x="294" y="23"/>
                    </a:cubicBezTo>
                    <a:cubicBezTo>
                      <a:pt x="294" y="35"/>
                      <a:pt x="284" y="45"/>
                      <a:pt x="271" y="45"/>
                    </a:cubicBezTo>
                    <a:cubicBezTo>
                      <a:pt x="24" y="45"/>
                      <a:pt x="24" y="45"/>
                      <a:pt x="24" y="45"/>
                    </a:cubicBezTo>
                    <a:cubicBezTo>
                      <a:pt x="20" y="46"/>
                      <a:pt x="17" y="47"/>
                      <a:pt x="14" y="50"/>
                    </a:cubicBezTo>
                    <a:cubicBezTo>
                      <a:pt x="11" y="52"/>
                      <a:pt x="10" y="56"/>
                      <a:pt x="10" y="60"/>
                    </a:cubicBezTo>
                    <a:cubicBezTo>
                      <a:pt x="10" y="64"/>
                      <a:pt x="11" y="67"/>
                      <a:pt x="14" y="70"/>
                    </a:cubicBezTo>
                    <a:cubicBezTo>
                      <a:pt x="14" y="70"/>
                      <a:pt x="14" y="70"/>
                      <a:pt x="14" y="70"/>
                    </a:cubicBezTo>
                    <a:cubicBezTo>
                      <a:pt x="47" y="102"/>
                      <a:pt x="47" y="102"/>
                      <a:pt x="47" y="102"/>
                    </a:cubicBezTo>
                    <a:lnTo>
                      <a:pt x="40" y="109"/>
                    </a:lnTo>
                    <a:close/>
                  </a:path>
                </a:pathLst>
              </a:custGeom>
              <a:solidFill>
                <a:srgbClr val="0090B7"/>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8" name="Freeform 16"/>
              <p:cNvSpPr>
                <a:spLocks/>
              </p:cNvSpPr>
              <p:nvPr/>
            </p:nvSpPr>
            <p:spPr bwMode="auto">
              <a:xfrm>
                <a:off x="9365513" y="2192133"/>
                <a:ext cx="374126" cy="374126"/>
              </a:xfrm>
              <a:custGeom>
                <a:avLst/>
                <a:gdLst>
                  <a:gd name="T0" fmla="*/ 82 w 82"/>
                  <a:gd name="T1" fmla="*/ 65 h 82"/>
                  <a:gd name="T2" fmla="*/ 57 w 82"/>
                  <a:gd name="T3" fmla="*/ 41 h 82"/>
                  <a:gd name="T4" fmla="*/ 74 w 82"/>
                  <a:gd name="T5" fmla="*/ 24 h 82"/>
                  <a:gd name="T6" fmla="*/ 0 w 82"/>
                  <a:gd name="T7" fmla="*/ 0 h 82"/>
                  <a:gd name="T8" fmla="*/ 25 w 82"/>
                  <a:gd name="T9" fmla="*/ 73 h 82"/>
                  <a:gd name="T10" fmla="*/ 42 w 82"/>
                  <a:gd name="T11" fmla="*/ 56 h 82"/>
                  <a:gd name="T12" fmla="*/ 66 w 82"/>
                  <a:gd name="T13" fmla="*/ 82 h 82"/>
                  <a:gd name="T14" fmla="*/ 82 w 82"/>
                  <a:gd name="T15" fmla="*/ 65 h 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82">
                    <a:moveTo>
                      <a:pt x="82" y="65"/>
                    </a:moveTo>
                    <a:lnTo>
                      <a:pt x="57" y="41"/>
                    </a:lnTo>
                    <a:lnTo>
                      <a:pt x="74" y="24"/>
                    </a:lnTo>
                    <a:lnTo>
                      <a:pt x="0" y="0"/>
                    </a:lnTo>
                    <a:lnTo>
                      <a:pt x="25" y="73"/>
                    </a:lnTo>
                    <a:lnTo>
                      <a:pt x="42" y="56"/>
                    </a:lnTo>
                    <a:lnTo>
                      <a:pt x="66" y="82"/>
                    </a:lnTo>
                    <a:lnTo>
                      <a:pt x="82" y="65"/>
                    </a:lnTo>
                    <a:close/>
                  </a:path>
                </a:pathLst>
              </a:custGeom>
              <a:solidFill>
                <a:schemeClr val="bg1"/>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sp>
            <p:nvSpPr>
              <p:cNvPr id="15" name="Freeform 13"/>
              <p:cNvSpPr>
                <a:spLocks/>
              </p:cNvSpPr>
              <p:nvPr/>
            </p:nvSpPr>
            <p:spPr bwMode="auto">
              <a:xfrm>
                <a:off x="10357960" y="5270636"/>
                <a:ext cx="1515584" cy="1473369"/>
              </a:xfrm>
              <a:custGeom>
                <a:avLst/>
                <a:gdLst>
                  <a:gd name="T0" fmla="*/ 208 w 208"/>
                  <a:gd name="T1" fmla="*/ 97 h 207"/>
                  <a:gd name="T2" fmla="*/ 96 w 208"/>
                  <a:gd name="T3" fmla="*/ 207 h 207"/>
                  <a:gd name="T4" fmla="*/ 0 w 208"/>
                  <a:gd name="T5" fmla="*/ 112 h 207"/>
                  <a:gd name="T6" fmla="*/ 112 w 208"/>
                  <a:gd name="T7" fmla="*/ 0 h 207"/>
                  <a:gd name="T8" fmla="*/ 208 w 208"/>
                  <a:gd name="T9" fmla="*/ 97 h 207"/>
                </a:gdLst>
                <a:ahLst/>
                <a:cxnLst>
                  <a:cxn ang="0">
                    <a:pos x="T0" y="T1"/>
                  </a:cxn>
                  <a:cxn ang="0">
                    <a:pos x="T2" y="T3"/>
                  </a:cxn>
                  <a:cxn ang="0">
                    <a:pos x="T4" y="T5"/>
                  </a:cxn>
                  <a:cxn ang="0">
                    <a:pos x="T6" y="T7"/>
                  </a:cxn>
                  <a:cxn ang="0">
                    <a:pos x="T8" y="T9"/>
                  </a:cxn>
                </a:cxnLst>
                <a:rect l="0" t="0" r="r" b="b"/>
                <a:pathLst>
                  <a:path w="208" h="207">
                    <a:moveTo>
                      <a:pt x="208" y="97"/>
                    </a:moveTo>
                    <a:lnTo>
                      <a:pt x="96" y="207"/>
                    </a:lnTo>
                    <a:lnTo>
                      <a:pt x="0" y="112"/>
                    </a:lnTo>
                    <a:lnTo>
                      <a:pt x="112" y="0"/>
                    </a:lnTo>
                    <a:lnTo>
                      <a:pt x="208" y="97"/>
                    </a:lnTo>
                    <a:close/>
                  </a:path>
                </a:pathLst>
              </a:custGeom>
              <a:solidFill>
                <a:srgbClr val="C1E00A"/>
              </a:solidFill>
              <a:ln>
                <a:noFill/>
              </a:ln>
            </p:spPr>
            <p:txBody>
              <a:bodyPr vert="horz" wrap="square" lIns="93260" tIns="46630" rIns="93260" bIns="46630" numCol="1" anchor="t" anchorCtr="0" compatLnSpc="1">
                <a:prstTxWarp prst="textNoShape">
                  <a:avLst/>
                </a:prstTxWarp>
              </a:bodyPr>
              <a:lstStyle/>
              <a:p>
                <a:pPr marL="0" marR="0" lvl="0" indent="0" algn="l" defTabSz="932597" rtl="0" eaLnBrk="1" fontAlgn="auto" latinLnBrk="0" hangingPunct="1">
                  <a:lnSpc>
                    <a:spcPct val="100000"/>
                  </a:lnSpc>
                  <a:spcBef>
                    <a:spcPts val="0"/>
                  </a:spcBef>
                  <a:spcAft>
                    <a:spcPts val="0"/>
                  </a:spcAft>
                  <a:buClrTx/>
                  <a:buSzTx/>
                  <a:buFontTx/>
                  <a:buNone/>
                  <a:tabLst/>
                  <a:defRPr/>
                </a:pPr>
                <a:endParaRPr kumimoji="0" lang="en-US" sz="1836" b="0" i="0" u="none" strike="noStrike" kern="1200" cap="none" spc="0" normalizeH="0" baseline="0" noProof="0">
                  <a:ln>
                    <a:noFill/>
                  </a:ln>
                  <a:solidFill>
                    <a:srgbClr val="404040"/>
                  </a:solidFill>
                  <a:effectLst/>
                  <a:uLnTx/>
                  <a:uFillTx/>
                  <a:latin typeface="Segoe UI"/>
                  <a:ea typeface="+mn-ea"/>
                  <a:cs typeface="+mn-cs"/>
                </a:endParaRPr>
              </a:p>
            </p:txBody>
          </p:sp>
        </p:grpSp>
      </p:grpSp>
    </p:spTree>
    <p:extLst>
      <p:ext uri="{BB962C8B-B14F-4D97-AF65-F5344CB8AC3E}">
        <p14:creationId xmlns:p14="http://schemas.microsoft.com/office/powerpoint/2010/main" val="38937644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Freeform 210"/>
          <p:cNvSpPr/>
          <p:nvPr/>
        </p:nvSpPr>
        <p:spPr bwMode="auto">
          <a:xfrm>
            <a:off x="-19409" y="-4542"/>
            <a:ext cx="12476924" cy="7078135"/>
          </a:xfrm>
          <a:custGeom>
            <a:avLst/>
            <a:gdLst>
              <a:gd name="connsiteX0" fmla="*/ 483815 w 12476924"/>
              <a:gd name="connsiteY0" fmla="*/ 1220019 h 7078135"/>
              <a:gd name="connsiteX1" fmla="*/ 483815 w 12476924"/>
              <a:gd name="connsiteY1" fmla="*/ 6518143 h 7078135"/>
              <a:gd name="connsiteX2" fmla="*/ 11993109 w 12476924"/>
              <a:gd name="connsiteY2" fmla="*/ 6518143 h 7078135"/>
              <a:gd name="connsiteX3" fmla="*/ 11993109 w 12476924"/>
              <a:gd name="connsiteY3" fmla="*/ 1220019 h 7078135"/>
              <a:gd name="connsiteX4" fmla="*/ 0 w 12476924"/>
              <a:gd name="connsiteY4" fmla="*/ 0 h 7078135"/>
              <a:gd name="connsiteX5" fmla="*/ 12476923 w 12476924"/>
              <a:gd name="connsiteY5" fmla="*/ 0 h 7078135"/>
              <a:gd name="connsiteX6" fmla="*/ 12476923 w 12476924"/>
              <a:gd name="connsiteY6" fmla="*/ 1220019 h 7078135"/>
              <a:gd name="connsiteX7" fmla="*/ 12476922 w 12476924"/>
              <a:gd name="connsiteY7" fmla="*/ 1220019 h 7078135"/>
              <a:gd name="connsiteX8" fmla="*/ 12476922 w 12476924"/>
              <a:gd name="connsiteY8" fmla="*/ 6518143 h 7078135"/>
              <a:gd name="connsiteX9" fmla="*/ 12476924 w 12476924"/>
              <a:gd name="connsiteY9" fmla="*/ 6518143 h 7078135"/>
              <a:gd name="connsiteX10" fmla="*/ 12476924 w 12476924"/>
              <a:gd name="connsiteY10" fmla="*/ 7078135 h 7078135"/>
              <a:gd name="connsiteX11" fmla="*/ 2 w 12476924"/>
              <a:gd name="connsiteY11" fmla="*/ 7078135 h 7078135"/>
              <a:gd name="connsiteX12" fmla="*/ 2 w 12476924"/>
              <a:gd name="connsiteY12" fmla="*/ 6851694 h 7078135"/>
              <a:gd name="connsiteX13" fmla="*/ 2 w 12476924"/>
              <a:gd name="connsiteY13" fmla="*/ 6851694 h 7078135"/>
              <a:gd name="connsiteX14" fmla="*/ 2 w 12476924"/>
              <a:gd name="connsiteY14" fmla="*/ 1220019 h 7078135"/>
              <a:gd name="connsiteX15" fmla="*/ 0 w 12476924"/>
              <a:gd name="connsiteY15" fmla="*/ 1220019 h 707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476924" h="7078135">
                <a:moveTo>
                  <a:pt x="483815" y="1220019"/>
                </a:moveTo>
                <a:lnTo>
                  <a:pt x="483815" y="6518143"/>
                </a:lnTo>
                <a:lnTo>
                  <a:pt x="11993109" y="6518143"/>
                </a:lnTo>
                <a:lnTo>
                  <a:pt x="11993109" y="1220019"/>
                </a:lnTo>
                <a:close/>
                <a:moveTo>
                  <a:pt x="0" y="0"/>
                </a:moveTo>
                <a:lnTo>
                  <a:pt x="12476923" y="0"/>
                </a:lnTo>
                <a:lnTo>
                  <a:pt x="12476923" y="1220019"/>
                </a:lnTo>
                <a:lnTo>
                  <a:pt x="12476922" y="1220019"/>
                </a:lnTo>
                <a:lnTo>
                  <a:pt x="12476922" y="6518143"/>
                </a:lnTo>
                <a:lnTo>
                  <a:pt x="12476924" y="6518143"/>
                </a:lnTo>
                <a:lnTo>
                  <a:pt x="12476924" y="7078135"/>
                </a:lnTo>
                <a:lnTo>
                  <a:pt x="2" y="7078135"/>
                </a:lnTo>
                <a:lnTo>
                  <a:pt x="2" y="6851694"/>
                </a:lnTo>
                <a:lnTo>
                  <a:pt x="2" y="6851694"/>
                </a:lnTo>
                <a:lnTo>
                  <a:pt x="2" y="1220019"/>
                </a:lnTo>
                <a:lnTo>
                  <a:pt x="0" y="1220019"/>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06" tIns="89606" rIns="33607" bIns="33607" numCol="1" spcCol="0" rtlCol="0" fromWordArt="0" anchor="b" anchorCtr="0" forceAA="0" compatLnSpc="1">
            <a:prstTxWarp prst="textNoShape">
              <a:avLst/>
            </a:prstTxWarp>
            <a:noAutofit/>
          </a:bodyPr>
          <a:lstStyle/>
          <a:p>
            <a:pPr algn="ctr" defTabSz="913676">
              <a:defRPr/>
            </a:pPr>
            <a:endParaRPr lang="en-US" sz="783" dirty="0">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 name="Title 2"/>
          <p:cNvSpPr>
            <a:spLocks noGrp="1"/>
          </p:cNvSpPr>
          <p:nvPr>
            <p:ph type="title" idx="4294967295"/>
          </p:nvPr>
        </p:nvSpPr>
        <p:spPr/>
        <p:txBody>
          <a:bodyPr/>
          <a:lstStyle/>
          <a:p>
            <a:r>
              <a:rPr lang="en-US" dirty="0"/>
              <a:t>Engage</a:t>
            </a:r>
          </a:p>
        </p:txBody>
      </p:sp>
    </p:spTree>
    <p:extLst>
      <p:ext uri="{BB962C8B-B14F-4D97-AF65-F5344CB8AC3E}">
        <p14:creationId xmlns:p14="http://schemas.microsoft.com/office/powerpoint/2010/main" val="2947431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6151" t="22230" r="11963" b="28202"/>
          <a:stretch/>
        </p:blipFill>
        <p:spPr>
          <a:xfrm>
            <a:off x="1419872" y="1911811"/>
            <a:ext cx="9518073" cy="4114800"/>
          </a:xfrm>
          <a:prstGeom prst="rect">
            <a:avLst/>
          </a:prstGeom>
        </p:spPr>
      </p:pic>
      <p:sp>
        <p:nvSpPr>
          <p:cNvPr id="3" name="Title 3"/>
          <p:cNvSpPr txBox="1">
            <a:spLocks/>
          </p:cNvSpPr>
          <p:nvPr/>
        </p:nvSpPr>
        <p:spPr>
          <a:xfrm>
            <a:off x="679603" y="623425"/>
            <a:ext cx="4600320" cy="1195541"/>
          </a:xfrm>
          <a:prstGeom prst="rect">
            <a:avLst/>
          </a:prstGeom>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6600" dirty="0">
                <a:solidFill>
                  <a:schemeClr val="accent2"/>
                </a:solidFill>
                <a:latin typeface="Segoe UI Semibold" panose="020B0702040204020203" pitchFamily="34" charset="0"/>
                <a:cs typeface="Segoe UI Semibold" panose="020B0702040204020203" pitchFamily="34" charset="0"/>
              </a:rPr>
              <a:t>Thank You!</a:t>
            </a:r>
          </a:p>
        </p:txBody>
      </p:sp>
    </p:spTree>
    <p:extLst>
      <p:ext uri="{BB962C8B-B14F-4D97-AF65-F5344CB8AC3E}">
        <p14:creationId xmlns:p14="http://schemas.microsoft.com/office/powerpoint/2010/main" val="214051753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pt-PT" dirty="0"/>
              <a:t>Event Handling in SharePoint</a:t>
            </a:r>
            <a:endParaRPr lang="en-US" dirty="0"/>
          </a:p>
        </p:txBody>
      </p:sp>
      <p:sp>
        <p:nvSpPr>
          <p:cNvPr id="5"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2"/>
                </a:solidFill>
                <a:latin typeface="Segoe UI Black" panose="020B0A02040204020203" pitchFamily="34" charset="0"/>
                <a:ea typeface="Segoe UI Black" panose="020B0A02040204020203" pitchFamily="34" charset="0"/>
                <a:cs typeface="Segoe UI Black" panose="020B0A02040204020203" pitchFamily="34" charset="0"/>
              </a:rPr>
              <a:t>1</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Event Handling in SharePoint</a:t>
            </a:r>
          </a:p>
          <a:p>
            <a:endParaRPr lang="en-US" dirty="0"/>
          </a:p>
        </p:txBody>
      </p:sp>
      <p:grpSp>
        <p:nvGrpSpPr>
          <p:cNvPr id="35" name="Group 34"/>
          <p:cNvGrpSpPr/>
          <p:nvPr/>
        </p:nvGrpSpPr>
        <p:grpSpPr>
          <a:xfrm>
            <a:off x="450465" y="4813596"/>
            <a:ext cx="8722965" cy="687428"/>
            <a:chOff x="450465" y="4813596"/>
            <a:chExt cx="8722965" cy="687428"/>
          </a:xfrm>
        </p:grpSpPr>
        <p:cxnSp>
          <p:nvCxnSpPr>
            <p:cNvPr id="9" name="Straight Arrow Connector 8"/>
            <p:cNvCxnSpPr/>
            <p:nvPr/>
          </p:nvCxnSpPr>
          <p:spPr>
            <a:xfrm>
              <a:off x="533430" y="4931583"/>
              <a:ext cx="8640000" cy="0"/>
            </a:xfrm>
            <a:prstGeom prst="straightConnector1">
              <a:avLst/>
            </a:prstGeom>
            <a:ln w="28575">
              <a:solidFill>
                <a:schemeClr val="tx1">
                  <a:lumMod val="50000"/>
                  <a:lumOff val="50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0" name="Oval 9"/>
            <p:cNvSpPr/>
            <p:nvPr/>
          </p:nvSpPr>
          <p:spPr bwMode="auto">
            <a:xfrm>
              <a:off x="738359" y="4813596"/>
              <a:ext cx="235974" cy="235974"/>
            </a:xfrm>
            <a:prstGeom prst="ellipse">
              <a:avLst/>
            </a:prstGeom>
            <a:solidFill>
              <a:schemeClr val="tx1">
                <a:lumMod val="50000"/>
                <a:lumOff val="50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1" name="Oval 10"/>
            <p:cNvSpPr/>
            <p:nvPr/>
          </p:nvSpPr>
          <p:spPr bwMode="auto">
            <a:xfrm>
              <a:off x="2898359" y="4813596"/>
              <a:ext cx="235974" cy="235974"/>
            </a:xfrm>
            <a:prstGeom prst="ellipse">
              <a:avLst/>
            </a:prstGeom>
            <a:solidFill>
              <a:schemeClr val="tx1">
                <a:lumMod val="50000"/>
                <a:lumOff val="50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2" name="Oval 11"/>
            <p:cNvSpPr/>
            <p:nvPr/>
          </p:nvSpPr>
          <p:spPr bwMode="auto">
            <a:xfrm>
              <a:off x="4518359" y="4813596"/>
              <a:ext cx="235974" cy="235974"/>
            </a:xfrm>
            <a:prstGeom prst="ellipse">
              <a:avLst/>
            </a:prstGeom>
            <a:solidFill>
              <a:schemeClr val="tx1">
                <a:lumMod val="50000"/>
                <a:lumOff val="50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3" name="Oval 12"/>
            <p:cNvSpPr/>
            <p:nvPr/>
          </p:nvSpPr>
          <p:spPr bwMode="auto">
            <a:xfrm>
              <a:off x="6138359" y="4813596"/>
              <a:ext cx="235974" cy="235974"/>
            </a:xfrm>
            <a:prstGeom prst="ellipse">
              <a:avLst/>
            </a:prstGeom>
            <a:solidFill>
              <a:schemeClr val="tx1">
                <a:lumMod val="50000"/>
                <a:lumOff val="50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 name="Oval 13"/>
            <p:cNvSpPr/>
            <p:nvPr/>
          </p:nvSpPr>
          <p:spPr bwMode="auto">
            <a:xfrm>
              <a:off x="7758359" y="4813596"/>
              <a:ext cx="235974" cy="235974"/>
            </a:xfrm>
            <a:prstGeom prst="ellipse">
              <a:avLst/>
            </a:prstGeom>
            <a:solidFill>
              <a:schemeClr val="tx1">
                <a:lumMod val="50000"/>
                <a:lumOff val="50000"/>
              </a:schemeClr>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rot="0" spcFirstLastPara="0" vertOverflow="overflow" horzOverflow="overflow" vert="horz" wrap="square" lIns="0" tIns="46637" rIns="0" bIns="46637"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8" name="TextBox 17"/>
            <p:cNvSpPr txBox="1"/>
            <p:nvPr/>
          </p:nvSpPr>
          <p:spPr>
            <a:xfrm>
              <a:off x="450465" y="4983959"/>
              <a:ext cx="811761" cy="517065"/>
            </a:xfrm>
            <a:prstGeom prst="rect">
              <a:avLst/>
            </a:prstGeom>
            <a:noFill/>
          </p:spPr>
          <p:txBody>
            <a:bodyPr wrap="none" lIns="182880" tIns="146304" rIns="182880" bIns="146304" rtlCol="0">
              <a:spAutoFit/>
            </a:bodyPr>
            <a:lstStyle/>
            <a:p>
              <a:pPr>
                <a:lnSpc>
                  <a:spcPct val="90000"/>
                </a:lnSpc>
                <a:spcAft>
                  <a:spcPts val="600"/>
                </a:spcAft>
              </a:pPr>
              <a:r>
                <a:rPr lang="pt-PT" sz="1600" dirty="0">
                  <a:solidFill>
                    <a:schemeClr val="tx1">
                      <a:lumMod val="75000"/>
                      <a:lumOff val="25000"/>
                    </a:schemeClr>
                  </a:solidFill>
                </a:rPr>
                <a:t>2003</a:t>
              </a:r>
              <a:endParaRPr lang="en-US" sz="1600" dirty="0" err="1">
                <a:solidFill>
                  <a:schemeClr val="tx1">
                    <a:lumMod val="75000"/>
                    <a:lumOff val="25000"/>
                  </a:schemeClr>
                </a:solidFill>
              </a:endParaRPr>
            </a:p>
          </p:txBody>
        </p:sp>
        <p:sp>
          <p:nvSpPr>
            <p:cNvPr id="19" name="TextBox 18"/>
            <p:cNvSpPr txBox="1"/>
            <p:nvPr/>
          </p:nvSpPr>
          <p:spPr>
            <a:xfrm>
              <a:off x="2610465" y="4983959"/>
              <a:ext cx="811761" cy="517065"/>
            </a:xfrm>
            <a:prstGeom prst="rect">
              <a:avLst/>
            </a:prstGeom>
            <a:noFill/>
          </p:spPr>
          <p:txBody>
            <a:bodyPr wrap="none" lIns="182880" tIns="146304" rIns="182880" bIns="146304" rtlCol="0">
              <a:spAutoFit/>
            </a:bodyPr>
            <a:lstStyle/>
            <a:p>
              <a:pPr>
                <a:lnSpc>
                  <a:spcPct val="90000"/>
                </a:lnSpc>
                <a:spcAft>
                  <a:spcPts val="600"/>
                </a:spcAft>
              </a:pPr>
              <a:r>
                <a:rPr lang="pt-PT" sz="1600" dirty="0">
                  <a:solidFill>
                    <a:schemeClr val="tx1">
                      <a:lumMod val="75000"/>
                      <a:lumOff val="25000"/>
                    </a:schemeClr>
                  </a:solidFill>
                </a:rPr>
                <a:t>2007</a:t>
              </a:r>
              <a:endParaRPr lang="en-US" sz="1600" dirty="0" err="1">
                <a:solidFill>
                  <a:schemeClr val="tx1">
                    <a:lumMod val="75000"/>
                    <a:lumOff val="25000"/>
                  </a:schemeClr>
                </a:solidFill>
              </a:endParaRPr>
            </a:p>
          </p:txBody>
        </p:sp>
        <p:sp>
          <p:nvSpPr>
            <p:cNvPr id="20" name="TextBox 19"/>
            <p:cNvSpPr txBox="1"/>
            <p:nvPr/>
          </p:nvSpPr>
          <p:spPr>
            <a:xfrm>
              <a:off x="4230465" y="4983959"/>
              <a:ext cx="811761" cy="517065"/>
            </a:xfrm>
            <a:prstGeom prst="rect">
              <a:avLst/>
            </a:prstGeom>
            <a:noFill/>
          </p:spPr>
          <p:txBody>
            <a:bodyPr wrap="none" lIns="182880" tIns="146304" rIns="182880" bIns="146304" rtlCol="0">
              <a:spAutoFit/>
            </a:bodyPr>
            <a:lstStyle/>
            <a:p>
              <a:pPr>
                <a:lnSpc>
                  <a:spcPct val="90000"/>
                </a:lnSpc>
                <a:spcAft>
                  <a:spcPts val="600"/>
                </a:spcAft>
              </a:pPr>
              <a:r>
                <a:rPr lang="pt-PT" sz="1600" dirty="0">
                  <a:solidFill>
                    <a:schemeClr val="tx1">
                      <a:lumMod val="75000"/>
                      <a:lumOff val="25000"/>
                    </a:schemeClr>
                  </a:solidFill>
                </a:rPr>
                <a:t>2010</a:t>
              </a:r>
              <a:endParaRPr lang="en-US" sz="1600" dirty="0" err="1">
                <a:solidFill>
                  <a:schemeClr val="tx1">
                    <a:lumMod val="75000"/>
                    <a:lumOff val="25000"/>
                  </a:schemeClr>
                </a:solidFill>
              </a:endParaRPr>
            </a:p>
          </p:txBody>
        </p:sp>
        <p:sp>
          <p:nvSpPr>
            <p:cNvPr id="21" name="TextBox 20"/>
            <p:cNvSpPr txBox="1"/>
            <p:nvPr/>
          </p:nvSpPr>
          <p:spPr>
            <a:xfrm>
              <a:off x="5847765" y="4983959"/>
              <a:ext cx="811761" cy="517065"/>
            </a:xfrm>
            <a:prstGeom prst="rect">
              <a:avLst/>
            </a:prstGeom>
            <a:noFill/>
          </p:spPr>
          <p:txBody>
            <a:bodyPr wrap="none" lIns="182880" tIns="146304" rIns="182880" bIns="146304" rtlCol="0">
              <a:spAutoFit/>
            </a:bodyPr>
            <a:lstStyle/>
            <a:p>
              <a:pPr>
                <a:lnSpc>
                  <a:spcPct val="90000"/>
                </a:lnSpc>
                <a:spcAft>
                  <a:spcPts val="600"/>
                </a:spcAft>
              </a:pPr>
              <a:r>
                <a:rPr lang="pt-PT" sz="1600" dirty="0">
                  <a:solidFill>
                    <a:schemeClr val="tx1">
                      <a:lumMod val="75000"/>
                      <a:lumOff val="25000"/>
                    </a:schemeClr>
                  </a:solidFill>
                </a:rPr>
                <a:t>2013</a:t>
              </a:r>
              <a:endParaRPr lang="en-US" sz="1600" dirty="0" err="1">
                <a:solidFill>
                  <a:schemeClr val="tx1">
                    <a:lumMod val="75000"/>
                    <a:lumOff val="25000"/>
                  </a:schemeClr>
                </a:solidFill>
              </a:endParaRPr>
            </a:p>
          </p:txBody>
        </p:sp>
        <p:sp>
          <p:nvSpPr>
            <p:cNvPr id="22" name="TextBox 21"/>
            <p:cNvSpPr txBox="1"/>
            <p:nvPr/>
          </p:nvSpPr>
          <p:spPr>
            <a:xfrm>
              <a:off x="7470465" y="4983959"/>
              <a:ext cx="811761" cy="517065"/>
            </a:xfrm>
            <a:prstGeom prst="rect">
              <a:avLst/>
            </a:prstGeom>
            <a:noFill/>
          </p:spPr>
          <p:txBody>
            <a:bodyPr wrap="none" lIns="182880" tIns="146304" rIns="182880" bIns="146304" rtlCol="0">
              <a:spAutoFit/>
            </a:bodyPr>
            <a:lstStyle/>
            <a:p>
              <a:pPr>
                <a:lnSpc>
                  <a:spcPct val="90000"/>
                </a:lnSpc>
                <a:spcAft>
                  <a:spcPts val="600"/>
                </a:spcAft>
              </a:pPr>
              <a:r>
                <a:rPr lang="pt-PT" sz="1600" dirty="0">
                  <a:solidFill>
                    <a:schemeClr val="tx1">
                      <a:lumMod val="75000"/>
                      <a:lumOff val="25000"/>
                    </a:schemeClr>
                  </a:solidFill>
                </a:rPr>
                <a:t>2016</a:t>
              </a:r>
              <a:endParaRPr lang="en-US" sz="1600" dirty="0" err="1">
                <a:solidFill>
                  <a:schemeClr val="tx1">
                    <a:lumMod val="75000"/>
                    <a:lumOff val="25000"/>
                  </a:schemeClr>
                </a:solidFill>
              </a:endParaRPr>
            </a:p>
          </p:txBody>
        </p:sp>
      </p:grpSp>
      <p:grpSp>
        <p:nvGrpSpPr>
          <p:cNvPr id="27" name="Group 26"/>
          <p:cNvGrpSpPr/>
          <p:nvPr/>
        </p:nvGrpSpPr>
        <p:grpSpPr>
          <a:xfrm>
            <a:off x="846359" y="4280603"/>
            <a:ext cx="7557454" cy="360000"/>
            <a:chOff x="1188000" y="5034223"/>
            <a:chExt cx="7557454" cy="360000"/>
          </a:xfrm>
        </p:grpSpPr>
        <p:sp>
          <p:nvSpPr>
            <p:cNvPr id="23" name="Rectangle 22"/>
            <p:cNvSpPr/>
            <p:nvPr/>
          </p:nvSpPr>
          <p:spPr bwMode="auto">
            <a:xfrm>
              <a:off x="1188000" y="5034223"/>
              <a:ext cx="5400000" cy="360000"/>
            </a:xfrm>
            <a:prstGeom prst="rect">
              <a:avLst/>
            </a:prstGeom>
            <a:solidFill>
              <a:schemeClr val="accent6"/>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4" name="Rectangle 23"/>
            <p:cNvSpPr/>
            <p:nvPr/>
          </p:nvSpPr>
          <p:spPr bwMode="auto">
            <a:xfrm>
              <a:off x="6585454" y="5034223"/>
              <a:ext cx="2160000" cy="360000"/>
            </a:xfrm>
            <a:prstGeom prst="rect">
              <a:avLst/>
            </a:prstGeom>
            <a:gradFill flip="none" rotWithShape="1">
              <a:gsLst>
                <a:gs pos="0">
                  <a:schemeClr val="accent6"/>
                </a:gs>
                <a:gs pos="50000">
                  <a:schemeClr val="accent6">
                    <a:lumMod val="60000"/>
                    <a:lumOff val="40000"/>
                  </a:schemeClr>
                </a:gs>
                <a:gs pos="100000">
                  <a:schemeClr val="bg1"/>
                </a:gs>
              </a:gsLst>
              <a:lin ang="0" scaled="1"/>
              <a:tileRect/>
            </a:gra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
        <p:nvSpPr>
          <p:cNvPr id="28" name="TextBox 27"/>
          <p:cNvSpPr txBox="1"/>
          <p:nvPr/>
        </p:nvSpPr>
        <p:spPr>
          <a:xfrm>
            <a:off x="9173430" y="4202070"/>
            <a:ext cx="2855846" cy="517065"/>
          </a:xfrm>
          <a:prstGeom prst="rect">
            <a:avLst/>
          </a:prstGeom>
          <a:noFill/>
        </p:spPr>
        <p:txBody>
          <a:bodyPr wrap="none" lIns="182880" tIns="146304" rIns="182880" bIns="146304" rtlCol="0">
            <a:spAutoFit/>
          </a:bodyPr>
          <a:lstStyle/>
          <a:p>
            <a:pPr>
              <a:lnSpc>
                <a:spcPct val="90000"/>
              </a:lnSpc>
              <a:spcAft>
                <a:spcPts val="600"/>
              </a:spcAft>
            </a:pPr>
            <a:r>
              <a:rPr lang="pt-PT" sz="1600" dirty="0">
                <a:solidFill>
                  <a:schemeClr val="tx1">
                    <a:lumMod val="75000"/>
                    <a:lumOff val="25000"/>
                  </a:schemeClr>
                </a:solidFill>
              </a:rPr>
              <a:t>Server-Side Event Receivers</a:t>
            </a:r>
            <a:endParaRPr lang="en-US" sz="1600" dirty="0" err="1">
              <a:solidFill>
                <a:schemeClr val="tx1">
                  <a:lumMod val="75000"/>
                  <a:lumOff val="25000"/>
                </a:schemeClr>
              </a:solidFill>
            </a:endParaRPr>
          </a:p>
        </p:txBody>
      </p:sp>
      <p:sp>
        <p:nvSpPr>
          <p:cNvPr id="29" name="TextBox 28"/>
          <p:cNvSpPr txBox="1"/>
          <p:nvPr/>
        </p:nvSpPr>
        <p:spPr>
          <a:xfrm>
            <a:off x="9173430" y="3669077"/>
            <a:ext cx="2511329" cy="517065"/>
          </a:xfrm>
          <a:prstGeom prst="rect">
            <a:avLst/>
          </a:prstGeom>
          <a:noFill/>
        </p:spPr>
        <p:txBody>
          <a:bodyPr wrap="none" lIns="182880" tIns="146304" rIns="182880" bIns="146304" rtlCol="0">
            <a:spAutoFit/>
          </a:bodyPr>
          <a:lstStyle/>
          <a:p>
            <a:pPr>
              <a:lnSpc>
                <a:spcPct val="90000"/>
              </a:lnSpc>
              <a:spcAft>
                <a:spcPts val="600"/>
              </a:spcAft>
            </a:pPr>
            <a:r>
              <a:rPr lang="pt-PT" sz="1600" dirty="0">
                <a:solidFill>
                  <a:schemeClr val="tx1">
                    <a:lumMod val="75000"/>
                    <a:lumOff val="25000"/>
                  </a:schemeClr>
                </a:solidFill>
              </a:rPr>
              <a:t>Remote Event Receivers</a:t>
            </a:r>
            <a:endParaRPr lang="en-US" sz="1600" dirty="0" err="1">
              <a:solidFill>
                <a:schemeClr val="tx1">
                  <a:lumMod val="75000"/>
                  <a:lumOff val="25000"/>
                </a:schemeClr>
              </a:solidFill>
            </a:endParaRPr>
          </a:p>
        </p:txBody>
      </p:sp>
      <p:sp>
        <p:nvSpPr>
          <p:cNvPr id="30" name="TextBox 29"/>
          <p:cNvSpPr txBox="1"/>
          <p:nvPr/>
        </p:nvSpPr>
        <p:spPr>
          <a:xfrm>
            <a:off x="9173430" y="3136084"/>
            <a:ext cx="2353016" cy="517065"/>
          </a:xfrm>
          <a:prstGeom prst="rect">
            <a:avLst/>
          </a:prstGeom>
          <a:noFill/>
        </p:spPr>
        <p:txBody>
          <a:bodyPr wrap="none" lIns="182880" tIns="146304" rIns="182880" bIns="146304" rtlCol="0">
            <a:spAutoFit/>
          </a:bodyPr>
          <a:lstStyle/>
          <a:p>
            <a:pPr>
              <a:lnSpc>
                <a:spcPct val="90000"/>
              </a:lnSpc>
              <a:spcAft>
                <a:spcPts val="600"/>
              </a:spcAft>
            </a:pPr>
            <a:r>
              <a:rPr lang="pt-PT" sz="1600" dirty="0">
                <a:solidFill>
                  <a:schemeClr val="tx1">
                    <a:lumMod val="75000"/>
                    <a:lumOff val="25000"/>
                  </a:schemeClr>
                </a:solidFill>
              </a:rPr>
              <a:t>SharePoint Webhooks</a:t>
            </a:r>
            <a:endParaRPr lang="en-US" sz="1600" dirty="0" err="1">
              <a:solidFill>
                <a:schemeClr val="tx1">
                  <a:lumMod val="75000"/>
                  <a:lumOff val="25000"/>
                </a:schemeClr>
              </a:solidFill>
            </a:endParaRPr>
          </a:p>
        </p:txBody>
      </p:sp>
      <p:grpSp>
        <p:nvGrpSpPr>
          <p:cNvPr id="36" name="Group 35"/>
          <p:cNvGrpSpPr/>
          <p:nvPr/>
        </p:nvGrpSpPr>
        <p:grpSpPr>
          <a:xfrm>
            <a:off x="8406000" y="3214617"/>
            <a:ext cx="648359" cy="360000"/>
            <a:chOff x="8406000" y="3214617"/>
            <a:chExt cx="648359" cy="360000"/>
          </a:xfrm>
        </p:grpSpPr>
        <p:sp>
          <p:nvSpPr>
            <p:cNvPr id="26" name="Rectangle 25"/>
            <p:cNvSpPr/>
            <p:nvPr/>
          </p:nvSpPr>
          <p:spPr bwMode="auto">
            <a:xfrm>
              <a:off x="8406000" y="3214617"/>
              <a:ext cx="540000" cy="360000"/>
            </a:xfrm>
            <a:prstGeom prst="rect">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31" name="Isosceles Triangle 30"/>
            <p:cNvSpPr/>
            <p:nvPr/>
          </p:nvSpPr>
          <p:spPr bwMode="auto">
            <a:xfrm rot="5400000">
              <a:off x="8820359" y="3340617"/>
              <a:ext cx="360000" cy="108000"/>
            </a:xfrm>
            <a:prstGeom prst="triangle">
              <a:avLst/>
            </a:prstGeom>
            <a:solidFill>
              <a:schemeClr val="accent3"/>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grpSp>
        <p:nvGrpSpPr>
          <p:cNvPr id="33" name="Group 32"/>
          <p:cNvGrpSpPr/>
          <p:nvPr/>
        </p:nvGrpSpPr>
        <p:grpSpPr>
          <a:xfrm>
            <a:off x="6246359" y="3744797"/>
            <a:ext cx="2808000" cy="362813"/>
            <a:chOff x="6246359" y="3744797"/>
            <a:chExt cx="2808000" cy="362813"/>
          </a:xfrm>
        </p:grpSpPr>
        <p:sp>
          <p:nvSpPr>
            <p:cNvPr id="25" name="Rectangle 24"/>
            <p:cNvSpPr/>
            <p:nvPr/>
          </p:nvSpPr>
          <p:spPr bwMode="auto">
            <a:xfrm>
              <a:off x="6246359" y="3747610"/>
              <a:ext cx="2700000" cy="360000"/>
            </a:xfrm>
            <a:prstGeom prst="rect">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32" name="Isosceles Triangle 31"/>
            <p:cNvSpPr/>
            <p:nvPr/>
          </p:nvSpPr>
          <p:spPr bwMode="auto">
            <a:xfrm rot="5400000">
              <a:off x="8820359" y="3870797"/>
              <a:ext cx="360000" cy="108000"/>
            </a:xfrm>
            <a:prstGeom prst="triangle">
              <a:avLst/>
            </a:prstGeom>
            <a:solidFill>
              <a:schemeClr val="accent4"/>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3578759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500"/>
                                        <p:tgtEl>
                                          <p:spTgt spid="27"/>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28"/>
                                        </p:tgtEl>
                                        <p:attrNameLst>
                                          <p:attrName>style.visibility</p:attrName>
                                        </p:attrNameLst>
                                      </p:cBhvr>
                                      <p:to>
                                        <p:strVal val="visible"/>
                                      </p:to>
                                    </p:set>
                                    <p:animEffect transition="in" filter="fade">
                                      <p:cBhvr>
                                        <p:cTn id="16" dur="500"/>
                                        <p:tgtEl>
                                          <p:spTgt spid="2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fade">
                                      <p:cBhvr>
                                        <p:cTn id="21" dur="500"/>
                                        <p:tgtEl>
                                          <p:spTgt spid="33"/>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500"/>
                                        <p:tgtEl>
                                          <p:spTgt spid="2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fade">
                                      <p:cBhvr>
                                        <p:cTn id="30" dur="500"/>
                                        <p:tgtEl>
                                          <p:spTgt spid="36"/>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fade">
                                      <p:cBhvr>
                                        <p:cTn id="3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a:xfrm>
            <a:off x="2103437" y="2353883"/>
            <a:ext cx="7691011" cy="738664"/>
          </a:xfrm>
        </p:spPr>
        <p:txBody>
          <a:bodyPr/>
          <a:lstStyle/>
          <a:p>
            <a:r>
              <a:rPr lang="en-US" dirty="0"/>
              <a:t>Event Receivers</a:t>
            </a:r>
          </a:p>
        </p:txBody>
      </p:sp>
      <p:sp>
        <p:nvSpPr>
          <p:cNvPr id="3" name="Text Placeholder 2"/>
          <p:cNvSpPr>
            <a:spLocks noGrp="1"/>
          </p:cNvSpPr>
          <p:nvPr>
            <p:ph type="body" sz="quarter" idx="12"/>
          </p:nvPr>
        </p:nvSpPr>
        <p:spPr/>
        <p:txBody>
          <a:bodyPr/>
          <a:lstStyle/>
          <a:p>
            <a:r>
              <a:rPr lang="en-US" dirty="0"/>
              <a:t>2</a:t>
            </a:r>
          </a:p>
        </p:txBody>
      </p:sp>
    </p:spTree>
    <p:extLst>
      <p:ext uri="{BB962C8B-B14F-4D97-AF65-F5344CB8AC3E}">
        <p14:creationId xmlns:p14="http://schemas.microsoft.com/office/powerpoint/2010/main" val="1481381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3619452"/>
          </a:xfrm>
        </p:spPr>
        <p:txBody>
          <a:bodyPr/>
          <a:lstStyle/>
          <a:p>
            <a:r>
              <a:rPr lang="pt-PT" dirty="0"/>
              <a:t>Server-side event handling</a:t>
            </a:r>
          </a:p>
          <a:p>
            <a:r>
              <a:rPr lang="pt-PT" dirty="0"/>
              <a:t>Implemented using an event receiver class</a:t>
            </a:r>
          </a:p>
          <a:p>
            <a:r>
              <a:rPr lang="pt-PT" dirty="0"/>
              <a:t>Registration requires referencing of the event receiver class</a:t>
            </a:r>
          </a:p>
          <a:p>
            <a:r>
              <a:rPr lang="pt-PT" dirty="0"/>
              <a:t>Event receivers are deployed by SharePoint solution in a .NET assembly</a:t>
            </a:r>
          </a:p>
          <a:p>
            <a:r>
              <a:rPr lang="pt-PT" dirty="0"/>
              <a:t>Loaded into SharePoint worker process</a:t>
            </a:r>
            <a:endParaRPr lang="en-US" dirty="0"/>
          </a:p>
        </p:txBody>
      </p:sp>
      <p:sp>
        <p:nvSpPr>
          <p:cNvPr id="9" name="Title 8"/>
          <p:cNvSpPr>
            <a:spLocks noGrp="1"/>
          </p:cNvSpPr>
          <p:nvPr>
            <p:ph type="title"/>
          </p:nvPr>
        </p:nvSpPr>
        <p:spPr/>
        <p:txBody>
          <a:bodyPr/>
          <a:lstStyle/>
          <a:p>
            <a:r>
              <a:rPr lang="pt-PT" dirty="0"/>
              <a:t>Overview</a:t>
            </a:r>
            <a:endParaRPr lang="en-US" dirty="0"/>
          </a:p>
        </p:txBody>
      </p:sp>
      <p:sp>
        <p:nvSpPr>
          <p:cNvPr id="14"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Event Receivers</a:t>
            </a:r>
          </a:p>
          <a:p>
            <a:endParaRPr lang="en-US" dirty="0"/>
          </a:p>
        </p:txBody>
      </p:sp>
    </p:spTree>
    <p:extLst>
      <p:ext uri="{BB962C8B-B14F-4D97-AF65-F5344CB8AC3E}">
        <p14:creationId xmlns:p14="http://schemas.microsoft.com/office/powerpoint/2010/main" val="59298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p:cNvSpPr>
            <a:spLocks noGrp="1"/>
          </p:cNvSpPr>
          <p:nvPr>
            <p:ph type="body" sz="quarter" idx="10"/>
          </p:nvPr>
        </p:nvSpPr>
        <p:spPr>
          <a:xfrm>
            <a:off x="274638" y="1212850"/>
            <a:ext cx="11887200" cy="4296561"/>
          </a:xfrm>
        </p:spPr>
        <p:txBody>
          <a:bodyPr/>
          <a:lstStyle/>
          <a:p>
            <a:r>
              <a:rPr lang="pt-PT" dirty="0"/>
              <a:t>Executed before data is committed to the Content DB</a:t>
            </a:r>
          </a:p>
          <a:p>
            <a:r>
              <a:rPr lang="pt-PT" dirty="0"/>
              <a:t>Opportunity for pre-processing like validations</a:t>
            </a:r>
          </a:p>
          <a:p>
            <a:r>
              <a:rPr lang="pt-PT" dirty="0"/>
              <a:t>Opportunity to cancel the event</a:t>
            </a:r>
          </a:p>
          <a:p>
            <a:r>
              <a:rPr lang="pt-PT" dirty="0"/>
              <a:t>Run in the same process and thread that triggered the event</a:t>
            </a:r>
          </a:p>
          <a:p>
            <a:r>
              <a:rPr lang="pt-PT" dirty="0"/>
              <a:t>Block the execution of the current thread</a:t>
            </a:r>
          </a:p>
          <a:p>
            <a:pPr lvl="1"/>
            <a:r>
              <a:rPr lang="pt-PT" dirty="0"/>
              <a:t>UI will be held up</a:t>
            </a:r>
          </a:p>
          <a:p>
            <a:pPr lvl="1"/>
            <a:r>
              <a:rPr lang="pt-PT" dirty="0"/>
              <a:t>Avoid complex time-consuming processing logic</a:t>
            </a:r>
          </a:p>
        </p:txBody>
      </p:sp>
      <p:sp>
        <p:nvSpPr>
          <p:cNvPr id="9" name="Title 8"/>
          <p:cNvSpPr>
            <a:spLocks noGrp="1"/>
          </p:cNvSpPr>
          <p:nvPr>
            <p:ph type="title"/>
          </p:nvPr>
        </p:nvSpPr>
        <p:spPr/>
        <p:txBody>
          <a:bodyPr/>
          <a:lstStyle/>
          <a:p>
            <a:r>
              <a:rPr lang="pt-PT" dirty="0"/>
              <a:t>Synchronous Events (-ing)</a:t>
            </a:r>
            <a:endParaRPr lang="en-US" dirty="0"/>
          </a:p>
        </p:txBody>
      </p:sp>
      <p:sp>
        <p:nvSpPr>
          <p:cNvPr id="14" name="Footer Placeholder 3"/>
          <p:cNvSpPr>
            <a:spLocks noGrp="1"/>
          </p:cNvSpPr>
          <p:nvPr>
            <p:ph type="ftr" sz="quarter" idx="11"/>
          </p:nvPr>
        </p:nvSpPr>
        <p:spPr>
          <a:xfrm>
            <a:off x="7964488" y="295272"/>
            <a:ext cx="4197350" cy="371475"/>
          </a:xfrm>
        </p:spPr>
        <p:txBody>
          <a:bodyPr/>
          <a:lstStyle/>
          <a:p>
            <a:pPr>
              <a:defRPr/>
            </a:pPr>
            <a:r>
              <a:rPr lang="en-US" sz="1400" dirty="0">
                <a:solidFill>
                  <a:schemeClr val="accent6"/>
                </a:solidFill>
                <a:latin typeface="Segoe UI Black" panose="020B0A02040204020203" pitchFamily="34" charset="0"/>
                <a:ea typeface="Segoe UI Black" panose="020B0A02040204020203" pitchFamily="34" charset="0"/>
                <a:cs typeface="Segoe UI Black" panose="020B0A02040204020203" pitchFamily="34" charset="0"/>
              </a:rPr>
              <a:t>2</a:t>
            </a:r>
            <a:r>
              <a:rPr lang="en-US" sz="1400" dirty="0">
                <a:solidFill>
                  <a:sysClr val="windowText" lastClr="000000"/>
                </a:solidFill>
                <a:latin typeface="Segoe UI Black" panose="020B0A02040204020203" pitchFamily="34" charset="0"/>
                <a:ea typeface="Segoe UI Black" panose="020B0A02040204020203" pitchFamily="34" charset="0"/>
                <a:cs typeface="Segoe UI Black" panose="020B0A02040204020203" pitchFamily="34" charset="0"/>
              </a:rPr>
              <a:t> </a:t>
            </a:r>
            <a:r>
              <a:rPr lang="en-US" sz="1400" dirty="0">
                <a:gradFill>
                  <a:gsLst>
                    <a:gs pos="8367">
                      <a:srgbClr val="000000"/>
                    </a:gs>
                    <a:gs pos="31000">
                      <a:srgbClr val="000000"/>
                    </a:gs>
                  </a:gsLst>
                  <a:lin ang="5400000" scaled="0"/>
                </a:gradFill>
              </a:rPr>
              <a:t>Event Receivers</a:t>
            </a:r>
          </a:p>
          <a:p>
            <a:endParaRPr lang="en-US" dirty="0"/>
          </a:p>
        </p:txBody>
      </p:sp>
    </p:spTree>
    <p:extLst>
      <p:ext uri="{BB962C8B-B14F-4D97-AF65-F5344CB8AC3E}">
        <p14:creationId xmlns:p14="http://schemas.microsoft.com/office/powerpoint/2010/main" val="4173454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6-30540_Office_365_CloudRoadShow">
  <a:themeElements>
    <a:clrScheme name="Custom 3">
      <a:dk1>
        <a:srgbClr val="000000"/>
      </a:dk1>
      <a:lt1>
        <a:srgbClr val="FFFFFF"/>
      </a:lt1>
      <a:dk2>
        <a:srgbClr val="D83B01"/>
      </a:dk2>
      <a:lt2>
        <a:srgbClr val="797A7D"/>
      </a:lt2>
      <a:accent1>
        <a:srgbClr val="D83B01"/>
      </a:accent1>
      <a:accent2>
        <a:srgbClr val="0078D7"/>
      </a:accent2>
      <a:accent3>
        <a:srgbClr val="FF8C00"/>
      </a:accent3>
      <a:accent4>
        <a:srgbClr val="107C10"/>
      </a:accent4>
      <a:accent5>
        <a:srgbClr val="00188F"/>
      </a:accent5>
      <a:accent6>
        <a:srgbClr val="5C2D91"/>
      </a:accent6>
      <a:hlink>
        <a:srgbClr val="FF8C00"/>
      </a:hlink>
      <a:folHlink>
        <a:srgbClr val="FF8C0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2">
            <a:shade val="50000"/>
          </a:schemeClr>
        </a:lnRef>
        <a:fillRef idx="1">
          <a:schemeClr val="accent2"/>
        </a:fillRef>
        <a:effectRef idx="0">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_365_CloudRoadShow_TEMPLATE.potx" id="{F641FFA9-60F5-425A-951B-2A09A356B4B6}" vid="{860243B6-CAC4-416C-B01D-AF95AE15F3D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B0BB5962AB3C45A9A1CE1EC4C4F647" ma:contentTypeVersion="1" ma:contentTypeDescription="Create a new document." ma:contentTypeScope="" ma:versionID="39dd6e28de13981fc99600d481b1de5c">
  <xsd:schema xmlns:xsd="http://www.w3.org/2001/XMLSchema" xmlns:xs="http://www.w3.org/2001/XMLSchema" xmlns:p="http://schemas.microsoft.com/office/2006/metadata/properties" xmlns:ns3="630a2e83-186a-4a0f-ab27-bee8a8096abc" targetNamespace="http://schemas.microsoft.com/office/2006/metadata/properties" ma:root="true" ma:fieldsID="e5a18a002045f9f0e2a3c9cc06ab2675" ns3:_="">
    <xsd:import namespace="630a2e83-186a-4a0f-ab27-bee8a8096abc"/>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30a2e83-186a-4a0f-ab27-bee8a8096abc"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42678F0-6EA3-4F58-92F2-E73D80B5361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30a2e83-186a-4a0f-ab27-bee8a8096ab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documentManagement/types"/>
    <ds:schemaRef ds:uri="http://purl.org/dc/elements/1.1/"/>
    <ds:schemaRef ds:uri="http://schemas.openxmlformats.org/package/2006/metadata/core-properties"/>
    <ds:schemaRef ds:uri="630a2e83-186a-4a0f-ab27-bee8a8096abc"/>
    <ds:schemaRef ds:uri="http://purl.org/dc/terms/"/>
    <ds:schemaRef ds:uri="http://purl.org/dc/dcmitype/"/>
    <ds:schemaRef ds:uri="http://www.w3.org/XML/1998/namespace"/>
    <ds:schemaRef ds:uri="http://schemas.microsoft.com/office/infopath/2007/PartnerControls"/>
    <ds:schemaRef ds:uri="http://schemas.microsoft.com/office/2006/metadata/properties"/>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Office_365_CloudRoadShow_TEMPLATE</Template>
  <TotalTime>1210</TotalTime>
  <Words>3171</Words>
  <Application>Microsoft Office PowerPoint</Application>
  <PresentationFormat>Custom</PresentationFormat>
  <Paragraphs>818</Paragraphs>
  <Slides>55</Slides>
  <Notes>5</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55</vt:i4>
      </vt:variant>
    </vt:vector>
  </HeadingPairs>
  <TitlesOfParts>
    <vt:vector size="67" baseType="lpstr">
      <vt:lpstr>Arial</vt:lpstr>
      <vt:lpstr>Calibri</vt:lpstr>
      <vt:lpstr>Consolas</vt:lpstr>
      <vt:lpstr>Segoe Light</vt:lpstr>
      <vt:lpstr>Segoe UI</vt:lpstr>
      <vt:lpstr>Segoe UI Black</vt:lpstr>
      <vt:lpstr>Segoe UI Light</vt:lpstr>
      <vt:lpstr>Segoe UI Semibold</vt:lpstr>
      <vt:lpstr>Segoe UI Semilight</vt:lpstr>
      <vt:lpstr>Wingdings</vt:lpstr>
      <vt:lpstr>Wingdings 2</vt:lpstr>
      <vt:lpstr>6-30540_Office_365_CloudRoadShow</vt:lpstr>
      <vt:lpstr>From Event Receivers to SharePoint Webhooks</vt:lpstr>
      <vt:lpstr>PowerPoint Presentation</vt:lpstr>
      <vt:lpstr>Agenda </vt:lpstr>
      <vt:lpstr>PowerPoint Presentation</vt:lpstr>
      <vt:lpstr>Why Handle Events?</vt:lpstr>
      <vt:lpstr>Event Handling in SharePoint</vt:lpstr>
      <vt:lpstr>PowerPoint Presentation</vt:lpstr>
      <vt:lpstr>Overview</vt:lpstr>
      <vt:lpstr>Synchronous Events (-ing)</vt:lpstr>
      <vt:lpstr>Asynchronous Events (-ed)</vt:lpstr>
      <vt:lpstr>Supported Events</vt:lpstr>
      <vt:lpstr>Registering Event Receivers</vt:lpstr>
      <vt:lpstr>Event Receiver Implementation</vt:lpstr>
      <vt:lpstr>PowerPoint Presentation</vt:lpstr>
      <vt:lpstr>Overview</vt:lpstr>
      <vt:lpstr>Remote “Before” Events</vt:lpstr>
      <vt:lpstr>Remote “After” Events</vt:lpstr>
      <vt:lpstr>Supported Events</vt:lpstr>
      <vt:lpstr>Registering Remote Event Receivers</vt:lpstr>
      <vt:lpstr>The Remote Event Receiver Entry Point</vt:lpstr>
      <vt:lpstr>SPRemoteEventProperties</vt:lpstr>
      <vt:lpstr>SPRemoteEventResult</vt:lpstr>
      <vt:lpstr>Example “Before” Event</vt:lpstr>
      <vt:lpstr>Example “After” Event</vt:lpstr>
      <vt:lpstr>Add-In Lifecycle Events</vt:lpstr>
      <vt:lpstr>Add-In Lifecycle Event Registration</vt:lpstr>
      <vt:lpstr>Debugging</vt:lpstr>
      <vt:lpstr>Remote Event Receivers</vt:lpstr>
      <vt:lpstr>PowerPoint Presentation</vt:lpstr>
      <vt:lpstr>What are WebHooks?</vt:lpstr>
      <vt:lpstr>Subscribe to a Webhook</vt:lpstr>
      <vt:lpstr>Subscribe to a Webhook</vt:lpstr>
      <vt:lpstr>Subscribe to a Webhook</vt:lpstr>
      <vt:lpstr>Subscribe to a Webhook</vt:lpstr>
      <vt:lpstr>Event Notification</vt:lpstr>
      <vt:lpstr>Event Notification</vt:lpstr>
      <vt:lpstr>Event Processing</vt:lpstr>
      <vt:lpstr>GetChanges Pattern</vt:lpstr>
      <vt:lpstr>Supported Events</vt:lpstr>
      <vt:lpstr>WebHook Advantages</vt:lpstr>
      <vt:lpstr>Subscription Renewal</vt:lpstr>
      <vt:lpstr>Debugging</vt:lpstr>
      <vt:lpstr>SharePoint List Webhooks</vt:lpstr>
      <vt:lpstr>PowerPoint Presentation</vt:lpstr>
      <vt:lpstr>SharePoint Version Availability</vt:lpstr>
      <vt:lpstr>Supported Event Types</vt:lpstr>
      <vt:lpstr>Comparison</vt:lpstr>
      <vt:lpstr>Conclusions</vt:lpstr>
      <vt:lpstr>PowerPoint Presentation</vt:lpstr>
      <vt:lpstr>Resources</vt:lpstr>
      <vt:lpstr>Lab 1</vt:lpstr>
      <vt:lpstr>Lab 2</vt:lpstr>
      <vt:lpstr>Further reading…</vt:lpstr>
      <vt:lpstr>Engage</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Office 365 Development</dc:title>
  <dc:subject>Office 365</dc:subject>
  <dc:creator>Taylor Denning</dc:creator>
  <cp:keywords>MSVID, Brand Guidelines, Branding, Visual Identity, grid</cp:keywords>
  <dc:description>Template: _x000d_
Formatting: _x000d_
Audience Type:</dc:description>
  <cp:lastModifiedBy>André Vala Pires</cp:lastModifiedBy>
  <cp:revision>148</cp:revision>
  <dcterms:created xsi:type="dcterms:W3CDTF">2016-01-18T21:46:24Z</dcterms:created>
  <dcterms:modified xsi:type="dcterms:W3CDTF">2017-03-18T03:18:47Z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0x010100A2B0BB5962AB3C45A9A1CE1EC4C4F647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ies>
</file>

<file path=docProps/thumbnail.jpeg>
</file>